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23"/>
  </p:notesMasterIdLst>
  <p:sldIdLst>
    <p:sldId id="262" r:id="rId5"/>
    <p:sldId id="258" r:id="rId6"/>
    <p:sldId id="259" r:id="rId7"/>
    <p:sldId id="260" r:id="rId8"/>
    <p:sldId id="261" r:id="rId9"/>
    <p:sldId id="269" r:id="rId10"/>
    <p:sldId id="270" r:id="rId11"/>
    <p:sldId id="271" r:id="rId12"/>
    <p:sldId id="272" r:id="rId13"/>
    <p:sldId id="273" r:id="rId14"/>
    <p:sldId id="275" r:id="rId15"/>
    <p:sldId id="276" r:id="rId16"/>
    <p:sldId id="278" r:id="rId17"/>
    <p:sldId id="277" r:id="rId18"/>
    <p:sldId id="279" r:id="rId19"/>
    <p:sldId id="280" r:id="rId20"/>
    <p:sldId id="282" r:id="rId21"/>
    <p:sldId id="281" r:id="rId2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CDB23C-1FCB-4F73-AA23-C23A10C426F0}" type="datetimeFigureOut">
              <a:rPr lang="sk-SK" smtClean="0"/>
              <a:t>1.10.2019</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9391B1-3927-4FE6-890A-D6FAD1DCF18A}" type="slidenum">
              <a:rPr lang="sk-SK" smtClean="0"/>
              <a:t>‹#›</a:t>
            </a:fld>
            <a:endParaRPr lang="sk-SK"/>
          </a:p>
        </p:txBody>
      </p:sp>
    </p:spTree>
    <p:extLst>
      <p:ext uri="{BB962C8B-B14F-4D97-AF65-F5344CB8AC3E}">
        <p14:creationId xmlns:p14="http://schemas.microsoft.com/office/powerpoint/2010/main" val="3096057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dirty="0"/>
          </a:p>
        </p:txBody>
      </p:sp>
      <p:sp>
        <p:nvSpPr>
          <p:cNvPr id="4" name="Zástupný symbol čísla snímky 3"/>
          <p:cNvSpPr>
            <a:spLocks noGrp="1"/>
          </p:cNvSpPr>
          <p:nvPr>
            <p:ph type="sldNum" sz="quarter" idx="10"/>
          </p:nvPr>
        </p:nvSpPr>
        <p:spPr/>
        <p:txBody>
          <a:bodyPr/>
          <a:lstStyle/>
          <a:p>
            <a:fld id="{DB9391B1-3927-4FE6-890A-D6FAD1DCF18A}" type="slidenum">
              <a:rPr lang="sk-SK" smtClean="0"/>
              <a:t>1</a:t>
            </a:fld>
            <a:endParaRPr lang="sk-SK"/>
          </a:p>
        </p:txBody>
      </p:sp>
    </p:spTree>
    <p:extLst>
      <p:ext uri="{BB962C8B-B14F-4D97-AF65-F5344CB8AC3E}">
        <p14:creationId xmlns:p14="http://schemas.microsoft.com/office/powerpoint/2010/main" val="1933369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lvl1pPr>
              <a:defRPr/>
            </a:lvl1pPr>
          </a:lstStyle>
          <a:p>
            <a:pPr>
              <a:defRPr/>
            </a:pPr>
            <a:fld id="{EBD99F14-69B4-41CF-B158-1197DE3721CE}"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E2533CEC-27CB-4240-910A-3FA572F372C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494269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CDAFB694-C190-476D-A1AE-E04CF2C65972}"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D01CD674-C38A-4501-A935-D36C32927CA9}"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695857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C3CF6AE0-AA1B-4FE8-B5BA-D25BBDF4C958}"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A4F455EC-A514-44C7-8952-DC130D1D97E7}"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88943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lvl1pPr>
              <a:defRPr/>
            </a:lvl1pPr>
          </a:lstStyle>
          <a:p>
            <a:pPr>
              <a:defRPr/>
            </a:pPr>
            <a:fld id="{EBD99F14-69B4-41CF-B158-1197DE3721CE}"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E2533CEC-27CB-4240-910A-3FA572F372C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7574842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109AF2A6-75B0-44D7-B4B9-0CE7CA387C8D}"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38706FC8-E320-443E-8355-7A853A8BAC0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04892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lvl1pPr>
              <a:defRPr/>
            </a:lvl1pPr>
          </a:lstStyle>
          <a:p>
            <a:pPr>
              <a:defRPr/>
            </a:pPr>
            <a:fld id="{B6E1D1CD-5E22-40E5-8788-4C700676CC46}"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83D439C9-6033-4F13-B187-242549BF2C4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375139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3"/>
          <p:cNvSpPr>
            <a:spLocks noGrp="1"/>
          </p:cNvSpPr>
          <p:nvPr>
            <p:ph type="dt" sz="half" idx="10"/>
          </p:nvPr>
        </p:nvSpPr>
        <p:spPr/>
        <p:txBody>
          <a:bodyPr/>
          <a:lstStyle>
            <a:lvl1pPr>
              <a:defRPr/>
            </a:lvl1pPr>
          </a:lstStyle>
          <a:p>
            <a:pPr>
              <a:defRPr/>
            </a:pPr>
            <a:fld id="{EA2D165C-9B42-4589-A6FB-2A7F62E37C97}"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C2F9F26E-3485-408E-B00C-498EDA0B5FD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7765809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3"/>
          <p:cNvSpPr>
            <a:spLocks noGrp="1"/>
          </p:cNvSpPr>
          <p:nvPr>
            <p:ph type="dt" sz="half" idx="10"/>
          </p:nvPr>
        </p:nvSpPr>
        <p:spPr/>
        <p:txBody>
          <a:bodyPr/>
          <a:lstStyle>
            <a:lvl1pPr>
              <a:defRPr/>
            </a:lvl1pPr>
          </a:lstStyle>
          <a:p>
            <a:pPr>
              <a:defRPr/>
            </a:pPr>
            <a:fld id="{AC5823F2-B48D-46F5-A11C-23644519D623}" type="datetimeFigureOut">
              <a:rPr lang="sk-SK">
                <a:solidFill>
                  <a:prstClr val="black">
                    <a:tint val="75000"/>
                  </a:prstClr>
                </a:solidFill>
              </a:rPr>
              <a:pPr>
                <a:defRPr/>
              </a:pPr>
              <a:t>1.10.2019</a:t>
            </a:fld>
            <a:endParaRPr lang="sk-SK">
              <a:solidFill>
                <a:prstClr val="black">
                  <a:tint val="75000"/>
                </a:prstClr>
              </a:solidFill>
            </a:endParaRPr>
          </a:p>
        </p:txBody>
      </p:sp>
      <p:sp>
        <p:nvSpPr>
          <p:cNvPr id="8"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9" name="Zástupný symbol čísla snímky 5"/>
          <p:cNvSpPr>
            <a:spLocks noGrp="1"/>
          </p:cNvSpPr>
          <p:nvPr>
            <p:ph type="sldNum" sz="quarter" idx="12"/>
          </p:nvPr>
        </p:nvSpPr>
        <p:spPr/>
        <p:txBody>
          <a:bodyPr/>
          <a:lstStyle>
            <a:lvl1pPr>
              <a:defRPr/>
            </a:lvl1pPr>
          </a:lstStyle>
          <a:p>
            <a:pPr>
              <a:defRPr/>
            </a:pPr>
            <a:fld id="{491695DD-CE5D-4F08-9852-6B5EDA4EF2F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5737134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3"/>
          <p:cNvSpPr>
            <a:spLocks noGrp="1"/>
          </p:cNvSpPr>
          <p:nvPr>
            <p:ph type="dt" sz="half" idx="10"/>
          </p:nvPr>
        </p:nvSpPr>
        <p:spPr/>
        <p:txBody>
          <a:bodyPr/>
          <a:lstStyle>
            <a:lvl1pPr>
              <a:defRPr/>
            </a:lvl1pPr>
          </a:lstStyle>
          <a:p>
            <a:pPr>
              <a:defRPr/>
            </a:pPr>
            <a:fld id="{AE353DEE-A4D6-468A-9B78-9876753510B9}" type="datetimeFigureOut">
              <a:rPr lang="sk-SK">
                <a:solidFill>
                  <a:prstClr val="black">
                    <a:tint val="75000"/>
                  </a:prstClr>
                </a:solidFill>
              </a:rPr>
              <a:pPr>
                <a:defRPr/>
              </a:pPr>
              <a:t>1.10.2019</a:t>
            </a:fld>
            <a:endParaRPr lang="sk-SK">
              <a:solidFill>
                <a:prstClr val="black">
                  <a:tint val="75000"/>
                </a:prstClr>
              </a:solidFill>
            </a:endParaRPr>
          </a:p>
        </p:txBody>
      </p:sp>
      <p:sp>
        <p:nvSpPr>
          <p:cNvPr id="4"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5" name="Zástupný symbol čísla snímky 5"/>
          <p:cNvSpPr>
            <a:spLocks noGrp="1"/>
          </p:cNvSpPr>
          <p:nvPr>
            <p:ph type="sldNum" sz="quarter" idx="12"/>
          </p:nvPr>
        </p:nvSpPr>
        <p:spPr/>
        <p:txBody>
          <a:bodyPr/>
          <a:lstStyle>
            <a:lvl1pPr>
              <a:defRPr/>
            </a:lvl1pPr>
          </a:lstStyle>
          <a:p>
            <a:pPr>
              <a:defRPr/>
            </a:pPr>
            <a:fld id="{6EC21214-E217-4421-B08B-02841F7F0A33}"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8325481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fld id="{E56A2949-4F9C-4CC1-9423-73EB92FA01C4}" type="datetimeFigureOut">
              <a:rPr lang="sk-SK">
                <a:solidFill>
                  <a:prstClr val="black">
                    <a:tint val="75000"/>
                  </a:prstClr>
                </a:solidFill>
              </a:rPr>
              <a:pPr>
                <a:defRPr/>
              </a:pPr>
              <a:t>1.10.2019</a:t>
            </a:fld>
            <a:endParaRPr lang="sk-SK">
              <a:solidFill>
                <a:prstClr val="black">
                  <a:tint val="75000"/>
                </a:prstClr>
              </a:solidFill>
            </a:endParaRPr>
          </a:p>
        </p:txBody>
      </p:sp>
      <p:sp>
        <p:nvSpPr>
          <p:cNvPr id="3"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4" name="Zástupný symbol čísla snímky 5"/>
          <p:cNvSpPr>
            <a:spLocks noGrp="1"/>
          </p:cNvSpPr>
          <p:nvPr>
            <p:ph type="sldNum" sz="quarter" idx="12"/>
          </p:nvPr>
        </p:nvSpPr>
        <p:spPr/>
        <p:txBody>
          <a:bodyPr/>
          <a:lstStyle>
            <a:lvl1pPr>
              <a:defRPr/>
            </a:lvl1pPr>
          </a:lstStyle>
          <a:p>
            <a:pPr>
              <a:defRPr/>
            </a:pPr>
            <a:fld id="{C83DA5C0-3C22-4F13-9313-4F0EB2C1252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2660304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D6A5ED0F-6D7C-44BE-BEC9-C1CFEABBE45E}"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EB6FA543-1DE1-41BE-BD96-FDCF96E289C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3061831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109AF2A6-75B0-44D7-B4B9-0CE7CA387C8D}"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38706FC8-E320-443E-8355-7A853A8BAC0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8182206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smtClean="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9DF5667F-2D87-4D01-AB7D-1668304ECD75}"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9E50325D-32BF-4193-963D-02DAEDEE3781}"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549754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CDAFB694-C190-476D-A1AE-E04CF2C65972}"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D01CD674-C38A-4501-A935-D36C32927CA9}"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0730866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C3CF6AE0-AA1B-4FE8-B5BA-D25BBDF4C958}"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A4F455EC-A514-44C7-8952-DC130D1D97E7}"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5001972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lvl1pPr>
              <a:defRPr/>
            </a:lvl1pPr>
          </a:lstStyle>
          <a:p>
            <a:pPr>
              <a:defRPr/>
            </a:pPr>
            <a:fld id="{EBD99F14-69B4-41CF-B158-1197DE3721CE}"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E2533CEC-27CB-4240-910A-3FA572F372C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7574842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109AF2A6-75B0-44D7-B4B9-0CE7CA387C8D}"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38706FC8-E320-443E-8355-7A853A8BAC0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048927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lvl1pPr>
              <a:defRPr/>
            </a:lvl1pPr>
          </a:lstStyle>
          <a:p>
            <a:pPr>
              <a:defRPr/>
            </a:pPr>
            <a:fld id="{B6E1D1CD-5E22-40E5-8788-4C700676CC46}"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83D439C9-6033-4F13-B187-242549BF2C4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375139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3"/>
          <p:cNvSpPr>
            <a:spLocks noGrp="1"/>
          </p:cNvSpPr>
          <p:nvPr>
            <p:ph type="dt" sz="half" idx="10"/>
          </p:nvPr>
        </p:nvSpPr>
        <p:spPr/>
        <p:txBody>
          <a:bodyPr/>
          <a:lstStyle>
            <a:lvl1pPr>
              <a:defRPr/>
            </a:lvl1pPr>
          </a:lstStyle>
          <a:p>
            <a:pPr>
              <a:defRPr/>
            </a:pPr>
            <a:fld id="{EA2D165C-9B42-4589-A6FB-2A7F62E37C97}"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C2F9F26E-3485-408E-B00C-498EDA0B5FD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7765809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3"/>
          <p:cNvSpPr>
            <a:spLocks noGrp="1"/>
          </p:cNvSpPr>
          <p:nvPr>
            <p:ph type="dt" sz="half" idx="10"/>
          </p:nvPr>
        </p:nvSpPr>
        <p:spPr/>
        <p:txBody>
          <a:bodyPr/>
          <a:lstStyle>
            <a:lvl1pPr>
              <a:defRPr/>
            </a:lvl1pPr>
          </a:lstStyle>
          <a:p>
            <a:pPr>
              <a:defRPr/>
            </a:pPr>
            <a:fld id="{AC5823F2-B48D-46F5-A11C-23644519D623}" type="datetimeFigureOut">
              <a:rPr lang="sk-SK">
                <a:solidFill>
                  <a:prstClr val="black">
                    <a:tint val="75000"/>
                  </a:prstClr>
                </a:solidFill>
              </a:rPr>
              <a:pPr>
                <a:defRPr/>
              </a:pPr>
              <a:t>1.10.2019</a:t>
            </a:fld>
            <a:endParaRPr lang="sk-SK">
              <a:solidFill>
                <a:prstClr val="black">
                  <a:tint val="75000"/>
                </a:prstClr>
              </a:solidFill>
            </a:endParaRPr>
          </a:p>
        </p:txBody>
      </p:sp>
      <p:sp>
        <p:nvSpPr>
          <p:cNvPr id="8"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9" name="Zástupný symbol čísla snímky 5"/>
          <p:cNvSpPr>
            <a:spLocks noGrp="1"/>
          </p:cNvSpPr>
          <p:nvPr>
            <p:ph type="sldNum" sz="quarter" idx="12"/>
          </p:nvPr>
        </p:nvSpPr>
        <p:spPr/>
        <p:txBody>
          <a:bodyPr/>
          <a:lstStyle>
            <a:lvl1pPr>
              <a:defRPr/>
            </a:lvl1pPr>
          </a:lstStyle>
          <a:p>
            <a:pPr>
              <a:defRPr/>
            </a:pPr>
            <a:fld id="{491695DD-CE5D-4F08-9852-6B5EDA4EF2F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5737134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3"/>
          <p:cNvSpPr>
            <a:spLocks noGrp="1"/>
          </p:cNvSpPr>
          <p:nvPr>
            <p:ph type="dt" sz="half" idx="10"/>
          </p:nvPr>
        </p:nvSpPr>
        <p:spPr/>
        <p:txBody>
          <a:bodyPr/>
          <a:lstStyle>
            <a:lvl1pPr>
              <a:defRPr/>
            </a:lvl1pPr>
          </a:lstStyle>
          <a:p>
            <a:pPr>
              <a:defRPr/>
            </a:pPr>
            <a:fld id="{AE353DEE-A4D6-468A-9B78-9876753510B9}" type="datetimeFigureOut">
              <a:rPr lang="sk-SK">
                <a:solidFill>
                  <a:prstClr val="black">
                    <a:tint val="75000"/>
                  </a:prstClr>
                </a:solidFill>
              </a:rPr>
              <a:pPr>
                <a:defRPr/>
              </a:pPr>
              <a:t>1.10.2019</a:t>
            </a:fld>
            <a:endParaRPr lang="sk-SK">
              <a:solidFill>
                <a:prstClr val="black">
                  <a:tint val="75000"/>
                </a:prstClr>
              </a:solidFill>
            </a:endParaRPr>
          </a:p>
        </p:txBody>
      </p:sp>
      <p:sp>
        <p:nvSpPr>
          <p:cNvPr id="4"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5" name="Zástupný symbol čísla snímky 5"/>
          <p:cNvSpPr>
            <a:spLocks noGrp="1"/>
          </p:cNvSpPr>
          <p:nvPr>
            <p:ph type="sldNum" sz="quarter" idx="12"/>
          </p:nvPr>
        </p:nvSpPr>
        <p:spPr/>
        <p:txBody>
          <a:bodyPr/>
          <a:lstStyle>
            <a:lvl1pPr>
              <a:defRPr/>
            </a:lvl1pPr>
          </a:lstStyle>
          <a:p>
            <a:pPr>
              <a:defRPr/>
            </a:pPr>
            <a:fld id="{6EC21214-E217-4421-B08B-02841F7F0A33}"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8325481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fld id="{E56A2949-4F9C-4CC1-9423-73EB92FA01C4}" type="datetimeFigureOut">
              <a:rPr lang="sk-SK">
                <a:solidFill>
                  <a:prstClr val="black">
                    <a:tint val="75000"/>
                  </a:prstClr>
                </a:solidFill>
              </a:rPr>
              <a:pPr>
                <a:defRPr/>
              </a:pPr>
              <a:t>1.10.2019</a:t>
            </a:fld>
            <a:endParaRPr lang="sk-SK">
              <a:solidFill>
                <a:prstClr val="black">
                  <a:tint val="75000"/>
                </a:prstClr>
              </a:solidFill>
            </a:endParaRPr>
          </a:p>
        </p:txBody>
      </p:sp>
      <p:sp>
        <p:nvSpPr>
          <p:cNvPr id="3"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4" name="Zástupný symbol čísla snímky 5"/>
          <p:cNvSpPr>
            <a:spLocks noGrp="1"/>
          </p:cNvSpPr>
          <p:nvPr>
            <p:ph type="sldNum" sz="quarter" idx="12"/>
          </p:nvPr>
        </p:nvSpPr>
        <p:spPr/>
        <p:txBody>
          <a:bodyPr/>
          <a:lstStyle>
            <a:lvl1pPr>
              <a:defRPr/>
            </a:lvl1pPr>
          </a:lstStyle>
          <a:p>
            <a:pPr>
              <a:defRPr/>
            </a:pPr>
            <a:fld id="{C83DA5C0-3C22-4F13-9313-4F0EB2C1252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26603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lvl1pPr>
              <a:defRPr/>
            </a:lvl1pPr>
          </a:lstStyle>
          <a:p>
            <a:pPr>
              <a:defRPr/>
            </a:pPr>
            <a:fld id="{B6E1D1CD-5E22-40E5-8788-4C700676CC46}"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83D439C9-6033-4F13-B187-242549BF2C4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5173391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D6A5ED0F-6D7C-44BE-BEC9-C1CFEABBE45E}"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EB6FA543-1DE1-41BE-BD96-FDCF96E289C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30618318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smtClean="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9DF5667F-2D87-4D01-AB7D-1668304ECD75}"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9E50325D-32BF-4193-963D-02DAEDEE3781}"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549754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CDAFB694-C190-476D-A1AE-E04CF2C65972}"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D01CD674-C38A-4501-A935-D36C32927CA9}"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0730866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C3CF6AE0-AA1B-4FE8-B5BA-D25BBDF4C958}"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A4F455EC-A514-44C7-8952-DC130D1D97E7}"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5001972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lvl1pPr>
              <a:defRPr/>
            </a:lvl1pPr>
          </a:lstStyle>
          <a:p>
            <a:pPr>
              <a:defRPr/>
            </a:pPr>
            <a:fld id="{EBD99F14-69B4-41CF-B158-1197DE3721CE}"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E2533CEC-27CB-4240-910A-3FA572F372C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01924685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109AF2A6-75B0-44D7-B4B9-0CE7CA387C8D}"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38706FC8-E320-443E-8355-7A853A8BAC0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6272450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lvl1pPr>
              <a:defRPr/>
            </a:lvl1pPr>
          </a:lstStyle>
          <a:p>
            <a:pPr>
              <a:defRPr/>
            </a:pPr>
            <a:fld id="{B6E1D1CD-5E22-40E5-8788-4C700676CC46}"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83D439C9-6033-4F13-B187-242549BF2C4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72706008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3"/>
          <p:cNvSpPr>
            <a:spLocks noGrp="1"/>
          </p:cNvSpPr>
          <p:nvPr>
            <p:ph type="dt" sz="half" idx="10"/>
          </p:nvPr>
        </p:nvSpPr>
        <p:spPr/>
        <p:txBody>
          <a:bodyPr/>
          <a:lstStyle>
            <a:lvl1pPr>
              <a:defRPr/>
            </a:lvl1pPr>
          </a:lstStyle>
          <a:p>
            <a:pPr>
              <a:defRPr/>
            </a:pPr>
            <a:fld id="{EA2D165C-9B42-4589-A6FB-2A7F62E37C97}"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C2F9F26E-3485-408E-B00C-498EDA0B5FD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63379164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3"/>
          <p:cNvSpPr>
            <a:spLocks noGrp="1"/>
          </p:cNvSpPr>
          <p:nvPr>
            <p:ph type="dt" sz="half" idx="10"/>
          </p:nvPr>
        </p:nvSpPr>
        <p:spPr/>
        <p:txBody>
          <a:bodyPr/>
          <a:lstStyle>
            <a:lvl1pPr>
              <a:defRPr/>
            </a:lvl1pPr>
          </a:lstStyle>
          <a:p>
            <a:pPr>
              <a:defRPr/>
            </a:pPr>
            <a:fld id="{AC5823F2-B48D-46F5-A11C-23644519D623}" type="datetimeFigureOut">
              <a:rPr lang="sk-SK">
                <a:solidFill>
                  <a:prstClr val="black">
                    <a:tint val="75000"/>
                  </a:prstClr>
                </a:solidFill>
              </a:rPr>
              <a:pPr>
                <a:defRPr/>
              </a:pPr>
              <a:t>1.10.2019</a:t>
            </a:fld>
            <a:endParaRPr lang="sk-SK">
              <a:solidFill>
                <a:prstClr val="black">
                  <a:tint val="75000"/>
                </a:prstClr>
              </a:solidFill>
            </a:endParaRPr>
          </a:p>
        </p:txBody>
      </p:sp>
      <p:sp>
        <p:nvSpPr>
          <p:cNvPr id="8"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9" name="Zástupný symbol čísla snímky 5"/>
          <p:cNvSpPr>
            <a:spLocks noGrp="1"/>
          </p:cNvSpPr>
          <p:nvPr>
            <p:ph type="sldNum" sz="quarter" idx="12"/>
          </p:nvPr>
        </p:nvSpPr>
        <p:spPr/>
        <p:txBody>
          <a:bodyPr/>
          <a:lstStyle>
            <a:lvl1pPr>
              <a:defRPr/>
            </a:lvl1pPr>
          </a:lstStyle>
          <a:p>
            <a:pPr>
              <a:defRPr/>
            </a:pPr>
            <a:fld id="{491695DD-CE5D-4F08-9852-6B5EDA4EF2F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0617007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3"/>
          <p:cNvSpPr>
            <a:spLocks noGrp="1"/>
          </p:cNvSpPr>
          <p:nvPr>
            <p:ph type="dt" sz="half" idx="10"/>
          </p:nvPr>
        </p:nvSpPr>
        <p:spPr/>
        <p:txBody>
          <a:bodyPr/>
          <a:lstStyle>
            <a:lvl1pPr>
              <a:defRPr/>
            </a:lvl1pPr>
          </a:lstStyle>
          <a:p>
            <a:pPr>
              <a:defRPr/>
            </a:pPr>
            <a:fld id="{AE353DEE-A4D6-468A-9B78-9876753510B9}" type="datetimeFigureOut">
              <a:rPr lang="sk-SK">
                <a:solidFill>
                  <a:prstClr val="black">
                    <a:tint val="75000"/>
                  </a:prstClr>
                </a:solidFill>
              </a:rPr>
              <a:pPr>
                <a:defRPr/>
              </a:pPr>
              <a:t>1.10.2019</a:t>
            </a:fld>
            <a:endParaRPr lang="sk-SK">
              <a:solidFill>
                <a:prstClr val="black">
                  <a:tint val="75000"/>
                </a:prstClr>
              </a:solidFill>
            </a:endParaRPr>
          </a:p>
        </p:txBody>
      </p:sp>
      <p:sp>
        <p:nvSpPr>
          <p:cNvPr id="4"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5" name="Zástupný symbol čísla snímky 5"/>
          <p:cNvSpPr>
            <a:spLocks noGrp="1"/>
          </p:cNvSpPr>
          <p:nvPr>
            <p:ph type="sldNum" sz="quarter" idx="12"/>
          </p:nvPr>
        </p:nvSpPr>
        <p:spPr/>
        <p:txBody>
          <a:bodyPr/>
          <a:lstStyle>
            <a:lvl1pPr>
              <a:defRPr/>
            </a:lvl1pPr>
          </a:lstStyle>
          <a:p>
            <a:pPr>
              <a:defRPr/>
            </a:pPr>
            <a:fld id="{6EC21214-E217-4421-B08B-02841F7F0A33}"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626150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3"/>
          <p:cNvSpPr>
            <a:spLocks noGrp="1"/>
          </p:cNvSpPr>
          <p:nvPr>
            <p:ph type="dt" sz="half" idx="10"/>
          </p:nvPr>
        </p:nvSpPr>
        <p:spPr/>
        <p:txBody>
          <a:bodyPr/>
          <a:lstStyle>
            <a:lvl1pPr>
              <a:defRPr/>
            </a:lvl1pPr>
          </a:lstStyle>
          <a:p>
            <a:pPr>
              <a:defRPr/>
            </a:pPr>
            <a:fld id="{EA2D165C-9B42-4589-A6FB-2A7F62E37C97}"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C2F9F26E-3485-408E-B00C-498EDA0B5FD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306362692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fld id="{E56A2949-4F9C-4CC1-9423-73EB92FA01C4}" type="datetimeFigureOut">
              <a:rPr lang="sk-SK">
                <a:solidFill>
                  <a:prstClr val="black">
                    <a:tint val="75000"/>
                  </a:prstClr>
                </a:solidFill>
              </a:rPr>
              <a:pPr>
                <a:defRPr/>
              </a:pPr>
              <a:t>1.10.2019</a:t>
            </a:fld>
            <a:endParaRPr lang="sk-SK">
              <a:solidFill>
                <a:prstClr val="black">
                  <a:tint val="75000"/>
                </a:prstClr>
              </a:solidFill>
            </a:endParaRPr>
          </a:p>
        </p:txBody>
      </p:sp>
      <p:sp>
        <p:nvSpPr>
          <p:cNvPr id="3"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4" name="Zástupný symbol čísla snímky 5"/>
          <p:cNvSpPr>
            <a:spLocks noGrp="1"/>
          </p:cNvSpPr>
          <p:nvPr>
            <p:ph type="sldNum" sz="quarter" idx="12"/>
          </p:nvPr>
        </p:nvSpPr>
        <p:spPr/>
        <p:txBody>
          <a:bodyPr/>
          <a:lstStyle>
            <a:lvl1pPr>
              <a:defRPr/>
            </a:lvl1pPr>
          </a:lstStyle>
          <a:p>
            <a:pPr>
              <a:defRPr/>
            </a:pPr>
            <a:fld id="{C83DA5C0-3C22-4F13-9313-4F0EB2C1252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34135379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D6A5ED0F-6D7C-44BE-BEC9-C1CFEABBE45E}"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EB6FA543-1DE1-41BE-BD96-FDCF96E289C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5682403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smtClean="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9DF5667F-2D87-4D01-AB7D-1668304ECD75}"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9E50325D-32BF-4193-963D-02DAEDEE3781}"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09799771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CDAFB694-C190-476D-A1AE-E04CF2C65972}"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D01CD674-C38A-4501-A935-D36C32927CA9}"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058612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C3CF6AE0-AA1B-4FE8-B5BA-D25BBDF4C958}"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A4F455EC-A514-44C7-8952-DC130D1D97E7}"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4025657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3"/>
          <p:cNvSpPr>
            <a:spLocks noGrp="1"/>
          </p:cNvSpPr>
          <p:nvPr>
            <p:ph type="dt" sz="half" idx="10"/>
          </p:nvPr>
        </p:nvSpPr>
        <p:spPr/>
        <p:txBody>
          <a:bodyPr/>
          <a:lstStyle>
            <a:lvl1pPr>
              <a:defRPr/>
            </a:lvl1pPr>
          </a:lstStyle>
          <a:p>
            <a:pPr>
              <a:defRPr/>
            </a:pPr>
            <a:fld id="{AC5823F2-B48D-46F5-A11C-23644519D623}" type="datetimeFigureOut">
              <a:rPr lang="sk-SK">
                <a:solidFill>
                  <a:prstClr val="black">
                    <a:tint val="75000"/>
                  </a:prstClr>
                </a:solidFill>
              </a:rPr>
              <a:pPr>
                <a:defRPr/>
              </a:pPr>
              <a:t>1.10.2019</a:t>
            </a:fld>
            <a:endParaRPr lang="sk-SK">
              <a:solidFill>
                <a:prstClr val="black">
                  <a:tint val="75000"/>
                </a:prstClr>
              </a:solidFill>
            </a:endParaRPr>
          </a:p>
        </p:txBody>
      </p:sp>
      <p:sp>
        <p:nvSpPr>
          <p:cNvPr id="8"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9" name="Zástupný symbol čísla snímky 5"/>
          <p:cNvSpPr>
            <a:spLocks noGrp="1"/>
          </p:cNvSpPr>
          <p:nvPr>
            <p:ph type="sldNum" sz="quarter" idx="12"/>
          </p:nvPr>
        </p:nvSpPr>
        <p:spPr/>
        <p:txBody>
          <a:bodyPr/>
          <a:lstStyle>
            <a:lvl1pPr>
              <a:defRPr/>
            </a:lvl1pPr>
          </a:lstStyle>
          <a:p>
            <a:pPr>
              <a:defRPr/>
            </a:pPr>
            <a:fld id="{491695DD-CE5D-4F08-9852-6B5EDA4EF2F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617591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3"/>
          <p:cNvSpPr>
            <a:spLocks noGrp="1"/>
          </p:cNvSpPr>
          <p:nvPr>
            <p:ph type="dt" sz="half" idx="10"/>
          </p:nvPr>
        </p:nvSpPr>
        <p:spPr/>
        <p:txBody>
          <a:bodyPr/>
          <a:lstStyle>
            <a:lvl1pPr>
              <a:defRPr/>
            </a:lvl1pPr>
          </a:lstStyle>
          <a:p>
            <a:pPr>
              <a:defRPr/>
            </a:pPr>
            <a:fld id="{AE353DEE-A4D6-468A-9B78-9876753510B9}" type="datetimeFigureOut">
              <a:rPr lang="sk-SK">
                <a:solidFill>
                  <a:prstClr val="black">
                    <a:tint val="75000"/>
                  </a:prstClr>
                </a:solidFill>
              </a:rPr>
              <a:pPr>
                <a:defRPr/>
              </a:pPr>
              <a:t>1.10.2019</a:t>
            </a:fld>
            <a:endParaRPr lang="sk-SK">
              <a:solidFill>
                <a:prstClr val="black">
                  <a:tint val="75000"/>
                </a:prstClr>
              </a:solidFill>
            </a:endParaRPr>
          </a:p>
        </p:txBody>
      </p:sp>
      <p:sp>
        <p:nvSpPr>
          <p:cNvPr id="4"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5" name="Zástupný symbol čísla snímky 5"/>
          <p:cNvSpPr>
            <a:spLocks noGrp="1"/>
          </p:cNvSpPr>
          <p:nvPr>
            <p:ph type="sldNum" sz="quarter" idx="12"/>
          </p:nvPr>
        </p:nvSpPr>
        <p:spPr/>
        <p:txBody>
          <a:bodyPr/>
          <a:lstStyle>
            <a:lvl1pPr>
              <a:defRPr/>
            </a:lvl1pPr>
          </a:lstStyle>
          <a:p>
            <a:pPr>
              <a:defRPr/>
            </a:pPr>
            <a:fld id="{6EC21214-E217-4421-B08B-02841F7F0A33}"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386576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fld id="{E56A2949-4F9C-4CC1-9423-73EB92FA01C4}" type="datetimeFigureOut">
              <a:rPr lang="sk-SK">
                <a:solidFill>
                  <a:prstClr val="black">
                    <a:tint val="75000"/>
                  </a:prstClr>
                </a:solidFill>
              </a:rPr>
              <a:pPr>
                <a:defRPr/>
              </a:pPr>
              <a:t>1.10.2019</a:t>
            </a:fld>
            <a:endParaRPr lang="sk-SK">
              <a:solidFill>
                <a:prstClr val="black">
                  <a:tint val="75000"/>
                </a:prstClr>
              </a:solidFill>
            </a:endParaRPr>
          </a:p>
        </p:txBody>
      </p:sp>
      <p:sp>
        <p:nvSpPr>
          <p:cNvPr id="3"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4" name="Zástupný symbol čísla snímky 5"/>
          <p:cNvSpPr>
            <a:spLocks noGrp="1"/>
          </p:cNvSpPr>
          <p:nvPr>
            <p:ph type="sldNum" sz="quarter" idx="12"/>
          </p:nvPr>
        </p:nvSpPr>
        <p:spPr/>
        <p:txBody>
          <a:bodyPr/>
          <a:lstStyle>
            <a:lvl1pPr>
              <a:defRPr/>
            </a:lvl1pPr>
          </a:lstStyle>
          <a:p>
            <a:pPr>
              <a:defRPr/>
            </a:pPr>
            <a:fld id="{C83DA5C0-3C22-4F13-9313-4F0EB2C1252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357317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D6A5ED0F-6D7C-44BE-BEC9-C1CFEABBE45E}"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EB6FA543-1DE1-41BE-BD96-FDCF96E289C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815676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smtClean="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9DF5667F-2D87-4D01-AB7D-1668304ECD75}" type="datetimeFigureOut">
              <a:rPr lang="sk-SK">
                <a:solidFill>
                  <a:prstClr val="black">
                    <a:tint val="75000"/>
                  </a:prstClr>
                </a:solidFill>
              </a:rPr>
              <a:pPr>
                <a:defRPr/>
              </a:pPr>
              <a:t>1.10.2019</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9E50325D-32BF-4193-963D-02DAEDEE3781}"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929006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nadpis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smtClean="0"/>
              <a:t>Kliknite sem a upravte štýl predlohy nadpisov.</a:t>
            </a:r>
          </a:p>
        </p:txBody>
      </p:sp>
      <p:sp>
        <p:nvSpPr>
          <p:cNvPr id="1027" name="Zástupný symbol tex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7CC298B-3C55-442F-904E-CDBE8111C3AB}"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C33E5F06-8913-4B54-9138-45AE85E68A3B}"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39539565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nadpis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smtClean="0"/>
              <a:t>Kliknite sem a upravte štýl predlohy nadpisov.</a:t>
            </a:r>
          </a:p>
        </p:txBody>
      </p:sp>
      <p:sp>
        <p:nvSpPr>
          <p:cNvPr id="1027" name="Zástupný symbol tex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7CC298B-3C55-442F-904E-CDBE8111C3AB}"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C33E5F06-8913-4B54-9138-45AE85E68A3B}"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8044888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nadpis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smtClean="0"/>
              <a:t>Kliknite sem a upravte štýl predlohy nadpisov.</a:t>
            </a:r>
          </a:p>
        </p:txBody>
      </p:sp>
      <p:sp>
        <p:nvSpPr>
          <p:cNvPr id="1027" name="Zástupný symbol tex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7CC298B-3C55-442F-904E-CDBE8111C3AB}"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C33E5F06-8913-4B54-9138-45AE85E68A3B}"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8044888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nadpis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smtClean="0"/>
              <a:t>Kliknite sem a upravte štýl predlohy nadpisov.</a:t>
            </a:r>
          </a:p>
        </p:txBody>
      </p:sp>
      <p:sp>
        <p:nvSpPr>
          <p:cNvPr id="1027" name="Zástupný symbol tex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7CC298B-3C55-442F-904E-CDBE8111C3AB}" type="datetimeFigureOut">
              <a:rPr lang="sk-SK">
                <a:solidFill>
                  <a:prstClr val="black">
                    <a:tint val="75000"/>
                  </a:prstClr>
                </a:solidFill>
              </a:rPr>
              <a:pPr>
                <a:defRPr/>
              </a:pPr>
              <a:t>1.10.2019</a:t>
            </a:fld>
            <a:endParaRPr lang="sk-SK">
              <a:solidFill>
                <a:prstClr val="black">
                  <a:tint val="75000"/>
                </a:prstClr>
              </a:solidFill>
            </a:endParaRPr>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C33E5F06-8913-4B54-9138-45AE85E68A3B}"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08573146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6.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8.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9.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10.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0.xml"/><Relationship Id="rId1" Type="http://schemas.openxmlformats.org/officeDocument/2006/relationships/themeOverride" Target="../theme/themeOverride11.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1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13.xml"/><Relationship Id="rId4" Type="http://schemas.openxmlformats.org/officeDocument/2006/relationships/hyperlink" Target="mailto:kristina.petrovicova@employment.gov.sk"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14.xml"/><Relationship Id="rId4" Type="http://schemas.openxmlformats.org/officeDocument/2006/relationships/hyperlink" Target="mailto:anezka.kuchtova@ia.gov.sk"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4429125" y="3711357"/>
            <a:ext cx="4271963" cy="1080120"/>
          </a:xfrm>
        </p:spPr>
        <p:txBody>
          <a:bodyPr rtlCol="0">
            <a:normAutofit/>
          </a:bodyPr>
          <a:lstStyle/>
          <a:p>
            <a:pPr fontAlgn="auto">
              <a:spcAft>
                <a:spcPts val="0"/>
              </a:spcAft>
              <a:defRPr/>
            </a:pPr>
            <a:r>
              <a:rPr lang="sk-SK" sz="2400" b="1" smtClean="0">
                <a:solidFill>
                  <a:schemeClr val="accent6">
                    <a:lumMod val="75000"/>
                  </a:schemeClr>
                </a:solidFill>
              </a:rPr>
              <a:t>Národný projekt</a:t>
            </a:r>
            <a:br>
              <a:rPr lang="sk-SK" sz="2400" b="1" smtClean="0">
                <a:solidFill>
                  <a:schemeClr val="accent6">
                    <a:lumMod val="75000"/>
                  </a:schemeClr>
                </a:solidFill>
              </a:rPr>
            </a:br>
            <a:r>
              <a:rPr lang="sk-SK" sz="2400" b="1" smtClean="0">
                <a:solidFill>
                  <a:schemeClr val="accent6">
                    <a:lumMod val="75000"/>
                  </a:schemeClr>
                </a:solidFill>
              </a:rPr>
              <a:t> Inštitút sociálnej ekonomiky</a:t>
            </a:r>
            <a:endParaRPr lang="sk-SK" sz="2400" b="1" dirty="0" smtClean="0">
              <a:solidFill>
                <a:schemeClr val="accent6">
                  <a:lumMod val="75000"/>
                </a:schemeClr>
              </a:solidFill>
            </a:endParaRPr>
          </a:p>
        </p:txBody>
      </p:sp>
      <p:sp>
        <p:nvSpPr>
          <p:cNvPr id="3" name="Podnadpis 2"/>
          <p:cNvSpPr>
            <a:spLocks noGrp="1"/>
          </p:cNvSpPr>
          <p:nvPr>
            <p:ph type="subTitle" idx="1"/>
          </p:nvPr>
        </p:nvSpPr>
        <p:spPr>
          <a:xfrm>
            <a:off x="4429125" y="5085184"/>
            <a:ext cx="4257675" cy="936104"/>
          </a:xfrm>
        </p:spPr>
        <p:txBody>
          <a:bodyPr rtlCol="0">
            <a:normAutofit/>
          </a:bodyPr>
          <a:lstStyle/>
          <a:p>
            <a:pPr algn="l" fontAlgn="auto">
              <a:spcAft>
                <a:spcPts val="0"/>
              </a:spcAft>
              <a:buFont typeface="Arial" pitchFamily="34" charset="0"/>
              <a:buNone/>
              <a:defRPr/>
            </a:pPr>
            <a:r>
              <a:rPr lang="sk-SK" sz="1400" smtClean="0"/>
              <a:t>     </a:t>
            </a:r>
            <a:endParaRPr lang="sk-SK" sz="1400" dirty="0" smtClean="0"/>
          </a:p>
        </p:txBody>
      </p:sp>
      <p:sp>
        <p:nvSpPr>
          <p:cNvPr id="6" name="BlokTextu 5"/>
          <p:cNvSpPr txBox="1"/>
          <p:nvPr/>
        </p:nvSpPr>
        <p:spPr>
          <a:xfrm>
            <a:off x="467544" y="5229200"/>
            <a:ext cx="2747144" cy="1323439"/>
          </a:xfrm>
          <a:prstGeom prst="rect">
            <a:avLst/>
          </a:prstGeom>
          <a:noFill/>
        </p:spPr>
        <p:txBody>
          <a:bodyPr wrap="square">
            <a:spAutoFit/>
          </a:bodyPr>
          <a:lstStyle/>
          <a:p>
            <a:pPr>
              <a:defRPr/>
            </a:pPr>
            <a:r>
              <a:rPr lang="sk-SK" sz="2000" dirty="0"/>
              <a:t>Regionálne centrum sociálnej ekonomiky </a:t>
            </a:r>
          </a:p>
          <a:p>
            <a:pPr>
              <a:defRPr/>
            </a:pPr>
            <a:r>
              <a:rPr lang="sk-SK" sz="2000" dirty="0"/>
              <a:t>pre Prešovský kraj</a:t>
            </a:r>
          </a:p>
          <a:p>
            <a:pPr>
              <a:defRPr/>
            </a:pPr>
            <a:endParaRPr lang="sk-SK" sz="2000" b="1" dirty="0">
              <a:solidFill>
                <a:schemeClr val="tx2"/>
              </a:solidFill>
              <a:latin typeface="Arial" panose="020B0604020202020204" pitchFamily="34" charset="0"/>
              <a:cs typeface="Arial" panose="020B0604020202020204" pitchFamily="34" charset="0"/>
            </a:endParaRPr>
          </a:p>
        </p:txBody>
      </p:sp>
      <p:pic>
        <p:nvPicPr>
          <p:cNvPr id="5" name="Obrázok 4"/>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816" y="6165304"/>
            <a:ext cx="1396008" cy="492125"/>
          </a:xfrm>
          <a:prstGeom prst="rect">
            <a:avLst/>
          </a:prstGeom>
          <a:noFill/>
          <a:ln>
            <a:noFill/>
          </a:ln>
        </p:spPr>
      </p:pic>
      <p:pic>
        <p:nvPicPr>
          <p:cNvPr id="4" name="Obrázok 3"/>
          <p:cNvPicPr>
            <a:picLocks noChangeAspect="1"/>
          </p:cNvPicPr>
          <p:nvPr/>
        </p:nvPicPr>
        <p:blipFill>
          <a:blip r:embed="rId5"/>
          <a:stretch>
            <a:fillRect/>
          </a:stretch>
        </p:blipFill>
        <p:spPr>
          <a:xfrm>
            <a:off x="5436096" y="4818449"/>
            <a:ext cx="2350908" cy="980777"/>
          </a:xfrm>
          <a:prstGeom prst="rect">
            <a:avLst/>
          </a:prstGeom>
        </p:spPr>
      </p:pic>
    </p:spTree>
    <p:extLst>
      <p:ext uri="{BB962C8B-B14F-4D97-AF65-F5344CB8AC3E}">
        <p14:creationId xmlns:p14="http://schemas.microsoft.com/office/powerpoint/2010/main" val="8199505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971600" y="188640"/>
            <a:ext cx="8172400" cy="8381782"/>
          </a:xfrm>
          <a:prstGeom prst="rect">
            <a:avLst/>
          </a:prstGeom>
        </p:spPr>
        <p:txBody>
          <a:bodyPr wrap="square">
            <a:spAutoFit/>
          </a:bodyPr>
          <a:lstStyle/>
          <a:p>
            <a:pPr algn="just"/>
            <a:r>
              <a:rPr lang="sk-SK" sz="1600" b="1" dirty="0">
                <a:solidFill>
                  <a:srgbClr val="FF0000"/>
                </a:solidFill>
                <a:latin typeface="Arial" panose="020B0604020202020204" pitchFamily="34" charset="0"/>
                <a:cs typeface="Arial" panose="020B0604020202020204" pitchFamily="34" charset="0"/>
              </a:rPr>
              <a:t>Zraniteľnou osobou </a:t>
            </a:r>
            <a:r>
              <a:rPr lang="sk-SK" sz="1400" dirty="0">
                <a:solidFill>
                  <a:srgbClr val="494949"/>
                </a:solidFill>
                <a:latin typeface="Arial" panose="020B0604020202020204" pitchFamily="34" charset="0"/>
                <a:cs typeface="Arial" panose="020B0604020202020204" pitchFamily="34" charset="0"/>
              </a:rPr>
              <a:t>na účely tohto zákona </a:t>
            </a:r>
            <a:r>
              <a:rPr lang="sk-SK" sz="1400" dirty="0" smtClean="0">
                <a:solidFill>
                  <a:srgbClr val="494949"/>
                </a:solidFill>
                <a:latin typeface="Arial" panose="020B0604020202020204" pitchFamily="34" charset="0"/>
                <a:cs typeface="Arial" panose="020B0604020202020204" pitchFamily="34" charset="0"/>
              </a:rPr>
              <a:t>je :</a:t>
            </a:r>
          </a:p>
          <a:p>
            <a:pPr algn="just"/>
            <a:endParaRPr lang="sk-SK" sz="1000" dirty="0">
              <a:solidFill>
                <a:srgbClr val="494949"/>
              </a:solidFill>
              <a:latin typeface="Arial" panose="020B0604020202020204" pitchFamily="34" charset="0"/>
              <a:cs typeface="Arial" panose="020B0604020202020204" pitchFamily="34" charset="0"/>
            </a:endParaRPr>
          </a:p>
          <a:p>
            <a:pPr marL="342900" indent="-342900" algn="just">
              <a:buAutoNum type="alphaLcParenR"/>
            </a:pPr>
            <a:r>
              <a:rPr lang="sk-SK" sz="1600" dirty="0" smtClean="0">
                <a:solidFill>
                  <a:srgbClr val="494949"/>
                </a:solidFill>
                <a:latin typeface="Arial" panose="020B0604020202020204" pitchFamily="34" charset="0"/>
                <a:cs typeface="Arial" panose="020B0604020202020204" pitchFamily="34" charset="0"/>
              </a:rPr>
              <a:t>prijímateľ </a:t>
            </a:r>
            <a:r>
              <a:rPr lang="sk-SK" sz="1600" dirty="0">
                <a:solidFill>
                  <a:srgbClr val="494949"/>
                </a:solidFill>
                <a:latin typeface="Arial" panose="020B0604020202020204" pitchFamily="34" charset="0"/>
                <a:cs typeface="Arial" panose="020B0604020202020204" pitchFamily="34" charset="0"/>
              </a:rPr>
              <a:t>sociálnej služby podľa osobitného </a:t>
            </a:r>
            <a:r>
              <a:rPr lang="sk-SK" sz="1600" dirty="0" smtClean="0">
                <a:solidFill>
                  <a:srgbClr val="494949"/>
                </a:solidFill>
                <a:latin typeface="Arial" panose="020B0604020202020204" pitchFamily="34" charset="0"/>
                <a:cs typeface="Arial" panose="020B0604020202020204" pitchFamily="34" charset="0"/>
              </a:rPr>
              <a:t>predpisu,</a:t>
            </a:r>
          </a:p>
          <a:p>
            <a:pPr algn="just"/>
            <a:r>
              <a:rPr lang="sk-SK" sz="1600" dirty="0">
                <a:solidFill>
                  <a:srgbClr val="494949"/>
                </a:solidFill>
                <a:latin typeface="Arial" panose="020B0604020202020204" pitchFamily="34" charset="0"/>
                <a:cs typeface="Arial" panose="020B0604020202020204" pitchFamily="34" charset="0"/>
              </a:rPr>
              <a:t>b</a:t>
            </a:r>
            <a:r>
              <a:rPr lang="sk-SK" sz="1600" dirty="0" smtClean="0">
                <a:solidFill>
                  <a:srgbClr val="494949"/>
                </a:solidFill>
                <a:latin typeface="Arial" panose="020B0604020202020204" pitchFamily="34" charset="0"/>
                <a:cs typeface="Arial" panose="020B0604020202020204" pitchFamily="34" charset="0"/>
              </a:rPr>
              <a:t>, fyzická </a:t>
            </a:r>
            <a:r>
              <a:rPr lang="sk-SK" sz="1600" dirty="0">
                <a:solidFill>
                  <a:srgbClr val="494949"/>
                </a:solidFill>
                <a:latin typeface="Arial" panose="020B0604020202020204" pitchFamily="34" charset="0"/>
                <a:cs typeface="Arial" panose="020B0604020202020204" pitchFamily="34" charset="0"/>
              </a:rPr>
              <a:t>osoba v nepriaznivej sociálnej </a:t>
            </a:r>
            <a:r>
              <a:rPr lang="sk-SK" sz="1600" dirty="0" smtClean="0">
                <a:solidFill>
                  <a:srgbClr val="494949"/>
                </a:solidFill>
                <a:latin typeface="Arial" panose="020B0604020202020204" pitchFamily="34" charset="0"/>
                <a:cs typeface="Arial" panose="020B0604020202020204" pitchFamily="34" charset="0"/>
              </a:rPr>
              <a:t>situácii,</a:t>
            </a:r>
            <a:endParaRPr lang="sk-SK" sz="1600" dirty="0">
              <a:solidFill>
                <a:srgbClr val="494949"/>
              </a:solidFill>
              <a:latin typeface="Arial" panose="020B0604020202020204" pitchFamily="34" charset="0"/>
              <a:cs typeface="Arial" panose="020B0604020202020204" pitchFamily="34" charset="0"/>
            </a:endParaRPr>
          </a:p>
          <a:p>
            <a:pPr algn="just"/>
            <a:r>
              <a:rPr lang="sk-SK" sz="1600" dirty="0">
                <a:solidFill>
                  <a:srgbClr val="000000"/>
                </a:solidFill>
                <a:latin typeface="Arial" panose="020B0604020202020204" pitchFamily="34" charset="0"/>
                <a:cs typeface="Arial" panose="020B0604020202020204" pitchFamily="34" charset="0"/>
              </a:rPr>
              <a:t>c</a:t>
            </a:r>
            <a:r>
              <a:rPr lang="sk-SK" sz="1600" dirty="0" smtClean="0">
                <a:solidFill>
                  <a:srgbClr val="000000"/>
                </a:solidFill>
                <a:latin typeface="Arial" panose="020B0604020202020204" pitchFamily="34" charset="0"/>
                <a:cs typeface="Arial" panose="020B0604020202020204" pitchFamily="34" charset="0"/>
              </a:rPr>
              <a:t>) </a:t>
            </a:r>
            <a:r>
              <a:rPr lang="sk-SK" sz="1600" dirty="0" smtClean="0">
                <a:solidFill>
                  <a:srgbClr val="494949"/>
                </a:solidFill>
                <a:latin typeface="Arial" panose="020B0604020202020204" pitchFamily="34" charset="0"/>
                <a:cs typeface="Arial" panose="020B0604020202020204" pitchFamily="34" charset="0"/>
              </a:rPr>
              <a:t>dieťa </a:t>
            </a:r>
            <a:r>
              <a:rPr lang="sk-SK" sz="1600" dirty="0">
                <a:solidFill>
                  <a:srgbClr val="494949"/>
                </a:solidFill>
                <a:latin typeface="Arial" panose="020B0604020202020204" pitchFamily="34" charset="0"/>
                <a:cs typeface="Arial" panose="020B0604020202020204" pitchFamily="34" charset="0"/>
              </a:rPr>
              <a:t>so špeciálnymi výchovno-vzdelávacími potrebami alebo žiak so špeciálnymi výchovno-vzdelávacími potrebami podľa osobitného </a:t>
            </a:r>
            <a:r>
              <a:rPr lang="sk-SK" sz="1600" dirty="0" smtClean="0">
                <a:solidFill>
                  <a:srgbClr val="494949"/>
                </a:solidFill>
                <a:latin typeface="Arial" panose="020B0604020202020204" pitchFamily="34" charset="0"/>
                <a:cs typeface="Arial" panose="020B0604020202020204" pitchFamily="34" charset="0"/>
              </a:rPr>
              <a:t>predpisu</a:t>
            </a:r>
            <a:r>
              <a:rPr lang="sk-SK" sz="1600" dirty="0">
                <a:solidFill>
                  <a:srgbClr val="494949"/>
                </a:solidFill>
                <a:latin typeface="Arial" panose="020B0604020202020204" pitchFamily="34" charset="0"/>
                <a:cs typeface="Arial" panose="020B0604020202020204" pitchFamily="34" charset="0"/>
              </a:rPr>
              <a:t> okrem dieťaťa alebo žiaka podľa osobitného </a:t>
            </a:r>
            <a:r>
              <a:rPr lang="sk-SK" sz="1600" dirty="0" smtClean="0">
                <a:solidFill>
                  <a:srgbClr val="494949"/>
                </a:solidFill>
                <a:latin typeface="Arial" panose="020B0604020202020204" pitchFamily="34" charset="0"/>
                <a:cs typeface="Arial" panose="020B0604020202020204" pitchFamily="34" charset="0"/>
              </a:rPr>
              <a:t>predpisu,</a:t>
            </a:r>
            <a:endParaRPr lang="sk-SK" sz="1600" dirty="0">
              <a:solidFill>
                <a:srgbClr val="494949"/>
              </a:solidFill>
              <a:latin typeface="Arial" panose="020B0604020202020204" pitchFamily="34" charset="0"/>
              <a:cs typeface="Arial" panose="020B0604020202020204" pitchFamily="34" charset="0"/>
            </a:endParaRPr>
          </a:p>
          <a:p>
            <a:pPr algn="just"/>
            <a:r>
              <a:rPr lang="sk-SK" sz="1600" dirty="0">
                <a:solidFill>
                  <a:srgbClr val="000000"/>
                </a:solidFill>
                <a:latin typeface="Arial" panose="020B0604020202020204" pitchFamily="34" charset="0"/>
                <a:cs typeface="Arial" panose="020B0604020202020204" pitchFamily="34" charset="0"/>
              </a:rPr>
              <a:t>d</a:t>
            </a:r>
            <a:r>
              <a:rPr lang="sk-SK" sz="1600" dirty="0" smtClean="0">
                <a:solidFill>
                  <a:srgbClr val="000000"/>
                </a:solidFill>
                <a:latin typeface="Arial" panose="020B0604020202020204" pitchFamily="34" charset="0"/>
                <a:cs typeface="Arial" panose="020B0604020202020204" pitchFamily="34" charset="0"/>
              </a:rPr>
              <a:t>) </a:t>
            </a:r>
            <a:r>
              <a:rPr lang="sk-SK" sz="1600" dirty="0" smtClean="0">
                <a:solidFill>
                  <a:srgbClr val="494949"/>
                </a:solidFill>
                <a:latin typeface="Arial" panose="020B0604020202020204" pitchFamily="34" charset="0"/>
                <a:cs typeface="Arial" panose="020B0604020202020204" pitchFamily="34" charset="0"/>
              </a:rPr>
              <a:t>dieťa </a:t>
            </a:r>
            <a:r>
              <a:rPr lang="sk-SK" sz="1600" dirty="0">
                <a:solidFill>
                  <a:srgbClr val="494949"/>
                </a:solidFill>
                <a:latin typeface="Arial" panose="020B0604020202020204" pitchFamily="34" charset="0"/>
                <a:cs typeface="Arial" panose="020B0604020202020204" pitchFamily="34" charset="0"/>
              </a:rPr>
              <a:t>alebo plnoletá fyzická osoba, pre ktorých sú vykonávané opatrenia sociálnoprávnej ochrany detí a sociálnej </a:t>
            </a:r>
            <a:r>
              <a:rPr lang="sk-SK" sz="1600" dirty="0" smtClean="0">
                <a:solidFill>
                  <a:srgbClr val="494949"/>
                </a:solidFill>
                <a:latin typeface="Arial" panose="020B0604020202020204" pitchFamily="34" charset="0"/>
                <a:cs typeface="Arial" panose="020B0604020202020204" pitchFamily="34" charset="0"/>
              </a:rPr>
              <a:t>kurately,</a:t>
            </a:r>
            <a:endParaRPr lang="sk-SK" sz="1600" dirty="0">
              <a:solidFill>
                <a:srgbClr val="494949"/>
              </a:solidFill>
              <a:latin typeface="Arial" panose="020B0604020202020204" pitchFamily="34" charset="0"/>
              <a:cs typeface="Arial" panose="020B0604020202020204" pitchFamily="34" charset="0"/>
            </a:endParaRPr>
          </a:p>
          <a:p>
            <a:pPr algn="just"/>
            <a:r>
              <a:rPr lang="sk-SK" sz="1600" dirty="0">
                <a:solidFill>
                  <a:srgbClr val="000000"/>
                </a:solidFill>
                <a:latin typeface="Arial" panose="020B0604020202020204" pitchFamily="34" charset="0"/>
                <a:cs typeface="Arial" panose="020B0604020202020204" pitchFamily="34" charset="0"/>
              </a:rPr>
              <a:t>e</a:t>
            </a:r>
            <a:r>
              <a:rPr lang="sk-SK" sz="1600" dirty="0" smtClean="0">
                <a:solidFill>
                  <a:srgbClr val="000000"/>
                </a:solidFill>
                <a:latin typeface="Arial" panose="020B0604020202020204" pitchFamily="34" charset="0"/>
                <a:cs typeface="Arial" panose="020B0604020202020204" pitchFamily="34" charset="0"/>
              </a:rPr>
              <a:t>) </a:t>
            </a:r>
            <a:r>
              <a:rPr lang="sk-SK" sz="1600" dirty="0" smtClean="0">
                <a:solidFill>
                  <a:srgbClr val="494949"/>
                </a:solidFill>
                <a:latin typeface="Arial" panose="020B0604020202020204" pitchFamily="34" charset="0"/>
                <a:cs typeface="Arial" panose="020B0604020202020204" pitchFamily="34" charset="0"/>
              </a:rPr>
              <a:t>plnoletá </a:t>
            </a:r>
            <a:r>
              <a:rPr lang="sk-SK" sz="1600" dirty="0">
                <a:solidFill>
                  <a:srgbClr val="494949"/>
                </a:solidFill>
                <a:latin typeface="Arial" panose="020B0604020202020204" pitchFamily="34" charset="0"/>
                <a:cs typeface="Arial" panose="020B0604020202020204" pitchFamily="34" charset="0"/>
              </a:rPr>
              <a:t>fyzická osoba po skončení ústavnej starostlivosti dosiahnutím plnoletosti, plnoletá fyzická osoba, ktorej bola poskytovaná na základe dohody starostlivosť v zariadení sociálnoprávnej ochrany detí a sociálnej kurately po skončení výkonu súdneho rozhodnutia dovŕšením plnoletosti, alebo plnoletá fyzická osoba, ktorá bola zverená do osobnej starostlivosti inej fyzickej osoby ako rodiča, do pestúnskej starostlivosti alebo ktorej bol súdom ustanovený </a:t>
            </a:r>
            <a:r>
              <a:rPr lang="sk-SK" sz="1600" dirty="0" smtClean="0">
                <a:solidFill>
                  <a:srgbClr val="494949"/>
                </a:solidFill>
                <a:latin typeface="Arial" panose="020B0604020202020204" pitchFamily="34" charset="0"/>
                <a:cs typeface="Arial" panose="020B0604020202020204" pitchFamily="34" charset="0"/>
              </a:rPr>
              <a:t>poručník,</a:t>
            </a:r>
            <a:endParaRPr lang="sk-SK" sz="1600" dirty="0">
              <a:solidFill>
                <a:srgbClr val="494949"/>
              </a:solidFill>
              <a:latin typeface="Arial" panose="020B0604020202020204" pitchFamily="34" charset="0"/>
              <a:cs typeface="Arial" panose="020B0604020202020204" pitchFamily="34" charset="0"/>
            </a:endParaRPr>
          </a:p>
          <a:p>
            <a:pPr algn="just"/>
            <a:r>
              <a:rPr lang="sk-SK" sz="1600" dirty="0">
                <a:solidFill>
                  <a:srgbClr val="000000"/>
                </a:solidFill>
                <a:latin typeface="Arial" panose="020B0604020202020204" pitchFamily="34" charset="0"/>
                <a:cs typeface="Arial" panose="020B0604020202020204" pitchFamily="34" charset="0"/>
              </a:rPr>
              <a:t>f</a:t>
            </a:r>
            <a:r>
              <a:rPr lang="sk-SK" sz="1600" dirty="0" smtClean="0">
                <a:solidFill>
                  <a:srgbClr val="000000"/>
                </a:solidFill>
                <a:latin typeface="Arial" panose="020B0604020202020204" pitchFamily="34" charset="0"/>
                <a:cs typeface="Arial" panose="020B0604020202020204" pitchFamily="34" charset="0"/>
              </a:rPr>
              <a:t>) </a:t>
            </a:r>
            <a:r>
              <a:rPr lang="sk-SK" sz="1600" dirty="0" smtClean="0">
                <a:solidFill>
                  <a:srgbClr val="494949"/>
                </a:solidFill>
                <a:latin typeface="Arial" panose="020B0604020202020204" pitchFamily="34" charset="0"/>
                <a:cs typeface="Arial" panose="020B0604020202020204" pitchFamily="34" charset="0"/>
              </a:rPr>
              <a:t>fyzická </a:t>
            </a:r>
            <a:r>
              <a:rPr lang="sk-SK" sz="1600" dirty="0">
                <a:solidFill>
                  <a:srgbClr val="494949"/>
                </a:solidFill>
                <a:latin typeface="Arial" panose="020B0604020202020204" pitchFamily="34" charset="0"/>
                <a:cs typeface="Arial" panose="020B0604020202020204" pitchFamily="34" charset="0"/>
              </a:rPr>
              <a:t>osoba odkázaná na pomoc inej fyzickej </a:t>
            </a:r>
            <a:r>
              <a:rPr lang="sk-SK" sz="1600" dirty="0" smtClean="0">
                <a:solidFill>
                  <a:srgbClr val="494949"/>
                </a:solidFill>
                <a:latin typeface="Arial" panose="020B0604020202020204" pitchFamily="34" charset="0"/>
                <a:cs typeface="Arial" panose="020B0604020202020204" pitchFamily="34" charset="0"/>
              </a:rPr>
              <a:t>osoby,</a:t>
            </a:r>
            <a:endParaRPr lang="sk-SK" sz="1600" dirty="0">
              <a:solidFill>
                <a:srgbClr val="494949"/>
              </a:solidFill>
              <a:latin typeface="Arial" panose="020B0604020202020204" pitchFamily="34" charset="0"/>
              <a:cs typeface="Arial" panose="020B0604020202020204" pitchFamily="34" charset="0"/>
            </a:endParaRPr>
          </a:p>
          <a:p>
            <a:pPr algn="just"/>
            <a:r>
              <a:rPr lang="sk-SK" sz="1600" dirty="0">
                <a:solidFill>
                  <a:schemeClr val="tx2"/>
                </a:solidFill>
                <a:latin typeface="Arial" panose="020B0604020202020204" pitchFamily="34" charset="0"/>
                <a:cs typeface="Arial" panose="020B0604020202020204" pitchFamily="34" charset="0"/>
              </a:rPr>
              <a:t>g</a:t>
            </a:r>
            <a:r>
              <a:rPr lang="sk-SK" sz="1600" dirty="0" smtClean="0">
                <a:solidFill>
                  <a:schemeClr val="tx2"/>
                </a:solidFill>
                <a:latin typeface="Arial" panose="020B0604020202020204" pitchFamily="34" charset="0"/>
                <a:cs typeface="Arial" panose="020B0604020202020204" pitchFamily="34" charset="0"/>
              </a:rPr>
              <a:t>) </a:t>
            </a:r>
            <a:r>
              <a:rPr lang="sk-SK" sz="1600" dirty="0" smtClean="0">
                <a:solidFill>
                  <a:srgbClr val="494949"/>
                </a:solidFill>
                <a:latin typeface="Arial" panose="020B0604020202020204" pitchFamily="34" charset="0"/>
                <a:cs typeface="Arial" panose="020B0604020202020204" pitchFamily="34" charset="0"/>
              </a:rPr>
              <a:t>fyzická </a:t>
            </a:r>
            <a:r>
              <a:rPr lang="sk-SK" sz="1600" dirty="0">
                <a:solidFill>
                  <a:srgbClr val="494949"/>
                </a:solidFill>
                <a:latin typeface="Arial" panose="020B0604020202020204" pitchFamily="34" charset="0"/>
                <a:cs typeface="Arial" panose="020B0604020202020204" pitchFamily="34" charset="0"/>
              </a:rPr>
              <a:t>osoba </a:t>
            </a:r>
            <a:r>
              <a:rPr lang="sk-SK" sz="1600" dirty="0" smtClean="0">
                <a:solidFill>
                  <a:srgbClr val="494949"/>
                </a:solidFill>
                <a:latin typeface="Arial" panose="020B0604020202020204" pitchFamily="34" charset="0"/>
                <a:cs typeface="Arial" panose="020B0604020202020204" pitchFamily="34" charset="0"/>
              </a:rPr>
              <a:t>vracajúca </a:t>
            </a:r>
            <a:r>
              <a:rPr lang="sk-SK" sz="1600" dirty="0">
                <a:solidFill>
                  <a:srgbClr val="494949"/>
                </a:solidFill>
                <a:latin typeface="Arial" panose="020B0604020202020204" pitchFamily="34" charset="0"/>
                <a:cs typeface="Arial" panose="020B0604020202020204" pitchFamily="34" charset="0"/>
              </a:rPr>
              <a:t>sa na trh práce po skončení poberania </a:t>
            </a:r>
            <a:r>
              <a:rPr lang="sk-SK" sz="1600" dirty="0" smtClean="0">
                <a:solidFill>
                  <a:srgbClr val="494949"/>
                </a:solidFill>
                <a:latin typeface="Arial" panose="020B0604020202020204" pitchFamily="34" charset="0"/>
                <a:cs typeface="Arial" panose="020B0604020202020204" pitchFamily="34" charset="0"/>
              </a:rPr>
              <a:t>materského,</a:t>
            </a:r>
            <a:r>
              <a:rPr lang="sk-SK" sz="1600" dirty="0">
                <a:solidFill>
                  <a:srgbClr val="494949"/>
                </a:solidFill>
                <a:latin typeface="Arial" panose="020B0604020202020204" pitchFamily="34" charset="0"/>
                <a:cs typeface="Arial" panose="020B0604020202020204" pitchFamily="34" charset="0"/>
              </a:rPr>
              <a:t> ak nepoberá rodičovský príspevok, alebo po skončení poberania rodičovského </a:t>
            </a:r>
            <a:r>
              <a:rPr lang="sk-SK" sz="1600" dirty="0" smtClean="0">
                <a:solidFill>
                  <a:srgbClr val="494949"/>
                </a:solidFill>
                <a:latin typeface="Arial" panose="020B0604020202020204" pitchFamily="34" charset="0"/>
                <a:cs typeface="Arial" panose="020B0604020202020204" pitchFamily="34" charset="0"/>
              </a:rPr>
              <a:t>príspevku,</a:t>
            </a:r>
            <a:endParaRPr lang="sk-SK" sz="1600" b="1" i="1" baseline="30000" dirty="0">
              <a:solidFill>
                <a:srgbClr val="5F1675"/>
              </a:solidFill>
              <a:latin typeface="Arial" panose="020B0604020202020204" pitchFamily="34" charset="0"/>
              <a:cs typeface="Arial" panose="020B0604020202020204" pitchFamily="34" charset="0"/>
            </a:endParaRPr>
          </a:p>
          <a:p>
            <a:pPr algn="just"/>
            <a:r>
              <a:rPr lang="sk-SK" sz="1600" dirty="0">
                <a:solidFill>
                  <a:srgbClr val="494949"/>
                </a:solidFill>
                <a:latin typeface="Arial" panose="020B0604020202020204" pitchFamily="34" charset="0"/>
                <a:cs typeface="Arial" panose="020B0604020202020204" pitchFamily="34" charset="0"/>
              </a:rPr>
              <a:t> a to 18 mesiacov od skončenia poberania materského alebo od skončenia poberania rodičovského príspevku, ak je najneskôr do 6 mesiacov od skončenia poberania materského alebo rodičovského príspevku vedená v evidencii uchádzačov o zamestnanie</a:t>
            </a:r>
            <a:r>
              <a:rPr lang="sk-SK" sz="1600" dirty="0" smtClean="0">
                <a:solidFill>
                  <a:srgbClr val="494949"/>
                </a:solidFill>
                <a:latin typeface="Arial" panose="020B0604020202020204" pitchFamily="34" charset="0"/>
                <a:cs typeface="Arial" panose="020B0604020202020204" pitchFamily="34" charset="0"/>
              </a:rPr>
              <a:t>, </a:t>
            </a:r>
          </a:p>
          <a:p>
            <a:pPr algn="just"/>
            <a:endParaRPr lang="sk-SK" sz="14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dirty="0" smtClean="0">
              <a:solidFill>
                <a:srgbClr val="494949"/>
              </a:solidFill>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a:p>
            <a:pPr algn="just"/>
            <a:endParaRPr lang="sk-SK" sz="800" b="0" i="0" dirty="0">
              <a:solidFill>
                <a:srgbClr val="494949"/>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58448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899592" y="476672"/>
            <a:ext cx="7992888" cy="5262979"/>
          </a:xfrm>
          <a:prstGeom prst="rect">
            <a:avLst/>
          </a:prstGeom>
        </p:spPr>
        <p:txBody>
          <a:bodyPr wrap="square">
            <a:spAutoFit/>
          </a:bodyPr>
          <a:lstStyle/>
          <a:p>
            <a:pPr algn="just"/>
            <a:r>
              <a:rPr lang="sk-SK" sz="1600" b="1" dirty="0">
                <a:solidFill>
                  <a:srgbClr val="FF0000"/>
                </a:solidFill>
                <a:latin typeface="Arial" panose="020B0604020202020204" pitchFamily="34" charset="0"/>
                <a:cs typeface="Arial" panose="020B0604020202020204" pitchFamily="34" charset="0"/>
              </a:rPr>
              <a:t>Zraniteľnou osobou </a:t>
            </a:r>
            <a:r>
              <a:rPr lang="sk-SK" sz="1600" dirty="0">
                <a:solidFill>
                  <a:srgbClr val="494949"/>
                </a:solidFill>
                <a:latin typeface="Arial" panose="020B0604020202020204" pitchFamily="34" charset="0"/>
                <a:cs typeface="Arial" panose="020B0604020202020204" pitchFamily="34" charset="0"/>
              </a:rPr>
              <a:t>na účely tohto zákona </a:t>
            </a:r>
            <a:r>
              <a:rPr lang="sk-SK" sz="1600" dirty="0" smtClean="0">
                <a:solidFill>
                  <a:srgbClr val="494949"/>
                </a:solidFill>
                <a:latin typeface="Arial" panose="020B0604020202020204" pitchFamily="34" charset="0"/>
                <a:cs typeface="Arial" panose="020B0604020202020204" pitchFamily="34" charset="0"/>
              </a:rPr>
              <a:t>je :</a:t>
            </a:r>
          </a:p>
          <a:p>
            <a:pPr algn="just"/>
            <a:endParaRPr lang="sk-SK" sz="1600" dirty="0">
              <a:solidFill>
                <a:srgbClr val="494949"/>
              </a:solidFill>
              <a:latin typeface="Arial" panose="020B0604020202020204" pitchFamily="34" charset="0"/>
              <a:cs typeface="Arial" panose="020B0604020202020204" pitchFamily="34" charset="0"/>
            </a:endParaRPr>
          </a:p>
          <a:p>
            <a:pPr algn="just"/>
            <a:r>
              <a:rPr lang="sk-SK" sz="1600" dirty="0" smtClean="0">
                <a:solidFill>
                  <a:schemeClr val="tx2"/>
                </a:solidFill>
                <a:latin typeface="Arial" panose="020B0604020202020204" pitchFamily="34" charset="0"/>
                <a:cs typeface="Arial" panose="020B0604020202020204" pitchFamily="34" charset="0"/>
              </a:rPr>
              <a:t>h</a:t>
            </a:r>
            <a:r>
              <a:rPr lang="sk-SK" sz="1600" dirty="0" smtClean="0">
                <a:solidFill>
                  <a:srgbClr val="494949"/>
                </a:solidFill>
                <a:latin typeface="Arial" panose="020B0604020202020204" pitchFamily="34" charset="0"/>
                <a:cs typeface="Arial" panose="020B0604020202020204" pitchFamily="34" charset="0"/>
              </a:rPr>
              <a:t>)</a:t>
            </a:r>
          </a:p>
          <a:p>
            <a:pPr algn="just"/>
            <a:r>
              <a:rPr lang="sk-SK" sz="1600" dirty="0" smtClean="0">
                <a:solidFill>
                  <a:srgbClr val="494949"/>
                </a:solidFill>
                <a:latin typeface="Arial" panose="020B0604020202020204" pitchFamily="34" charset="0"/>
                <a:cs typeface="Arial" panose="020B0604020202020204" pitchFamily="34" charset="0"/>
              </a:rPr>
              <a:t>fyzická </a:t>
            </a:r>
            <a:r>
              <a:rPr lang="sk-SK" sz="1600" dirty="0">
                <a:solidFill>
                  <a:srgbClr val="494949"/>
                </a:solidFill>
                <a:latin typeface="Arial" panose="020B0604020202020204" pitchFamily="34" charset="0"/>
                <a:cs typeface="Arial" panose="020B0604020202020204" pitchFamily="34" charset="0"/>
              </a:rPr>
              <a:t>osoba </a:t>
            </a:r>
            <a:r>
              <a:rPr lang="sk-SK" sz="1600" dirty="0" smtClean="0">
                <a:solidFill>
                  <a:srgbClr val="494949"/>
                </a:solidFill>
                <a:latin typeface="Arial" panose="020B0604020202020204" pitchFamily="34" charset="0"/>
                <a:cs typeface="Arial" panose="020B0604020202020204" pitchFamily="34" charset="0"/>
              </a:rPr>
              <a:t>vracajúca </a:t>
            </a:r>
            <a:r>
              <a:rPr lang="sk-SK" sz="1600" dirty="0">
                <a:solidFill>
                  <a:srgbClr val="494949"/>
                </a:solidFill>
                <a:latin typeface="Arial" panose="020B0604020202020204" pitchFamily="34" charset="0"/>
                <a:cs typeface="Arial" panose="020B0604020202020204" pitchFamily="34" charset="0"/>
              </a:rPr>
              <a:t>sa na trh práce po skončení vykonávania osobnej </a:t>
            </a:r>
            <a:r>
              <a:rPr lang="sk-SK" sz="1600" dirty="0" smtClean="0">
                <a:solidFill>
                  <a:srgbClr val="494949"/>
                </a:solidFill>
                <a:latin typeface="Arial" panose="020B0604020202020204" pitchFamily="34" charset="0"/>
                <a:cs typeface="Arial" panose="020B0604020202020204" pitchFamily="34" charset="0"/>
              </a:rPr>
              <a:t>asistencie</a:t>
            </a:r>
            <a:r>
              <a:rPr lang="sk-SK" sz="1600" b="1" i="1" baseline="30000" dirty="0" smtClean="0">
                <a:solidFill>
                  <a:srgbClr val="5F1675"/>
                </a:solidFill>
                <a:latin typeface="Arial" panose="020B0604020202020204" pitchFamily="34" charset="0"/>
                <a:cs typeface="Arial" panose="020B0604020202020204" pitchFamily="34" charset="0"/>
              </a:rPr>
              <a:t>,</a:t>
            </a:r>
            <a:r>
              <a:rPr lang="sk-SK" sz="1600" b="1" i="1" dirty="0" smtClean="0">
                <a:solidFill>
                  <a:srgbClr val="5F1675"/>
                </a:solidFill>
                <a:latin typeface="Arial" panose="020B0604020202020204" pitchFamily="34" charset="0"/>
                <a:cs typeface="Arial" panose="020B0604020202020204" pitchFamily="34" charset="0"/>
              </a:rPr>
              <a:t> </a:t>
            </a:r>
            <a:r>
              <a:rPr lang="sk-SK" sz="1600" dirty="0" smtClean="0">
                <a:solidFill>
                  <a:srgbClr val="494949"/>
                </a:solidFill>
                <a:latin typeface="Arial" panose="020B0604020202020204" pitchFamily="34" charset="0"/>
                <a:cs typeface="Arial" panose="020B0604020202020204" pitchFamily="34" charset="0"/>
              </a:rPr>
              <a:t>alebo </a:t>
            </a:r>
            <a:r>
              <a:rPr lang="sk-SK" sz="1600" dirty="0">
                <a:solidFill>
                  <a:srgbClr val="494949"/>
                </a:solidFill>
                <a:latin typeface="Arial" panose="020B0604020202020204" pitchFamily="34" charset="0"/>
                <a:cs typeface="Arial" panose="020B0604020202020204" pitchFamily="34" charset="0"/>
              </a:rPr>
              <a:t>po skončení poberania peňažného príspevku na </a:t>
            </a:r>
            <a:r>
              <a:rPr lang="sk-SK" sz="1600" dirty="0" smtClean="0">
                <a:solidFill>
                  <a:srgbClr val="494949"/>
                </a:solidFill>
                <a:latin typeface="Arial" panose="020B0604020202020204" pitchFamily="34" charset="0"/>
                <a:cs typeface="Arial" panose="020B0604020202020204" pitchFamily="34" charset="0"/>
              </a:rPr>
              <a:t>opatrovanie,</a:t>
            </a:r>
            <a:r>
              <a:rPr lang="sk-SK" sz="1600" dirty="0">
                <a:solidFill>
                  <a:srgbClr val="494949"/>
                </a:solidFill>
                <a:latin typeface="Arial" panose="020B0604020202020204" pitchFamily="34" charset="0"/>
                <a:cs typeface="Arial" panose="020B0604020202020204" pitchFamily="34" charset="0"/>
              </a:rPr>
              <a:t> a to 18 mesiacov od skončenia vykonávania osobnej asistencie alebo od skončenia poberania peňažného príspevku na opatrovanie, ak je najneskôr do 6 mesiacov od skončenia vykonávania osobnej asistencie alebo od skončenia poberania peňažného príspevku na opatrovanie vedená v evidencii uchádzačov o zamestnanie,</a:t>
            </a:r>
          </a:p>
          <a:p>
            <a:pPr algn="just"/>
            <a:r>
              <a:rPr lang="sk-SK" sz="1600" dirty="0">
                <a:solidFill>
                  <a:srgbClr val="000000"/>
                </a:solidFill>
                <a:latin typeface="Arial" panose="020B0604020202020204" pitchFamily="34" charset="0"/>
                <a:cs typeface="Arial" panose="020B0604020202020204" pitchFamily="34" charset="0"/>
              </a:rPr>
              <a:t>i)</a:t>
            </a:r>
          </a:p>
          <a:p>
            <a:pPr algn="just"/>
            <a:r>
              <a:rPr lang="sk-SK" sz="1600" dirty="0">
                <a:solidFill>
                  <a:srgbClr val="494949"/>
                </a:solidFill>
                <a:latin typeface="Arial" panose="020B0604020202020204" pitchFamily="34" charset="0"/>
                <a:cs typeface="Arial" panose="020B0604020202020204" pitchFamily="34" charset="0"/>
              </a:rPr>
              <a:t>fyzická osoba, ktorá je poberateľom starobného </a:t>
            </a:r>
            <a:r>
              <a:rPr lang="sk-SK" sz="1600" dirty="0" smtClean="0">
                <a:solidFill>
                  <a:srgbClr val="494949"/>
                </a:solidFill>
                <a:latin typeface="Arial" panose="020B0604020202020204" pitchFamily="34" charset="0"/>
                <a:cs typeface="Arial" panose="020B0604020202020204" pitchFamily="34" charset="0"/>
              </a:rPr>
              <a:t>dôchodku,</a:t>
            </a:r>
            <a:endParaRPr lang="sk-SK" sz="1600" dirty="0">
              <a:solidFill>
                <a:srgbClr val="494949"/>
              </a:solidFill>
              <a:latin typeface="Arial" panose="020B0604020202020204" pitchFamily="34" charset="0"/>
              <a:cs typeface="Arial" panose="020B0604020202020204" pitchFamily="34" charset="0"/>
            </a:endParaRPr>
          </a:p>
          <a:p>
            <a:pPr algn="just"/>
            <a:r>
              <a:rPr lang="sk-SK" sz="1600" dirty="0">
                <a:solidFill>
                  <a:srgbClr val="000000"/>
                </a:solidFill>
                <a:latin typeface="Arial" panose="020B0604020202020204" pitchFamily="34" charset="0"/>
                <a:cs typeface="Arial" panose="020B0604020202020204" pitchFamily="34" charset="0"/>
              </a:rPr>
              <a:t>j)</a:t>
            </a:r>
          </a:p>
          <a:p>
            <a:pPr algn="just"/>
            <a:r>
              <a:rPr lang="sk-SK" sz="1600" dirty="0">
                <a:solidFill>
                  <a:srgbClr val="494949"/>
                </a:solidFill>
                <a:latin typeface="Arial" panose="020B0604020202020204" pitchFamily="34" charset="0"/>
                <a:cs typeface="Arial" panose="020B0604020202020204" pitchFamily="34" charset="0"/>
              </a:rPr>
              <a:t>fyzická osoba – nepodnikateľ, ktorej mesačný </a:t>
            </a:r>
            <a:r>
              <a:rPr lang="sk-SK" sz="1600" dirty="0" smtClean="0">
                <a:solidFill>
                  <a:srgbClr val="494949"/>
                </a:solidFill>
                <a:latin typeface="Arial" panose="020B0604020202020204" pitchFamily="34" charset="0"/>
                <a:cs typeface="Arial" panose="020B0604020202020204" pitchFamily="34" charset="0"/>
              </a:rPr>
              <a:t>príjem</a:t>
            </a:r>
            <a:r>
              <a:rPr lang="sk-SK" sz="1600" dirty="0">
                <a:solidFill>
                  <a:srgbClr val="494949"/>
                </a:solidFill>
                <a:latin typeface="Arial" panose="020B0604020202020204" pitchFamily="34" charset="0"/>
                <a:cs typeface="Arial" panose="020B0604020202020204" pitchFamily="34" charset="0"/>
              </a:rPr>
              <a:t> nepresahuje trojnásobok sumy životného minima pre jednu plnoletú fyzickú osobu podľa osobitného </a:t>
            </a:r>
            <a:r>
              <a:rPr lang="sk-SK" sz="1600" dirty="0" smtClean="0">
                <a:solidFill>
                  <a:srgbClr val="494949"/>
                </a:solidFill>
                <a:latin typeface="Arial" panose="020B0604020202020204" pitchFamily="34" charset="0"/>
                <a:cs typeface="Arial" panose="020B0604020202020204" pitchFamily="34" charset="0"/>
              </a:rPr>
              <a:t>predpisu,</a:t>
            </a:r>
            <a:endParaRPr lang="sk-SK" sz="1600" dirty="0">
              <a:solidFill>
                <a:srgbClr val="494949"/>
              </a:solidFill>
              <a:latin typeface="Arial" panose="020B0604020202020204" pitchFamily="34" charset="0"/>
              <a:cs typeface="Arial" panose="020B0604020202020204" pitchFamily="34" charset="0"/>
            </a:endParaRPr>
          </a:p>
          <a:p>
            <a:pPr algn="just"/>
            <a:r>
              <a:rPr lang="sk-SK" sz="1600" dirty="0">
                <a:solidFill>
                  <a:srgbClr val="000000"/>
                </a:solidFill>
                <a:latin typeface="Arial" panose="020B0604020202020204" pitchFamily="34" charset="0"/>
                <a:cs typeface="Arial" panose="020B0604020202020204" pitchFamily="34" charset="0"/>
              </a:rPr>
              <a:t>k)</a:t>
            </a:r>
          </a:p>
          <a:p>
            <a:pPr algn="just"/>
            <a:r>
              <a:rPr lang="sk-SK" sz="1600" dirty="0">
                <a:solidFill>
                  <a:srgbClr val="494949"/>
                </a:solidFill>
                <a:latin typeface="Arial" panose="020B0604020202020204" pitchFamily="34" charset="0"/>
                <a:cs typeface="Arial" panose="020B0604020202020204" pitchFamily="34" charset="0"/>
              </a:rPr>
              <a:t>fyzická osoba po prepustení z výkonu trestu odňatia slobody, z výkonu väzby alebo z výkonu ochrannej výchovy,</a:t>
            </a:r>
          </a:p>
          <a:p>
            <a:pPr algn="just"/>
            <a:r>
              <a:rPr lang="sk-SK" sz="1600" dirty="0">
                <a:solidFill>
                  <a:srgbClr val="000000"/>
                </a:solidFill>
                <a:latin typeface="Arial" panose="020B0604020202020204" pitchFamily="34" charset="0"/>
                <a:cs typeface="Arial" panose="020B0604020202020204" pitchFamily="34" charset="0"/>
              </a:rPr>
              <a:t>l)</a:t>
            </a:r>
          </a:p>
          <a:p>
            <a:pPr algn="just"/>
            <a:r>
              <a:rPr lang="sk-SK" sz="1600" dirty="0">
                <a:solidFill>
                  <a:srgbClr val="494949"/>
                </a:solidFill>
                <a:latin typeface="Arial" panose="020B0604020202020204" pitchFamily="34" charset="0"/>
                <a:cs typeface="Arial" panose="020B0604020202020204" pitchFamily="34" charset="0"/>
              </a:rPr>
              <a:t>fyzická osoba bez štátnej príslušnosti,</a:t>
            </a:r>
          </a:p>
          <a:p>
            <a:pPr algn="just"/>
            <a:r>
              <a:rPr lang="sk-SK" sz="1600" dirty="0">
                <a:solidFill>
                  <a:srgbClr val="000000"/>
                </a:solidFill>
                <a:latin typeface="Arial" panose="020B0604020202020204" pitchFamily="34" charset="0"/>
                <a:cs typeface="Arial" panose="020B0604020202020204" pitchFamily="34" charset="0"/>
              </a:rPr>
              <a:t>m)</a:t>
            </a:r>
          </a:p>
          <a:p>
            <a:pPr algn="just"/>
            <a:r>
              <a:rPr lang="sk-SK" sz="1600" dirty="0" smtClean="0">
                <a:solidFill>
                  <a:srgbClr val="494949"/>
                </a:solidFill>
                <a:latin typeface="Arial" panose="020B0604020202020204" pitchFamily="34" charset="0"/>
                <a:cs typeface="Arial" panose="020B0604020202020204" pitchFamily="34" charset="0"/>
              </a:rPr>
              <a:t>azylant</a:t>
            </a:r>
            <a:r>
              <a:rPr lang="sk-SK" sz="1600" dirty="0">
                <a:solidFill>
                  <a:srgbClr val="494949"/>
                </a:solidFill>
                <a:latin typeface="Arial" panose="020B0604020202020204" pitchFamily="34" charset="0"/>
                <a:cs typeface="Arial" panose="020B0604020202020204" pitchFamily="34" charset="0"/>
              </a:rPr>
              <a:t> alebo cudzinec, ktorému sa poskytuje doplnková </a:t>
            </a:r>
            <a:r>
              <a:rPr lang="sk-SK" sz="1600" dirty="0" smtClean="0">
                <a:solidFill>
                  <a:srgbClr val="494949"/>
                </a:solidFill>
                <a:latin typeface="Arial" panose="020B0604020202020204" pitchFamily="34" charset="0"/>
                <a:cs typeface="Arial" panose="020B0604020202020204" pitchFamily="34" charset="0"/>
              </a:rPr>
              <a:t>ochrana.</a:t>
            </a:r>
            <a:endParaRPr lang="sk-SK" sz="1600" b="0" i="0" dirty="0">
              <a:solidFill>
                <a:srgbClr val="494949"/>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426565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3" name="Obdĺžnik 2"/>
          <p:cNvSpPr/>
          <p:nvPr/>
        </p:nvSpPr>
        <p:spPr>
          <a:xfrm>
            <a:off x="2411760" y="404664"/>
            <a:ext cx="4572000" cy="1015663"/>
          </a:xfrm>
          <a:prstGeom prst="rect">
            <a:avLst/>
          </a:prstGeom>
        </p:spPr>
        <p:txBody>
          <a:bodyPr>
            <a:spAutoFit/>
          </a:bodyPr>
          <a:lstStyle/>
          <a:p>
            <a:pPr algn="ctr"/>
            <a:r>
              <a:rPr lang="sk-SK" sz="2400" b="1" dirty="0" smtClean="0">
                <a:solidFill>
                  <a:srgbClr val="FF0000"/>
                </a:solidFill>
                <a:latin typeface="Arial" panose="020B0604020202020204" pitchFamily="34" charset="0"/>
                <a:cs typeface="Arial" panose="020B0604020202020204" pitchFamily="34" charset="0"/>
              </a:rPr>
              <a:t>Finančná pomoc </a:t>
            </a:r>
          </a:p>
          <a:p>
            <a:pPr algn="ctr"/>
            <a:r>
              <a:rPr lang="sk-SK" b="1" dirty="0" smtClean="0">
                <a:latin typeface="Arial" panose="020B0604020202020204" pitchFamily="34" charset="0"/>
                <a:cs typeface="Arial" panose="020B0604020202020204" pitchFamily="34" charset="0"/>
              </a:rPr>
              <a:t>pre </a:t>
            </a:r>
          </a:p>
          <a:p>
            <a:pPr algn="ctr"/>
            <a:r>
              <a:rPr lang="sk-SK" b="1" dirty="0">
                <a:latin typeface="Arial" panose="020B0604020202020204" pitchFamily="34" charset="0"/>
                <a:cs typeface="Arial" panose="020B0604020202020204" pitchFamily="34" charset="0"/>
              </a:rPr>
              <a:t>I</a:t>
            </a:r>
            <a:r>
              <a:rPr lang="sk-SK" b="1" dirty="0" smtClean="0">
                <a:latin typeface="Arial" panose="020B0604020202020204" pitchFamily="34" charset="0"/>
                <a:cs typeface="Arial" panose="020B0604020202020204" pitchFamily="34" charset="0"/>
              </a:rPr>
              <a:t>ntegračný </a:t>
            </a:r>
            <a:r>
              <a:rPr lang="sk-SK" b="1" dirty="0" smtClean="0">
                <a:latin typeface="Arial" panose="020B0604020202020204" pitchFamily="34" charset="0"/>
                <a:cs typeface="Arial" panose="020B0604020202020204" pitchFamily="34" charset="0"/>
              </a:rPr>
              <a:t>registrovaný </a:t>
            </a:r>
            <a:r>
              <a:rPr lang="sk-SK" b="1" dirty="0" smtClean="0">
                <a:latin typeface="Arial" panose="020B0604020202020204" pitchFamily="34" charset="0"/>
                <a:cs typeface="Arial" panose="020B0604020202020204" pitchFamily="34" charset="0"/>
              </a:rPr>
              <a:t>sociálny podnik</a:t>
            </a:r>
            <a:endParaRPr lang="sk-SK" b="1" dirty="0">
              <a:latin typeface="Arial" panose="020B0604020202020204" pitchFamily="34" charset="0"/>
              <a:cs typeface="Arial" panose="020B0604020202020204" pitchFamily="34" charset="0"/>
            </a:endParaRPr>
          </a:p>
        </p:txBody>
      </p:sp>
      <p:sp>
        <p:nvSpPr>
          <p:cNvPr id="4" name="Obdĺžnik 3"/>
          <p:cNvSpPr/>
          <p:nvPr/>
        </p:nvSpPr>
        <p:spPr>
          <a:xfrm>
            <a:off x="1979712" y="2276872"/>
            <a:ext cx="5814392" cy="2800767"/>
          </a:xfrm>
          <a:prstGeom prst="rect">
            <a:avLst/>
          </a:prstGeom>
        </p:spPr>
        <p:txBody>
          <a:bodyPr wrap="square">
            <a:spAutoFit/>
          </a:bodyPr>
          <a:lstStyle/>
          <a:p>
            <a:pPr marL="342900" indent="-342900">
              <a:buAutoNum type="arabicPeriod"/>
            </a:pPr>
            <a:r>
              <a:rPr lang="sk-SK" sz="2400" b="1" dirty="0" smtClean="0">
                <a:solidFill>
                  <a:srgbClr val="FF0000"/>
                </a:solidFill>
                <a:latin typeface="Arial" panose="020B0604020202020204" pitchFamily="34" charset="0"/>
                <a:cs typeface="Arial" panose="020B0604020202020204" pitchFamily="34" charset="0"/>
              </a:rPr>
              <a:t>Kompenzačné príspevky, § 53 g, f </a:t>
            </a:r>
          </a:p>
          <a:p>
            <a:endParaRPr lang="sk-SK" sz="2400" b="1" dirty="0" smtClean="0">
              <a:solidFill>
                <a:srgbClr val="C00000"/>
              </a:solidFill>
              <a:latin typeface="Arial" panose="020B0604020202020204" pitchFamily="34" charset="0"/>
              <a:cs typeface="Arial" panose="020B0604020202020204" pitchFamily="34" charset="0"/>
            </a:endParaRPr>
          </a:p>
          <a:p>
            <a:r>
              <a:rPr lang="sk-SK" sz="2400" b="1" dirty="0" smtClean="0">
                <a:solidFill>
                  <a:srgbClr val="FF0000"/>
                </a:solidFill>
                <a:latin typeface="Arial" panose="020B0604020202020204" pitchFamily="34" charset="0"/>
                <a:cs typeface="Arial" panose="020B0604020202020204" pitchFamily="34" charset="0"/>
              </a:rPr>
              <a:t>2. Servisné poukážky</a:t>
            </a:r>
          </a:p>
          <a:p>
            <a:r>
              <a:rPr lang="sk-SK" sz="2400" b="1" dirty="0" smtClean="0">
                <a:solidFill>
                  <a:srgbClr val="FF0000"/>
                </a:solidFill>
                <a:latin typeface="Arial" panose="020B0604020202020204" pitchFamily="34" charset="0"/>
                <a:cs typeface="Arial" panose="020B0604020202020204" pitchFamily="34" charset="0"/>
              </a:rPr>
              <a:t> </a:t>
            </a:r>
            <a:r>
              <a:rPr lang="sk-SK" sz="2000" b="1" dirty="0" smtClean="0">
                <a:latin typeface="Arial" panose="020B0604020202020204" pitchFamily="34" charset="0"/>
                <a:cs typeface="Arial" panose="020B0604020202020204" pitchFamily="34" charset="0"/>
              </a:rPr>
              <a:t>/</a:t>
            </a:r>
            <a:r>
              <a:rPr lang="sk-SK" sz="1600" b="1" dirty="0" smtClean="0">
                <a:latin typeface="Arial" panose="020B0604020202020204" pitchFamily="34" charset="0"/>
                <a:cs typeface="Arial" panose="020B0604020202020204" pitchFamily="34" charset="0"/>
              </a:rPr>
              <a:t>Vyhláška č.115/2019, ktorou sa vykonávajú niektoré ustanovenia zákona č.112/2018 </a:t>
            </a:r>
            <a:r>
              <a:rPr lang="sk-SK" sz="1600" b="1" dirty="0" smtClean="0">
                <a:latin typeface="Arial" panose="020B0604020202020204" pitchFamily="34" charset="0"/>
                <a:cs typeface="Arial" panose="020B0604020202020204" pitchFamily="34" charset="0"/>
              </a:rPr>
              <a:t>Z</a:t>
            </a:r>
            <a:r>
              <a:rPr lang="sk-SK" sz="1600" b="1" dirty="0" smtClean="0">
                <a:latin typeface="Arial" panose="020B0604020202020204" pitchFamily="34" charset="0"/>
                <a:cs typeface="Arial" panose="020B0604020202020204" pitchFamily="34" charset="0"/>
              </a:rPr>
              <a:t>. z./</a:t>
            </a:r>
          </a:p>
          <a:p>
            <a:endParaRPr lang="sk-SK" sz="1600" b="1" dirty="0">
              <a:latin typeface="Arial" panose="020B0604020202020204" pitchFamily="34" charset="0"/>
              <a:cs typeface="Arial" panose="020B0604020202020204" pitchFamily="34" charset="0"/>
            </a:endParaRPr>
          </a:p>
          <a:p>
            <a:r>
              <a:rPr lang="sk-SK" sz="2400" b="1" dirty="0" smtClean="0">
                <a:solidFill>
                  <a:srgbClr val="FF0000"/>
                </a:solidFill>
                <a:latin typeface="Arial" panose="020B0604020202020204" pitchFamily="34" charset="0"/>
                <a:cs typeface="Arial" panose="020B0604020202020204" pitchFamily="34" charset="0"/>
              </a:rPr>
              <a:t>3 </a:t>
            </a:r>
            <a:r>
              <a:rPr lang="sk-SK" sz="2400" b="1" dirty="0">
                <a:solidFill>
                  <a:srgbClr val="FF0000"/>
                </a:solidFill>
                <a:latin typeface="Arial" panose="020B0604020202020204" pitchFamily="34" charset="0"/>
                <a:cs typeface="Arial" panose="020B0604020202020204" pitchFamily="34" charset="0"/>
              </a:rPr>
              <a:t>. Investičná pomoc </a:t>
            </a:r>
          </a:p>
          <a:p>
            <a:endParaRPr lang="sk-SK"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606619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899592" y="2771"/>
            <a:ext cx="8244408" cy="6555641"/>
          </a:xfrm>
          <a:prstGeom prst="rect">
            <a:avLst/>
          </a:prstGeom>
        </p:spPr>
        <p:txBody>
          <a:bodyPr wrap="square">
            <a:spAutoFit/>
          </a:bodyPr>
          <a:lstStyle/>
          <a:p>
            <a:pPr algn="just"/>
            <a:r>
              <a:rPr lang="sk-SK" sz="1400" b="1" dirty="0">
                <a:solidFill>
                  <a:srgbClr val="002060"/>
                </a:solidFill>
                <a:latin typeface="Arial" panose="020B0604020202020204" pitchFamily="34" charset="0"/>
              </a:rPr>
              <a:t>Kompenzačný príspevok </a:t>
            </a:r>
            <a:r>
              <a:rPr lang="sk-SK" sz="1400" dirty="0">
                <a:solidFill>
                  <a:srgbClr val="000000"/>
                </a:solidFill>
                <a:latin typeface="Arial" panose="020B0604020202020204" pitchFamily="34" charset="0"/>
              </a:rPr>
              <a:t>podľa </a:t>
            </a:r>
            <a:r>
              <a:rPr lang="sk-SK" sz="1400" b="1" dirty="0">
                <a:solidFill>
                  <a:srgbClr val="000000"/>
                </a:solidFill>
                <a:latin typeface="Arial" panose="020B0604020202020204" pitchFamily="34" charset="0"/>
              </a:rPr>
              <a:t>písm. a)</a:t>
            </a:r>
            <a:r>
              <a:rPr lang="sk-SK" sz="1400" dirty="0">
                <a:solidFill>
                  <a:srgbClr val="000000"/>
                </a:solidFill>
                <a:latin typeface="Arial" panose="020B0604020202020204" pitchFamily="34" charset="0"/>
              </a:rPr>
              <a:t> </a:t>
            </a:r>
            <a:r>
              <a:rPr lang="sk-SK" sz="1400" b="1" dirty="0">
                <a:solidFill>
                  <a:srgbClr val="C00000"/>
                </a:solidFill>
                <a:latin typeface="Arial" panose="020B0604020202020204" pitchFamily="34" charset="0"/>
              </a:rPr>
              <a:t>mzdové náklady spojené so zamestnávaním znevýhodnených osôb</a:t>
            </a:r>
            <a:r>
              <a:rPr lang="sk-SK" sz="1400" dirty="0">
                <a:solidFill>
                  <a:srgbClr val="C00000"/>
                </a:solidFill>
                <a:latin typeface="Arial" panose="020B0604020202020204" pitchFamily="34" charset="0"/>
              </a:rPr>
              <a:t> </a:t>
            </a:r>
            <a:r>
              <a:rPr lang="sk-SK" sz="1400" dirty="0">
                <a:solidFill>
                  <a:srgbClr val="000000"/>
                </a:solidFill>
                <a:latin typeface="Arial" panose="020B0604020202020204" pitchFamily="34" charset="0"/>
              </a:rPr>
              <a:t>sa poskytuje </a:t>
            </a:r>
            <a:r>
              <a:rPr lang="sk-SK" sz="1400" dirty="0">
                <a:solidFill>
                  <a:srgbClr val="C00000"/>
                </a:solidFill>
                <a:latin typeface="Arial" panose="020B0604020202020204" pitchFamily="34" charset="0"/>
              </a:rPr>
              <a:t>mesačne</a:t>
            </a:r>
            <a:r>
              <a:rPr lang="sk-SK" sz="1400" dirty="0">
                <a:solidFill>
                  <a:srgbClr val="000000"/>
                </a:solidFill>
                <a:latin typeface="Arial" panose="020B0604020202020204" pitchFamily="34" charset="0"/>
              </a:rPr>
              <a:t> najviac</a:t>
            </a:r>
          </a:p>
          <a:p>
            <a:pPr algn="just"/>
            <a:r>
              <a:rPr lang="sk-SK" sz="1400" dirty="0">
                <a:solidFill>
                  <a:srgbClr val="000000"/>
                </a:solidFill>
                <a:latin typeface="Arial" panose="020B0604020202020204" pitchFamily="34" charset="0"/>
              </a:rPr>
              <a:t>1. počas </a:t>
            </a:r>
            <a:r>
              <a:rPr lang="sk-SK" sz="1400" dirty="0">
                <a:solidFill>
                  <a:srgbClr val="0070C0"/>
                </a:solidFill>
                <a:latin typeface="Arial" panose="020B0604020202020204" pitchFamily="34" charset="0"/>
              </a:rPr>
              <a:t>12</a:t>
            </a:r>
            <a:r>
              <a:rPr lang="sk-SK" sz="1400" dirty="0">
                <a:solidFill>
                  <a:srgbClr val="000000"/>
                </a:solidFill>
                <a:latin typeface="Arial" panose="020B0604020202020204" pitchFamily="34" charset="0"/>
              </a:rPr>
              <a:t> po sebe nasledujúcich kalendárnych mesiacov, ak ide o </a:t>
            </a:r>
            <a:r>
              <a:rPr lang="sk-SK" sz="1400" dirty="0">
                <a:solidFill>
                  <a:srgbClr val="0070C0"/>
                </a:solidFill>
                <a:latin typeface="Arial" panose="020B0604020202020204" pitchFamily="34" charset="0"/>
              </a:rPr>
              <a:t>znevýhodnenú osobu</a:t>
            </a:r>
            <a:r>
              <a:rPr lang="sk-SK" sz="1400" dirty="0">
                <a:solidFill>
                  <a:srgbClr val="000000"/>
                </a:solidFill>
                <a:latin typeface="Arial" panose="020B0604020202020204" pitchFamily="34" charset="0"/>
              </a:rPr>
              <a:t>,  a ak ide o </a:t>
            </a:r>
            <a:r>
              <a:rPr lang="sk-SK" sz="1400" dirty="0">
                <a:solidFill>
                  <a:srgbClr val="0070C0"/>
                </a:solidFill>
                <a:latin typeface="Arial" panose="020B0604020202020204" pitchFamily="34" charset="0"/>
              </a:rPr>
              <a:t>značne znevýhodnenú osobu</a:t>
            </a:r>
            <a:r>
              <a:rPr lang="sk-SK" sz="1400" dirty="0">
                <a:solidFill>
                  <a:srgbClr val="000000"/>
                </a:solidFill>
                <a:latin typeface="Arial" panose="020B0604020202020204" pitchFamily="34" charset="0"/>
              </a:rPr>
              <a:t>, najviac počas </a:t>
            </a:r>
            <a:r>
              <a:rPr lang="sk-SK" sz="1400" dirty="0">
                <a:solidFill>
                  <a:srgbClr val="0070C0"/>
                </a:solidFill>
                <a:latin typeface="Arial" panose="020B0604020202020204" pitchFamily="34" charset="0"/>
              </a:rPr>
              <a:t>24</a:t>
            </a:r>
            <a:r>
              <a:rPr lang="sk-SK" sz="1400" dirty="0">
                <a:solidFill>
                  <a:srgbClr val="000000"/>
                </a:solidFill>
                <a:latin typeface="Arial" panose="020B0604020202020204" pitchFamily="34" charset="0"/>
              </a:rPr>
              <a:t> po sebe nasledujúcich kalendárnych mesiacov, počínajúc kalendárnym mesiacom nasledujúcim po kalendárnom mesiaci, v ktorom pracovný pomer vznikol,</a:t>
            </a:r>
          </a:p>
          <a:p>
            <a:pPr algn="just">
              <a:buFont typeface="Arial" panose="020B0604020202020204" pitchFamily="34" charset="0"/>
              <a:buChar char="•"/>
            </a:pPr>
            <a:r>
              <a:rPr lang="sk-SK" sz="1400" dirty="0">
                <a:solidFill>
                  <a:srgbClr val="000000"/>
                </a:solidFill>
                <a:latin typeface="Arial" panose="020B0604020202020204" pitchFamily="34" charset="0"/>
              </a:rPr>
              <a:t>vo výške </a:t>
            </a:r>
            <a:r>
              <a:rPr lang="sk-SK" sz="1400" b="1" dirty="0">
                <a:solidFill>
                  <a:srgbClr val="C00000"/>
                </a:solidFill>
                <a:latin typeface="Arial" panose="020B0604020202020204" pitchFamily="34" charset="0"/>
              </a:rPr>
              <a:t>50 %</a:t>
            </a:r>
            <a:r>
              <a:rPr lang="sk-SK" sz="1400" dirty="0">
                <a:solidFill>
                  <a:srgbClr val="00B050"/>
                </a:solidFill>
                <a:latin typeface="Arial" panose="020B0604020202020204" pitchFamily="34" charset="0"/>
              </a:rPr>
              <a:t> </a:t>
            </a:r>
            <a:r>
              <a:rPr lang="sk-SK" sz="1400" dirty="0">
                <a:latin typeface="Arial" panose="020B0604020202020204" pitchFamily="34" charset="0"/>
              </a:rPr>
              <a:t>oprávnených nákladov </a:t>
            </a:r>
            <a:r>
              <a:rPr lang="sk-SK" sz="1400" dirty="0">
                <a:solidFill>
                  <a:srgbClr val="000000"/>
                </a:solidFill>
                <a:latin typeface="Arial" panose="020B0604020202020204" pitchFamily="34" charset="0"/>
              </a:rPr>
              <a:t>skutočne vynaložených na zamestnanca, ktorý je znevýhodnenou osobou </a:t>
            </a:r>
            <a:r>
              <a:rPr lang="sk-SK" sz="1400" dirty="0">
                <a:solidFill>
                  <a:srgbClr val="00B050"/>
                </a:solidFill>
                <a:latin typeface="Arial" panose="020B0604020202020204" pitchFamily="34" charset="0"/>
              </a:rPr>
              <a:t>z dôvodu dlhodobej nezamestnanosti alebo dosiahnutého nižšieho vzdelania</a:t>
            </a:r>
            <a:r>
              <a:rPr lang="sk-SK" sz="1400" dirty="0">
                <a:solidFill>
                  <a:srgbClr val="000000"/>
                </a:solidFill>
                <a:latin typeface="Arial" panose="020B0604020202020204" pitchFamily="34" charset="0"/>
              </a:rPr>
              <a:t>, najviac </a:t>
            </a:r>
            <a:r>
              <a:rPr lang="sk-SK" sz="1400" b="1" dirty="0">
                <a:solidFill>
                  <a:srgbClr val="000000"/>
                </a:solidFill>
                <a:latin typeface="Arial" panose="020B0604020202020204" pitchFamily="34" charset="0"/>
              </a:rPr>
              <a:t>vo výške 50 % z </a:t>
            </a:r>
            <a:r>
              <a:rPr lang="sk-SK" sz="1400" b="1" dirty="0">
                <a:solidFill>
                  <a:schemeClr val="accent6">
                    <a:lumMod val="75000"/>
                  </a:schemeClr>
                </a:solidFill>
                <a:latin typeface="Arial" panose="020B0604020202020204" pitchFamily="34" charset="0"/>
              </a:rPr>
              <a:t>celkovej ceny práce vypočítanej z priemernej mzdy zamestnanca v hospodárstve Slovenskej republiky</a:t>
            </a:r>
            <a:r>
              <a:rPr lang="sk-SK" sz="1400" b="1" dirty="0">
                <a:solidFill>
                  <a:srgbClr val="000000"/>
                </a:solidFill>
                <a:latin typeface="Arial" panose="020B0604020202020204" pitchFamily="34" charset="0"/>
              </a:rPr>
              <a:t> za prvý až tretí štvrťrok kalendárneho roka, ktorý predchádza kalendárnemu roku, v ktorom sa príspevok poskytuje, </a:t>
            </a:r>
            <a:r>
              <a:rPr lang="sk-SK" sz="1400" b="1" dirty="0" err="1">
                <a:solidFill>
                  <a:srgbClr val="000000"/>
                </a:solidFill>
                <a:latin typeface="Arial" panose="020B0604020202020204" pitchFamily="34" charset="0"/>
              </a:rPr>
              <a:t>t.j</a:t>
            </a:r>
            <a:r>
              <a:rPr lang="sk-SK" sz="1400" b="1" dirty="0">
                <a:solidFill>
                  <a:srgbClr val="000000"/>
                </a:solidFill>
                <a:latin typeface="Arial" panose="020B0604020202020204" pitchFamily="34" charset="0"/>
              </a:rPr>
              <a:t>. pre rok 2019 najviac vo výške </a:t>
            </a:r>
            <a:r>
              <a:rPr lang="sk-SK" sz="1400" b="1" dirty="0">
                <a:solidFill>
                  <a:srgbClr val="C00000"/>
                </a:solidFill>
                <a:latin typeface="Arial" panose="020B0604020202020204" pitchFamily="34" charset="0"/>
              </a:rPr>
              <a:t>665,18 €,</a:t>
            </a:r>
          </a:p>
          <a:p>
            <a:pPr algn="just">
              <a:buFont typeface="Arial" panose="020B0604020202020204" pitchFamily="34" charset="0"/>
              <a:buChar char="•"/>
            </a:pPr>
            <a:r>
              <a:rPr lang="sk-SK" sz="1400" dirty="0">
                <a:solidFill>
                  <a:srgbClr val="000000"/>
                </a:solidFill>
                <a:latin typeface="Arial" panose="020B0604020202020204" pitchFamily="34" charset="0"/>
              </a:rPr>
              <a:t>vo výške </a:t>
            </a:r>
            <a:r>
              <a:rPr lang="sk-SK" sz="1400" b="1" dirty="0">
                <a:solidFill>
                  <a:srgbClr val="C00000"/>
                </a:solidFill>
                <a:latin typeface="Arial" panose="020B0604020202020204" pitchFamily="34" charset="0"/>
              </a:rPr>
              <a:t>40 %</a:t>
            </a:r>
            <a:r>
              <a:rPr lang="sk-SK" sz="1400" b="1" dirty="0">
                <a:solidFill>
                  <a:srgbClr val="000000"/>
                </a:solidFill>
                <a:latin typeface="Arial" panose="020B0604020202020204" pitchFamily="34" charset="0"/>
              </a:rPr>
              <a:t> </a:t>
            </a:r>
            <a:r>
              <a:rPr lang="sk-SK" sz="1400" dirty="0">
                <a:latin typeface="Arial" panose="020B0604020202020204" pitchFamily="34" charset="0"/>
              </a:rPr>
              <a:t>oprávnených nákladov </a:t>
            </a:r>
            <a:r>
              <a:rPr lang="sk-SK" sz="1400" dirty="0">
                <a:solidFill>
                  <a:srgbClr val="000000"/>
                </a:solidFill>
                <a:latin typeface="Arial" panose="020B0604020202020204" pitchFamily="34" charset="0"/>
              </a:rPr>
              <a:t>skutočne vynaložených na zamestnanca, ktorý je znevýhodnenou osobou </a:t>
            </a:r>
            <a:r>
              <a:rPr lang="sk-SK" sz="1400" dirty="0">
                <a:solidFill>
                  <a:srgbClr val="00B050"/>
                </a:solidFill>
                <a:latin typeface="Arial" panose="020B0604020202020204" pitchFamily="34" charset="0"/>
              </a:rPr>
              <a:t>z iného dôvodu ako podľa prvého bodu alebo podľa písmena b</a:t>
            </a:r>
            <a:r>
              <a:rPr lang="sk-SK" sz="1400" dirty="0">
                <a:solidFill>
                  <a:srgbClr val="000000"/>
                </a:solidFill>
                <a:latin typeface="Arial" panose="020B0604020202020204" pitchFamily="34" charset="0"/>
              </a:rPr>
              <a:t>), najviac vo výške 40 % z celkovej ceny práce vypočítanej z priemernej mzdy zamestnanca v hospodárstve Slovenskej republiky za prvý až tretí štvrťrok kalendárneho roka, ktorý predchádza kalendárnemu roku, v ktorom sa  príspevok poskytuje, </a:t>
            </a:r>
            <a:r>
              <a:rPr lang="sk-SK" sz="1400" dirty="0" err="1">
                <a:solidFill>
                  <a:srgbClr val="000000"/>
                </a:solidFill>
                <a:latin typeface="Arial" panose="020B0604020202020204" pitchFamily="34" charset="0"/>
              </a:rPr>
              <a:t>t.j</a:t>
            </a:r>
            <a:r>
              <a:rPr lang="sk-SK" sz="1400" dirty="0">
                <a:solidFill>
                  <a:srgbClr val="000000"/>
                </a:solidFill>
                <a:latin typeface="Arial" panose="020B0604020202020204" pitchFamily="34" charset="0"/>
              </a:rPr>
              <a:t>. pre rok 2019 najviac vo výške </a:t>
            </a:r>
            <a:r>
              <a:rPr lang="sk-SK" sz="1400" b="1" dirty="0">
                <a:solidFill>
                  <a:srgbClr val="C00000"/>
                </a:solidFill>
                <a:latin typeface="Arial" panose="020B0604020202020204" pitchFamily="34" charset="0"/>
              </a:rPr>
              <a:t>532,14 €,</a:t>
            </a:r>
            <a:r>
              <a:rPr lang="sk-SK" sz="1400" dirty="0">
                <a:solidFill>
                  <a:srgbClr val="000000"/>
                </a:solidFill>
                <a:latin typeface="Arial" panose="020B0604020202020204" pitchFamily="34" charset="0"/>
              </a:rPr>
              <a:t> alebo </a:t>
            </a:r>
          </a:p>
          <a:p>
            <a:pPr algn="just"/>
            <a:r>
              <a:rPr lang="sk-SK" sz="1400" dirty="0">
                <a:solidFill>
                  <a:srgbClr val="000000"/>
                </a:solidFill>
                <a:latin typeface="Arial" panose="020B0604020202020204" pitchFamily="34" charset="0"/>
              </a:rPr>
              <a:t>2. počas zamestnávania zamestnanca, ktorý je znevýhodnenou osobou </a:t>
            </a:r>
            <a:r>
              <a:rPr lang="sk-SK" sz="1400" dirty="0">
                <a:solidFill>
                  <a:srgbClr val="00B050"/>
                </a:solidFill>
                <a:latin typeface="Arial" panose="020B0604020202020204" pitchFamily="34" charset="0"/>
              </a:rPr>
              <a:t>z dôvodu spočívajúcom v jeho zdravotnom stave</a:t>
            </a:r>
            <a:r>
              <a:rPr lang="sk-SK" sz="1400" dirty="0">
                <a:solidFill>
                  <a:srgbClr val="000000"/>
                </a:solidFill>
                <a:latin typeface="Arial" panose="020B0604020202020204" pitchFamily="34" charset="0"/>
              </a:rPr>
              <a:t>, vo výške </a:t>
            </a:r>
            <a:r>
              <a:rPr lang="sk-SK" sz="1400" b="1" dirty="0">
                <a:solidFill>
                  <a:srgbClr val="C00000"/>
                </a:solidFill>
                <a:latin typeface="Arial" panose="020B0604020202020204" pitchFamily="34" charset="0"/>
              </a:rPr>
              <a:t>75 %</a:t>
            </a:r>
            <a:r>
              <a:rPr lang="sk-SK" sz="1400" b="1" dirty="0">
                <a:solidFill>
                  <a:srgbClr val="00B050"/>
                </a:solidFill>
                <a:latin typeface="Arial" panose="020B0604020202020204" pitchFamily="34" charset="0"/>
              </a:rPr>
              <a:t> </a:t>
            </a:r>
            <a:r>
              <a:rPr lang="sk-SK" sz="1400" dirty="0">
                <a:latin typeface="Arial" panose="020B0604020202020204" pitchFamily="34" charset="0"/>
              </a:rPr>
              <a:t>oprávnených nákladov </a:t>
            </a:r>
            <a:r>
              <a:rPr lang="sk-SK" sz="1400" dirty="0">
                <a:solidFill>
                  <a:srgbClr val="000000"/>
                </a:solidFill>
                <a:latin typeface="Arial" panose="020B0604020202020204" pitchFamily="34" charset="0"/>
              </a:rPr>
              <a:t>skutočne vynaložených na každého takého zamestnanca, najviac vo výške 60 % z celkovej ceny práce vypočítanej z priemernej mzdy zamestnanca v hospodárstve Slovenskej republiky za prvý až tretí štvrťrok kalendárneho roka, ktorý predchádza kalendárnemu roku, v ktorom sa  príspevok poskytuje, </a:t>
            </a:r>
            <a:r>
              <a:rPr lang="sk-SK" sz="1400" dirty="0" err="1">
                <a:solidFill>
                  <a:srgbClr val="000000"/>
                </a:solidFill>
                <a:latin typeface="Arial" panose="020B0604020202020204" pitchFamily="34" charset="0"/>
              </a:rPr>
              <a:t>t.j</a:t>
            </a:r>
            <a:r>
              <a:rPr lang="sk-SK" sz="1400" dirty="0">
                <a:solidFill>
                  <a:srgbClr val="000000"/>
                </a:solidFill>
                <a:latin typeface="Arial" panose="020B0604020202020204" pitchFamily="34" charset="0"/>
              </a:rPr>
              <a:t>. pre rok 2019 najviac vo výške </a:t>
            </a:r>
            <a:r>
              <a:rPr lang="sk-SK" sz="1400" b="1" dirty="0">
                <a:solidFill>
                  <a:srgbClr val="C00000"/>
                </a:solidFill>
                <a:latin typeface="Arial" panose="020B0604020202020204" pitchFamily="34" charset="0"/>
              </a:rPr>
              <a:t>798,21</a:t>
            </a:r>
            <a:r>
              <a:rPr lang="sk-SK" sz="1400" b="1" dirty="0">
                <a:solidFill>
                  <a:srgbClr val="000000"/>
                </a:solidFill>
                <a:latin typeface="Arial" panose="020B0604020202020204" pitchFamily="34" charset="0"/>
              </a:rPr>
              <a:t> </a:t>
            </a:r>
            <a:r>
              <a:rPr lang="sk-SK" sz="1400" b="1" dirty="0">
                <a:solidFill>
                  <a:srgbClr val="C00000"/>
                </a:solidFill>
                <a:latin typeface="Arial" panose="020B0604020202020204" pitchFamily="34" charset="0"/>
              </a:rPr>
              <a:t>€</a:t>
            </a:r>
            <a:r>
              <a:rPr lang="sk-SK" sz="1400" b="1" dirty="0" smtClean="0">
                <a:solidFill>
                  <a:srgbClr val="C00000"/>
                </a:solidFill>
                <a:latin typeface="Arial" panose="020B0604020202020204" pitchFamily="34" charset="0"/>
              </a:rPr>
              <a:t>.</a:t>
            </a:r>
          </a:p>
          <a:p>
            <a:pPr algn="just"/>
            <a:r>
              <a:rPr lang="sk-SK" sz="1400" dirty="0" smtClean="0">
                <a:solidFill>
                  <a:srgbClr val="000000"/>
                </a:solidFill>
                <a:latin typeface="Arial" panose="020B0604020202020204" pitchFamily="34" charset="0"/>
              </a:rPr>
              <a:t>3</a:t>
            </a:r>
            <a:r>
              <a:rPr lang="sk-SK" sz="1400" dirty="0">
                <a:solidFill>
                  <a:srgbClr val="000000"/>
                </a:solidFill>
                <a:latin typeface="Arial" panose="020B0604020202020204" pitchFamily="34" charset="0"/>
              </a:rPr>
              <a:t>. Počas </a:t>
            </a:r>
            <a:r>
              <a:rPr lang="sk-SK" sz="1400" dirty="0">
                <a:latin typeface="Arial" panose="020B0604020202020204" pitchFamily="34" charset="0"/>
              </a:rPr>
              <a:t>12</a:t>
            </a:r>
            <a:r>
              <a:rPr lang="sk-SK" sz="1400" dirty="0">
                <a:solidFill>
                  <a:srgbClr val="000000"/>
                </a:solidFill>
                <a:latin typeface="Arial" panose="020B0604020202020204" pitchFamily="34" charset="0"/>
              </a:rPr>
              <a:t> po sebe nasledujúcich kalendárnych mesiacov, ak ide o</a:t>
            </a:r>
            <a:r>
              <a:rPr lang="sk-SK" sz="1400" dirty="0">
                <a:solidFill>
                  <a:srgbClr val="00B050"/>
                </a:solidFill>
                <a:latin typeface="Arial" panose="020B0604020202020204" pitchFamily="34" charset="0"/>
              </a:rPr>
              <a:t> </a:t>
            </a:r>
            <a:r>
              <a:rPr lang="sk-SK" sz="1400" dirty="0">
                <a:solidFill>
                  <a:srgbClr val="00B0F0"/>
                </a:solidFill>
                <a:latin typeface="Arial" panose="020B0604020202020204" pitchFamily="34" charset="0"/>
              </a:rPr>
              <a:t>zraniteľnú osobu</a:t>
            </a:r>
            <a:r>
              <a:rPr lang="sk-SK" sz="1400" dirty="0">
                <a:solidFill>
                  <a:srgbClr val="000000"/>
                </a:solidFill>
                <a:latin typeface="Arial" panose="020B0604020202020204" pitchFamily="34" charset="0"/>
              </a:rPr>
              <a:t>, počínajúc kalendárnym mesiacom nasledujúcim po kalendárnom mesiaci, v ktorom pracovný pomer vznikol,  vo výške </a:t>
            </a:r>
            <a:r>
              <a:rPr lang="sk-SK" sz="1400" dirty="0">
                <a:solidFill>
                  <a:srgbClr val="C00000"/>
                </a:solidFill>
                <a:latin typeface="Arial" panose="020B0604020202020204" pitchFamily="34" charset="0"/>
              </a:rPr>
              <a:t>25 % </a:t>
            </a:r>
            <a:r>
              <a:rPr lang="sk-SK" sz="1400" dirty="0">
                <a:solidFill>
                  <a:srgbClr val="000000"/>
                </a:solidFill>
                <a:latin typeface="Arial" panose="020B0604020202020204" pitchFamily="34" charset="0"/>
              </a:rPr>
              <a:t>oprávnených nákladov skutočne vynaložených na zamestnanca, najviac vo výške 25 % z celkovej ceny práce vypočítanej z priemernej mzdy zamestnanca v hospodárstve Slovenskej republiky za prvý až tretí štvrťrok kalendárneho roka, ktorý predchádza kalendárnemu roku, v ktorom sa  príspevok poskytuje, </a:t>
            </a:r>
            <a:r>
              <a:rPr lang="sk-SK" sz="1400" dirty="0" err="1">
                <a:solidFill>
                  <a:srgbClr val="000000"/>
                </a:solidFill>
                <a:latin typeface="Arial" panose="020B0604020202020204" pitchFamily="34" charset="0"/>
              </a:rPr>
              <a:t>t.j</a:t>
            </a:r>
            <a:r>
              <a:rPr lang="sk-SK" sz="1400" dirty="0">
                <a:solidFill>
                  <a:srgbClr val="000000"/>
                </a:solidFill>
                <a:latin typeface="Arial" panose="020B0604020202020204" pitchFamily="34" charset="0"/>
              </a:rPr>
              <a:t>. pre rok 2019 najviac vo výške </a:t>
            </a:r>
            <a:r>
              <a:rPr lang="sk-SK" sz="1400" b="1" dirty="0">
                <a:solidFill>
                  <a:srgbClr val="C00000"/>
                </a:solidFill>
                <a:latin typeface="Arial" panose="020B0604020202020204" pitchFamily="34" charset="0"/>
              </a:rPr>
              <a:t>332,59 €</a:t>
            </a:r>
            <a:r>
              <a:rPr lang="sk-SK" sz="1400" b="1" dirty="0">
                <a:solidFill>
                  <a:srgbClr val="000000"/>
                </a:solidFill>
                <a:latin typeface="Arial" panose="020B0604020202020204" pitchFamily="34" charset="0"/>
              </a:rPr>
              <a:t>.</a:t>
            </a:r>
            <a:endParaRPr lang="sk-SK" sz="1400" b="1" i="0" u="none" strike="noStrike"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21797826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827584" y="188640"/>
            <a:ext cx="8208912" cy="4616648"/>
          </a:xfrm>
          <a:prstGeom prst="rect">
            <a:avLst/>
          </a:prstGeom>
        </p:spPr>
        <p:txBody>
          <a:bodyPr wrap="square">
            <a:spAutoFit/>
          </a:bodyPr>
          <a:lstStyle/>
          <a:p>
            <a:pPr algn="just"/>
            <a:r>
              <a:rPr lang="sk-SK" sz="1400" dirty="0">
                <a:solidFill>
                  <a:srgbClr val="000000"/>
                </a:solidFill>
                <a:latin typeface="Arial" panose="020B0604020202020204" pitchFamily="34" charset="0"/>
              </a:rPr>
              <a:t>Výška </a:t>
            </a:r>
            <a:r>
              <a:rPr lang="sk-SK" sz="1400" dirty="0">
                <a:solidFill>
                  <a:srgbClr val="002060"/>
                </a:solidFill>
                <a:latin typeface="Arial" panose="020B0604020202020204" pitchFamily="34" charset="0"/>
              </a:rPr>
              <a:t>kompenzačného príspevku </a:t>
            </a:r>
            <a:r>
              <a:rPr lang="sk-SK" sz="1400" dirty="0">
                <a:solidFill>
                  <a:srgbClr val="000000"/>
                </a:solidFill>
                <a:latin typeface="Arial" panose="020B0604020202020204" pitchFamily="34" charset="0"/>
              </a:rPr>
              <a:t>podľa písm. b)</a:t>
            </a:r>
            <a:r>
              <a:rPr lang="sk-SK" sz="1400" b="1" dirty="0">
                <a:solidFill>
                  <a:srgbClr val="000000"/>
                </a:solidFill>
                <a:latin typeface="Arial" panose="020B0604020202020204" pitchFamily="34" charset="0"/>
              </a:rPr>
              <a:t> </a:t>
            </a:r>
            <a:r>
              <a:rPr lang="sk-SK" sz="1400" b="1" dirty="0">
                <a:solidFill>
                  <a:srgbClr val="C00000"/>
                </a:solidFill>
                <a:latin typeface="Arial" panose="020B0604020202020204" pitchFamily="34" charset="0"/>
              </a:rPr>
              <a:t>dodatočné náklady</a:t>
            </a:r>
            <a:r>
              <a:rPr lang="sk-SK" sz="1400" b="1" dirty="0">
                <a:solidFill>
                  <a:srgbClr val="000000"/>
                </a:solidFill>
                <a:latin typeface="Arial" panose="020B0604020202020204" pitchFamily="34" charset="0"/>
              </a:rPr>
              <a:t> spojené so zamestnávaním osôb, ktoré sú znevýhodnenými osobami </a:t>
            </a:r>
            <a:r>
              <a:rPr lang="sk-SK" sz="1400" b="1" dirty="0">
                <a:solidFill>
                  <a:srgbClr val="00B050"/>
                </a:solidFill>
                <a:latin typeface="Arial" panose="020B0604020202020204" pitchFamily="34" charset="0"/>
              </a:rPr>
              <a:t>z dôvodu spočívajúcom v ich zdravotnom stave</a:t>
            </a:r>
            <a:r>
              <a:rPr lang="sk-SK" sz="1400" b="1" dirty="0">
                <a:solidFill>
                  <a:srgbClr val="000000"/>
                </a:solidFill>
                <a:latin typeface="Arial" panose="020B0604020202020204" pitchFamily="34" charset="0"/>
              </a:rPr>
              <a:t>, na jedného zamestnanca je </a:t>
            </a:r>
            <a:r>
              <a:rPr lang="sk-SK" sz="1400" b="1" dirty="0">
                <a:solidFill>
                  <a:srgbClr val="C00000"/>
                </a:solidFill>
                <a:latin typeface="Arial" panose="020B0604020202020204" pitchFamily="34" charset="0"/>
              </a:rPr>
              <a:t>100 % </a:t>
            </a:r>
            <a:r>
              <a:rPr lang="sk-SK" sz="1400" b="1" dirty="0">
                <a:solidFill>
                  <a:srgbClr val="000000"/>
                </a:solidFill>
                <a:latin typeface="Arial" panose="020B0604020202020204" pitchFamily="34" charset="0"/>
              </a:rPr>
              <a:t>skutočne vynaložených nákladov, najviac</a:t>
            </a:r>
            <a:r>
              <a:rPr lang="sk-SK" sz="1400" b="1" dirty="0" smtClean="0">
                <a:solidFill>
                  <a:srgbClr val="000000"/>
                </a:solidFill>
                <a:latin typeface="Arial" panose="020B0604020202020204" pitchFamily="34" charset="0"/>
              </a:rPr>
              <a:t>:</a:t>
            </a:r>
          </a:p>
          <a:p>
            <a:pPr algn="just"/>
            <a:endParaRPr lang="sk-SK" sz="1400" dirty="0">
              <a:solidFill>
                <a:srgbClr val="000000"/>
              </a:solidFill>
              <a:latin typeface="Arial" panose="020B0604020202020204" pitchFamily="34" charset="0"/>
            </a:endParaRPr>
          </a:p>
          <a:p>
            <a:pPr algn="just"/>
            <a:r>
              <a:rPr lang="sk-SK" sz="1400" b="1" dirty="0">
                <a:solidFill>
                  <a:srgbClr val="C00000"/>
                </a:solidFill>
                <a:latin typeface="Arial" panose="020B0604020202020204" pitchFamily="34" charset="0"/>
              </a:rPr>
              <a:t>- 2,5 </a:t>
            </a:r>
            <a:r>
              <a:rPr lang="sk-SK" sz="1400" b="1" dirty="0">
                <a:solidFill>
                  <a:srgbClr val="000000"/>
                </a:solidFill>
                <a:latin typeface="Arial" panose="020B0604020202020204" pitchFamily="34" charset="0"/>
              </a:rPr>
              <a:t>- násobok celkovej ceny </a:t>
            </a:r>
            <a:r>
              <a:rPr lang="sk-SK" sz="1400" dirty="0">
                <a:solidFill>
                  <a:srgbClr val="000000"/>
                </a:solidFill>
                <a:latin typeface="Arial" panose="020B0604020202020204" pitchFamily="34" charset="0"/>
              </a:rPr>
              <a:t>práce vypočítanej </a:t>
            </a:r>
            <a:r>
              <a:rPr lang="sk-SK" sz="1400" dirty="0">
                <a:solidFill>
                  <a:schemeClr val="accent6">
                    <a:lumMod val="75000"/>
                  </a:schemeClr>
                </a:solidFill>
                <a:latin typeface="Arial" panose="020B0604020202020204" pitchFamily="34" charset="0"/>
              </a:rPr>
              <a:t>z priemernej mzdy zamestnanca </a:t>
            </a:r>
            <a:r>
              <a:rPr lang="sk-SK" sz="1400" dirty="0">
                <a:solidFill>
                  <a:srgbClr val="000000"/>
                </a:solidFill>
                <a:latin typeface="Arial" panose="020B0604020202020204" pitchFamily="34" charset="0"/>
              </a:rPr>
              <a:t>v hospodárstve Slovenskej republiky za prvý až tretí štvrťrok kalendárneho roka, ktorý predchádza kalendárnemu roku, v ktorom sa príspevok poskytuje, </a:t>
            </a:r>
            <a:r>
              <a:rPr lang="sk-SK" sz="1400" dirty="0" err="1">
                <a:solidFill>
                  <a:srgbClr val="000000"/>
                </a:solidFill>
                <a:latin typeface="Arial" panose="020B0604020202020204" pitchFamily="34" charset="0"/>
              </a:rPr>
              <a:t>t.j</a:t>
            </a:r>
            <a:r>
              <a:rPr lang="sk-SK" sz="1400" dirty="0">
                <a:solidFill>
                  <a:srgbClr val="000000"/>
                </a:solidFill>
                <a:latin typeface="Arial" panose="020B0604020202020204" pitchFamily="34" charset="0"/>
              </a:rPr>
              <a:t>. pre rok 2019 vo výške </a:t>
            </a:r>
            <a:r>
              <a:rPr lang="sk-SK" sz="1400" b="1" dirty="0">
                <a:solidFill>
                  <a:srgbClr val="C00000"/>
                </a:solidFill>
                <a:latin typeface="Arial" panose="020B0604020202020204" pitchFamily="34" charset="0"/>
              </a:rPr>
              <a:t>3 325,90 €</a:t>
            </a:r>
            <a:r>
              <a:rPr lang="sk-SK" sz="1400" b="1" dirty="0">
                <a:solidFill>
                  <a:srgbClr val="000000"/>
                </a:solidFill>
                <a:latin typeface="Arial" panose="020B0604020202020204" pitchFamily="34" charset="0"/>
              </a:rPr>
              <a:t>, počas </a:t>
            </a:r>
            <a:r>
              <a:rPr lang="sk-SK" sz="1400" b="1" dirty="0" smtClean="0">
                <a:solidFill>
                  <a:srgbClr val="C00000"/>
                </a:solidFill>
                <a:latin typeface="Arial" panose="020B0604020202020204" pitchFamily="34" charset="0"/>
              </a:rPr>
              <a:t>prvých 3 </a:t>
            </a:r>
            <a:r>
              <a:rPr lang="sk-SK" sz="1400" b="1" dirty="0">
                <a:solidFill>
                  <a:srgbClr val="C00000"/>
                </a:solidFill>
                <a:latin typeface="Arial" panose="020B0604020202020204" pitchFamily="34" charset="0"/>
              </a:rPr>
              <a:t>rokov trvania zamestnania,</a:t>
            </a:r>
          </a:p>
          <a:p>
            <a:pPr algn="just"/>
            <a:r>
              <a:rPr lang="sk-SK" sz="1400" dirty="0">
                <a:solidFill>
                  <a:srgbClr val="000000"/>
                </a:solidFill>
                <a:latin typeface="Arial" panose="020B0604020202020204" pitchFamily="34" charset="0"/>
              </a:rPr>
              <a:t>-</a:t>
            </a:r>
            <a:r>
              <a:rPr lang="sk-SK" sz="1400" b="1" dirty="0">
                <a:solidFill>
                  <a:srgbClr val="000000"/>
                </a:solidFill>
                <a:latin typeface="Arial" panose="020B0604020202020204" pitchFamily="34" charset="0"/>
              </a:rPr>
              <a:t>    </a:t>
            </a:r>
            <a:r>
              <a:rPr lang="sk-SK" sz="1400" b="1" dirty="0">
                <a:solidFill>
                  <a:srgbClr val="C00000"/>
                </a:solidFill>
                <a:latin typeface="Arial" panose="020B0604020202020204" pitchFamily="34" charset="0"/>
              </a:rPr>
              <a:t>1,2</a:t>
            </a:r>
            <a:r>
              <a:rPr lang="sk-SK" sz="1400" b="1" dirty="0">
                <a:solidFill>
                  <a:srgbClr val="000000"/>
                </a:solidFill>
                <a:latin typeface="Arial" panose="020B0604020202020204" pitchFamily="34" charset="0"/>
              </a:rPr>
              <a:t> - násobok celkovej ceny práce </a:t>
            </a:r>
            <a:r>
              <a:rPr lang="sk-SK" sz="1400" dirty="0">
                <a:solidFill>
                  <a:srgbClr val="000000"/>
                </a:solidFill>
                <a:latin typeface="Arial" panose="020B0604020202020204" pitchFamily="34" charset="0"/>
              </a:rPr>
              <a:t>vypočítanej </a:t>
            </a:r>
            <a:r>
              <a:rPr lang="sk-SK" sz="1400" dirty="0">
                <a:solidFill>
                  <a:schemeClr val="accent6">
                    <a:lumMod val="75000"/>
                  </a:schemeClr>
                </a:solidFill>
                <a:latin typeface="Arial" panose="020B0604020202020204" pitchFamily="34" charset="0"/>
              </a:rPr>
              <a:t>z priemernej mzdy zamestnanca </a:t>
            </a:r>
            <a:r>
              <a:rPr lang="sk-SK" sz="1400" dirty="0">
                <a:solidFill>
                  <a:srgbClr val="000000"/>
                </a:solidFill>
                <a:latin typeface="Arial" panose="020B0604020202020204" pitchFamily="34" charset="0"/>
              </a:rPr>
              <a:t>v hospodárstve </a:t>
            </a:r>
            <a:r>
              <a:rPr lang="sk-SK" sz="1400" dirty="0">
                <a:latin typeface="Arial" panose="020B0604020202020204" pitchFamily="34" charset="0"/>
              </a:rPr>
              <a:t>Slovenskej republiky za prvý až tretí štvrťrok kalendárneho </a:t>
            </a:r>
            <a:r>
              <a:rPr lang="sk-SK" sz="1400" dirty="0" smtClean="0">
                <a:latin typeface="Arial" panose="020B0604020202020204" pitchFamily="34" charset="0"/>
              </a:rPr>
              <a:t>roku, ktorý </a:t>
            </a:r>
            <a:r>
              <a:rPr lang="sk-SK" sz="1400" dirty="0">
                <a:latin typeface="Arial" panose="020B0604020202020204" pitchFamily="34" charset="0"/>
              </a:rPr>
              <a:t>predchádza kalendárnemu roku, v ktorom sa príspevok poskytuje, t</a:t>
            </a:r>
            <a:r>
              <a:rPr lang="sk-SK" sz="1400" dirty="0" smtClean="0">
                <a:latin typeface="Arial" panose="020B0604020202020204" pitchFamily="34" charset="0"/>
              </a:rPr>
              <a:t>. j</a:t>
            </a:r>
            <a:r>
              <a:rPr lang="sk-SK" sz="1400" dirty="0">
                <a:latin typeface="Arial" panose="020B0604020202020204" pitchFamily="34" charset="0"/>
              </a:rPr>
              <a:t>. </a:t>
            </a:r>
            <a:r>
              <a:rPr lang="sk-SK" sz="1400" b="1" dirty="0">
                <a:latin typeface="Arial" panose="020B0604020202020204" pitchFamily="34" charset="0"/>
              </a:rPr>
              <a:t>pre rok 2019 najviac vo výške </a:t>
            </a:r>
            <a:r>
              <a:rPr lang="sk-SK" sz="1400" b="1" dirty="0">
                <a:solidFill>
                  <a:srgbClr val="C00000"/>
                </a:solidFill>
                <a:latin typeface="Arial" panose="020B0604020202020204" pitchFamily="34" charset="0"/>
              </a:rPr>
              <a:t>1 596,43 €</a:t>
            </a:r>
            <a:r>
              <a:rPr lang="sk-SK" sz="1400" b="1" dirty="0">
                <a:solidFill>
                  <a:srgbClr val="000000"/>
                </a:solidFill>
                <a:latin typeface="Arial" panose="020B0604020202020204" pitchFamily="34" charset="0"/>
              </a:rPr>
              <a:t>, </a:t>
            </a:r>
            <a:r>
              <a:rPr lang="sk-SK" sz="1400" b="1" dirty="0">
                <a:solidFill>
                  <a:srgbClr val="C00000"/>
                </a:solidFill>
                <a:latin typeface="Arial" panose="020B0604020202020204" pitchFamily="34" charset="0"/>
              </a:rPr>
              <a:t>počas každých ďalších 3</a:t>
            </a:r>
            <a:r>
              <a:rPr lang="sk-SK" sz="1400" b="1" dirty="0" smtClean="0">
                <a:solidFill>
                  <a:srgbClr val="C00000"/>
                </a:solidFill>
                <a:latin typeface="Arial" panose="020B0604020202020204" pitchFamily="34" charset="0"/>
              </a:rPr>
              <a:t> </a:t>
            </a:r>
            <a:r>
              <a:rPr lang="sk-SK" sz="1400" b="1" dirty="0">
                <a:solidFill>
                  <a:srgbClr val="C00000"/>
                </a:solidFill>
                <a:latin typeface="Arial" panose="020B0604020202020204" pitchFamily="34" charset="0"/>
              </a:rPr>
              <a:t>rokov trvania zamestnania</a:t>
            </a:r>
            <a:r>
              <a:rPr lang="sk-SK" sz="1400" b="1" dirty="0" smtClean="0">
                <a:solidFill>
                  <a:srgbClr val="C00000"/>
                </a:solidFill>
                <a:latin typeface="Arial" panose="020B0604020202020204" pitchFamily="34" charset="0"/>
              </a:rPr>
              <a:t>.</a:t>
            </a:r>
          </a:p>
          <a:p>
            <a:pPr algn="just"/>
            <a:endParaRPr lang="sk-SK" sz="1400" dirty="0">
              <a:solidFill>
                <a:srgbClr val="000000"/>
              </a:solidFill>
              <a:latin typeface="Arial" panose="020B0604020202020204" pitchFamily="34" charset="0"/>
            </a:endParaRPr>
          </a:p>
          <a:p>
            <a:pPr algn="just"/>
            <a:r>
              <a:rPr lang="sk-SK" sz="1400" dirty="0">
                <a:solidFill>
                  <a:srgbClr val="000000"/>
                </a:solidFill>
                <a:latin typeface="Arial" panose="020B0604020202020204" pitchFamily="34" charset="0"/>
              </a:rPr>
              <a:t>Kompenzačný príspevok podľa písm. c) </a:t>
            </a:r>
            <a:r>
              <a:rPr lang="sk-SK" sz="1400" b="1" dirty="0">
                <a:solidFill>
                  <a:srgbClr val="000000"/>
                </a:solidFill>
                <a:latin typeface="Arial" panose="020B0604020202020204" pitchFamily="34" charset="0"/>
              </a:rPr>
              <a:t>náklady</a:t>
            </a:r>
            <a:r>
              <a:rPr lang="sk-SK" sz="1400" dirty="0">
                <a:solidFill>
                  <a:srgbClr val="000000"/>
                </a:solidFill>
                <a:latin typeface="Arial" panose="020B0604020202020204" pitchFamily="34" charset="0"/>
              </a:rPr>
              <a:t> vynaložené </a:t>
            </a:r>
            <a:r>
              <a:rPr lang="sk-SK" sz="1400" dirty="0">
                <a:solidFill>
                  <a:srgbClr val="00B050"/>
                </a:solidFill>
                <a:latin typeface="Arial" panose="020B0604020202020204" pitchFamily="34" charset="0"/>
              </a:rPr>
              <a:t>na </a:t>
            </a:r>
            <a:r>
              <a:rPr lang="sk-SK" sz="1400" b="1" dirty="0">
                <a:solidFill>
                  <a:srgbClr val="00B050"/>
                </a:solidFill>
                <a:latin typeface="Arial" panose="020B0604020202020204" pitchFamily="34" charset="0"/>
              </a:rPr>
              <a:t>pomoc zamestnaným znevýhodneným osobám</a:t>
            </a:r>
            <a:r>
              <a:rPr lang="sk-SK" sz="1400" dirty="0">
                <a:solidFill>
                  <a:srgbClr val="000000"/>
                </a:solidFill>
                <a:latin typeface="Arial" panose="020B0604020202020204" pitchFamily="34" charset="0"/>
              </a:rPr>
              <a:t> sa poskytuje mesačne najviac počas 12 po sebe nasledujúcich kalendárnych mesiacov, a ak ide o značne znevýhodnenú osobu, najviac počas 24 po sebe nasledujúcich kalendárnych mesiacov. Mesačná výška kompenzačného príspevku na jedného zamestnanca je </a:t>
            </a:r>
            <a:r>
              <a:rPr lang="sk-SK" sz="1400" dirty="0">
                <a:solidFill>
                  <a:srgbClr val="C00000"/>
                </a:solidFill>
                <a:latin typeface="Arial" panose="020B0604020202020204" pitchFamily="34" charset="0"/>
              </a:rPr>
              <a:t>50 %</a:t>
            </a:r>
            <a:r>
              <a:rPr lang="sk-SK" sz="1400" dirty="0">
                <a:solidFill>
                  <a:srgbClr val="000000"/>
                </a:solidFill>
                <a:latin typeface="Arial" panose="020B0604020202020204" pitchFamily="34" charset="0"/>
              </a:rPr>
              <a:t> skutočne vynaložených oprávnených nákladov, najviac 50 % z celkovej ceny práce vypočítanej </a:t>
            </a:r>
            <a:r>
              <a:rPr lang="sk-SK" sz="1400" dirty="0">
                <a:solidFill>
                  <a:schemeClr val="accent6">
                    <a:lumMod val="75000"/>
                  </a:schemeClr>
                </a:solidFill>
                <a:latin typeface="Arial" panose="020B0604020202020204" pitchFamily="34" charset="0"/>
              </a:rPr>
              <a:t>z priemernej mzdy zamestnanca v hospodárstve Slovenskej republiky </a:t>
            </a:r>
            <a:r>
              <a:rPr lang="sk-SK" sz="1400" dirty="0">
                <a:solidFill>
                  <a:srgbClr val="000000"/>
                </a:solidFill>
                <a:latin typeface="Arial" panose="020B0604020202020204" pitchFamily="34" charset="0"/>
              </a:rPr>
              <a:t>za prvý až tretí štvrťrok kalendárneho roka, ktorý predchádza kalendárnemu roku, v ktorom sa príspevok poskytuje, t</a:t>
            </a:r>
            <a:r>
              <a:rPr lang="sk-SK" sz="1400" dirty="0" smtClean="0">
                <a:solidFill>
                  <a:srgbClr val="000000"/>
                </a:solidFill>
                <a:latin typeface="Arial" panose="020B0604020202020204" pitchFamily="34" charset="0"/>
              </a:rPr>
              <a:t>. j</a:t>
            </a:r>
            <a:r>
              <a:rPr lang="sk-SK" sz="1400" dirty="0">
                <a:solidFill>
                  <a:srgbClr val="000000"/>
                </a:solidFill>
                <a:latin typeface="Arial" panose="020B0604020202020204" pitchFamily="34" charset="0"/>
              </a:rPr>
              <a:t>. pre rok 2019 najviac vo výške </a:t>
            </a:r>
            <a:r>
              <a:rPr lang="sk-SK" sz="1400" b="1" dirty="0">
                <a:solidFill>
                  <a:srgbClr val="C00000"/>
                </a:solidFill>
                <a:latin typeface="Arial" panose="020B0604020202020204" pitchFamily="34" charset="0"/>
              </a:rPr>
              <a:t>665,18 €.</a:t>
            </a:r>
            <a:endParaRPr lang="sk-SK" sz="1400" b="1" i="0" u="none" strike="noStrike" dirty="0">
              <a:solidFill>
                <a:srgbClr val="C00000"/>
              </a:solidFill>
              <a:effectLst/>
              <a:latin typeface="Arial" panose="020B0604020202020204" pitchFamily="34" charset="0"/>
            </a:endParaRPr>
          </a:p>
        </p:txBody>
      </p:sp>
    </p:spTree>
    <p:extLst>
      <p:ext uri="{BB962C8B-B14F-4D97-AF65-F5344CB8AC3E}">
        <p14:creationId xmlns:p14="http://schemas.microsoft.com/office/powerpoint/2010/main" val="375711644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ĺžnik 1"/>
          <p:cNvSpPr/>
          <p:nvPr/>
        </p:nvSpPr>
        <p:spPr>
          <a:xfrm>
            <a:off x="1043608" y="260649"/>
            <a:ext cx="7992888" cy="6186309"/>
          </a:xfrm>
          <a:prstGeom prst="rect">
            <a:avLst/>
          </a:prstGeom>
        </p:spPr>
        <p:txBody>
          <a:bodyPr wrap="square">
            <a:spAutoFit/>
          </a:bodyPr>
          <a:lstStyle/>
          <a:p>
            <a:pPr algn="ctr"/>
            <a:r>
              <a:rPr lang="sk-SK" b="1" dirty="0" smtClean="0">
                <a:solidFill>
                  <a:srgbClr val="00B050"/>
                </a:solidFill>
                <a:latin typeface="Arial" panose="020B0604020202020204" pitchFamily="34" charset="0"/>
                <a:cs typeface="Arial" panose="020B0604020202020204" pitchFamily="34" charset="0"/>
              </a:rPr>
              <a:t>Kompenzačný príspevok </a:t>
            </a:r>
            <a:r>
              <a:rPr lang="sk-SK" b="1" dirty="0" smtClean="0">
                <a:latin typeface="Arial" panose="020B0604020202020204" pitchFamily="34" charset="0"/>
                <a:cs typeface="Arial" panose="020B0604020202020204" pitchFamily="34" charset="0"/>
              </a:rPr>
              <a:t>podľa § 53 f  </a:t>
            </a:r>
            <a:r>
              <a:rPr lang="sk-SK" b="1" dirty="0">
                <a:latin typeface="Arial" panose="020B0604020202020204" pitchFamily="34" charset="0"/>
                <a:cs typeface="Arial" panose="020B0604020202020204" pitchFamily="34" charset="0"/>
              </a:rPr>
              <a:t>– pre </a:t>
            </a:r>
            <a:r>
              <a:rPr lang="sk-SK" b="1" dirty="0" smtClean="0">
                <a:latin typeface="Arial" panose="020B0604020202020204" pitchFamily="34" charset="0"/>
                <a:cs typeface="Arial" panose="020B0604020202020204" pitchFamily="34" charset="0"/>
              </a:rPr>
              <a:t>zamestnávateľa</a:t>
            </a:r>
          </a:p>
          <a:p>
            <a:pPr algn="ctr"/>
            <a:r>
              <a:rPr lang="sk-SK" b="1" dirty="0" smtClean="0">
                <a:latin typeface="Arial" panose="020B0604020202020204" pitchFamily="34" charset="0"/>
                <a:cs typeface="Arial" panose="020B0604020202020204" pitchFamily="34" charset="0"/>
              </a:rPr>
              <a:t> </a:t>
            </a:r>
            <a:r>
              <a:rPr lang="sk-SK" b="1" dirty="0">
                <a:solidFill>
                  <a:srgbClr val="FF0000"/>
                </a:solidFill>
                <a:latin typeface="Arial" panose="020B0604020202020204" pitchFamily="34" charset="0"/>
                <a:cs typeface="Arial" panose="020B0604020202020204" pitchFamily="34" charset="0"/>
              </a:rPr>
              <a:t>po ukončení </a:t>
            </a:r>
            <a:r>
              <a:rPr lang="sk-SK" b="1" dirty="0" smtClean="0">
                <a:solidFill>
                  <a:srgbClr val="FF0000"/>
                </a:solidFill>
                <a:latin typeface="Arial" panose="020B0604020202020204" pitchFamily="34" charset="0"/>
                <a:cs typeface="Arial" panose="020B0604020202020204" pitchFamily="34" charset="0"/>
              </a:rPr>
              <a:t>pracovného pomeru  </a:t>
            </a:r>
            <a:r>
              <a:rPr lang="sk-SK" b="1" dirty="0">
                <a:latin typeface="Arial" panose="020B0604020202020204" pitchFamily="34" charset="0"/>
                <a:cs typeface="Arial" panose="020B0604020202020204" pitchFamily="34" charset="0"/>
              </a:rPr>
              <a:t>so znevýhodneným/zraniteľným:</a:t>
            </a:r>
          </a:p>
          <a:p>
            <a:pPr lvl="0"/>
            <a:r>
              <a:rPr lang="sk-SK" dirty="0">
                <a:latin typeface="Arial" panose="020B0604020202020204" pitchFamily="34" charset="0"/>
                <a:cs typeface="Arial" panose="020B0604020202020204" pitchFamily="34" charset="0"/>
              </a:rPr>
              <a:t> </a:t>
            </a:r>
          </a:p>
          <a:p>
            <a:r>
              <a:rPr lang="sk-SK" dirty="0">
                <a:solidFill>
                  <a:srgbClr val="00B050"/>
                </a:solidFill>
                <a:latin typeface="Arial" panose="020B0604020202020204" pitchFamily="34" charset="0"/>
                <a:cs typeface="Arial" panose="020B0604020202020204" pitchFamily="34" charset="0"/>
              </a:rPr>
              <a:t>1-3 mesiac </a:t>
            </a:r>
            <a:r>
              <a:rPr lang="sk-SK" dirty="0">
                <a:latin typeface="Arial" panose="020B0604020202020204" pitchFamily="34" charset="0"/>
                <a:cs typeface="Arial" panose="020B0604020202020204" pitchFamily="34" charset="0"/>
              </a:rPr>
              <a:t>po ukončení PP : </a:t>
            </a:r>
            <a:r>
              <a:rPr lang="sk-SK" dirty="0">
                <a:solidFill>
                  <a:srgbClr val="C00000"/>
                </a:solidFill>
                <a:latin typeface="Arial" panose="020B0604020202020204" pitchFamily="34" charset="0"/>
                <a:cs typeface="Arial" panose="020B0604020202020204" pitchFamily="34" charset="0"/>
              </a:rPr>
              <a:t>10% </a:t>
            </a:r>
            <a:r>
              <a:rPr lang="sk-SK" dirty="0">
                <a:latin typeface="Arial" panose="020B0604020202020204" pitchFamily="34" charset="0"/>
                <a:cs typeface="Arial" panose="020B0604020202020204" pitchFamily="34" charset="0"/>
              </a:rPr>
              <a:t>z vymeriavacieho základu, max 50% z priemernej mzdy </a:t>
            </a:r>
            <a:r>
              <a:rPr lang="sk-SK" dirty="0" smtClean="0">
                <a:latin typeface="Arial" panose="020B0604020202020204" pitchFamily="34" charset="0"/>
                <a:cs typeface="Arial" panose="020B0604020202020204" pitchFamily="34" charset="0"/>
              </a:rPr>
              <a:t>v zamestnanca v  NH za </a:t>
            </a:r>
            <a:r>
              <a:rPr lang="sk-SK" dirty="0">
                <a:latin typeface="Arial" panose="020B0604020202020204" pitchFamily="34" charset="0"/>
                <a:cs typeface="Arial" panose="020B0604020202020204" pitchFamily="34" charset="0"/>
              </a:rPr>
              <a:t>I-III.Q. </a:t>
            </a:r>
            <a:r>
              <a:rPr lang="sk-SK" dirty="0" err="1" smtClean="0">
                <a:latin typeface="Arial" panose="020B0604020202020204" pitchFamily="34" charset="0"/>
                <a:cs typeface="Arial" panose="020B0604020202020204" pitchFamily="34" charset="0"/>
              </a:rPr>
              <a:t>predch.roka</a:t>
            </a:r>
            <a:r>
              <a:rPr lang="sk-SK" dirty="0" smtClean="0">
                <a:latin typeface="Arial" panose="020B0604020202020204" pitchFamily="34" charset="0"/>
                <a:cs typeface="Arial" panose="020B0604020202020204" pitchFamily="34" charset="0"/>
              </a:rPr>
              <a:t>, max : </a:t>
            </a:r>
            <a:r>
              <a:rPr lang="sk-SK" dirty="0" smtClean="0">
                <a:solidFill>
                  <a:srgbClr val="C00000"/>
                </a:solidFill>
                <a:latin typeface="Arial" panose="020B0604020202020204" pitchFamily="34" charset="0"/>
                <a:cs typeface="Arial" panose="020B0604020202020204" pitchFamily="34" charset="0"/>
              </a:rPr>
              <a:t>492</a:t>
            </a:r>
            <a:r>
              <a:rPr lang="sk-SK" dirty="0" smtClean="0">
                <a:latin typeface="Arial" panose="020B0604020202020204" pitchFamily="34" charset="0"/>
                <a:cs typeface="Arial" panose="020B0604020202020204" pitchFamily="34" charset="0"/>
              </a:rPr>
              <a:t> €</a:t>
            </a:r>
            <a:endParaRPr lang="sk-SK" dirty="0">
              <a:latin typeface="Arial" panose="020B0604020202020204" pitchFamily="34" charset="0"/>
              <a:cs typeface="Arial" panose="020B0604020202020204" pitchFamily="34" charset="0"/>
            </a:endParaRPr>
          </a:p>
          <a:p>
            <a:r>
              <a:rPr lang="sk-SK" dirty="0">
                <a:latin typeface="Arial" panose="020B0604020202020204" pitchFamily="34" charset="0"/>
                <a:cs typeface="Arial" panose="020B0604020202020204" pitchFamily="34" charset="0"/>
              </a:rPr>
              <a:t> </a:t>
            </a:r>
          </a:p>
          <a:p>
            <a:r>
              <a:rPr lang="sk-SK" dirty="0">
                <a:solidFill>
                  <a:srgbClr val="00B050"/>
                </a:solidFill>
                <a:latin typeface="Arial" panose="020B0604020202020204" pitchFamily="34" charset="0"/>
                <a:cs typeface="Arial" panose="020B0604020202020204" pitchFamily="34" charset="0"/>
              </a:rPr>
              <a:t>4-6 mesiac </a:t>
            </a:r>
            <a:r>
              <a:rPr lang="sk-SK" dirty="0">
                <a:latin typeface="Arial" panose="020B0604020202020204" pitchFamily="34" charset="0"/>
                <a:cs typeface="Arial" panose="020B0604020202020204" pitchFamily="34" charset="0"/>
              </a:rPr>
              <a:t>po ukončení PP : </a:t>
            </a:r>
            <a:r>
              <a:rPr lang="sk-SK" dirty="0">
                <a:solidFill>
                  <a:srgbClr val="C00000"/>
                </a:solidFill>
                <a:latin typeface="Arial" panose="020B0604020202020204" pitchFamily="34" charset="0"/>
                <a:cs typeface="Arial" panose="020B0604020202020204" pitchFamily="34" charset="0"/>
              </a:rPr>
              <a:t>20% </a:t>
            </a:r>
            <a:r>
              <a:rPr lang="sk-SK" dirty="0">
                <a:latin typeface="Arial" panose="020B0604020202020204" pitchFamily="34" charset="0"/>
                <a:cs typeface="Arial" panose="020B0604020202020204" pitchFamily="34" charset="0"/>
              </a:rPr>
              <a:t>z vymeriavacieho základu, max 50% z priemernej mzdy </a:t>
            </a:r>
            <a:r>
              <a:rPr lang="sk-SK" dirty="0" smtClean="0">
                <a:latin typeface="Arial" panose="020B0604020202020204" pitchFamily="34" charset="0"/>
                <a:cs typeface="Arial" panose="020B0604020202020204" pitchFamily="34" charset="0"/>
              </a:rPr>
              <a:t>zamestnanca v NH za </a:t>
            </a:r>
            <a:r>
              <a:rPr lang="sk-SK" dirty="0">
                <a:latin typeface="Arial" panose="020B0604020202020204" pitchFamily="34" charset="0"/>
                <a:cs typeface="Arial" panose="020B0604020202020204" pitchFamily="34" charset="0"/>
              </a:rPr>
              <a:t>I-III.Q. </a:t>
            </a:r>
            <a:r>
              <a:rPr lang="sk-SK" dirty="0" err="1" smtClean="0">
                <a:latin typeface="Arial" panose="020B0604020202020204" pitchFamily="34" charset="0"/>
                <a:cs typeface="Arial" panose="020B0604020202020204" pitchFamily="34" charset="0"/>
              </a:rPr>
              <a:t>predch.roka</a:t>
            </a:r>
            <a:r>
              <a:rPr lang="sk-SK" dirty="0" smtClean="0">
                <a:latin typeface="Arial" panose="020B0604020202020204" pitchFamily="34" charset="0"/>
                <a:cs typeface="Arial" panose="020B0604020202020204" pitchFamily="34" charset="0"/>
              </a:rPr>
              <a:t>, max : </a:t>
            </a:r>
            <a:r>
              <a:rPr lang="sk-SK" dirty="0" smtClean="0">
                <a:solidFill>
                  <a:srgbClr val="C00000"/>
                </a:solidFill>
                <a:latin typeface="Arial" panose="020B0604020202020204" pitchFamily="34" charset="0"/>
                <a:cs typeface="Arial" panose="020B0604020202020204" pitchFamily="34" charset="0"/>
              </a:rPr>
              <a:t>492 €</a:t>
            </a:r>
            <a:r>
              <a:rPr lang="sk-SK" dirty="0" smtClean="0">
                <a:latin typeface="Arial" panose="020B0604020202020204" pitchFamily="34" charset="0"/>
                <a:cs typeface="Arial" panose="020B0604020202020204" pitchFamily="34" charset="0"/>
              </a:rPr>
              <a:t> </a:t>
            </a:r>
            <a:endParaRPr lang="sk-SK" dirty="0">
              <a:latin typeface="Arial" panose="020B0604020202020204" pitchFamily="34" charset="0"/>
              <a:cs typeface="Arial" panose="020B0604020202020204" pitchFamily="34" charset="0"/>
            </a:endParaRPr>
          </a:p>
          <a:p>
            <a:r>
              <a:rPr lang="sk-SK" dirty="0">
                <a:latin typeface="Arial" panose="020B0604020202020204" pitchFamily="34" charset="0"/>
                <a:cs typeface="Arial" panose="020B0604020202020204" pitchFamily="34" charset="0"/>
              </a:rPr>
              <a:t> </a:t>
            </a:r>
          </a:p>
          <a:p>
            <a:r>
              <a:rPr lang="sk-SK" dirty="0">
                <a:solidFill>
                  <a:srgbClr val="00B050"/>
                </a:solidFill>
                <a:latin typeface="Arial" panose="020B0604020202020204" pitchFamily="34" charset="0"/>
                <a:cs typeface="Arial" panose="020B0604020202020204" pitchFamily="34" charset="0"/>
              </a:rPr>
              <a:t>7-9 mesiac </a:t>
            </a:r>
            <a:r>
              <a:rPr lang="sk-SK" dirty="0">
                <a:latin typeface="Arial" panose="020B0604020202020204" pitchFamily="34" charset="0"/>
                <a:cs typeface="Arial" panose="020B0604020202020204" pitchFamily="34" charset="0"/>
              </a:rPr>
              <a:t>po ukončení PP : </a:t>
            </a:r>
            <a:r>
              <a:rPr lang="sk-SK" dirty="0">
                <a:solidFill>
                  <a:srgbClr val="C00000"/>
                </a:solidFill>
                <a:latin typeface="Arial" panose="020B0604020202020204" pitchFamily="34" charset="0"/>
                <a:cs typeface="Arial" panose="020B0604020202020204" pitchFamily="34" charset="0"/>
              </a:rPr>
              <a:t>30%</a:t>
            </a:r>
            <a:r>
              <a:rPr lang="sk-SK" dirty="0">
                <a:latin typeface="Arial" panose="020B0604020202020204" pitchFamily="34" charset="0"/>
                <a:cs typeface="Arial" panose="020B0604020202020204" pitchFamily="34" charset="0"/>
              </a:rPr>
              <a:t> z vymeriavacieho základu, max 50% z priemernej mzdy </a:t>
            </a:r>
            <a:r>
              <a:rPr lang="sk-SK" dirty="0" smtClean="0">
                <a:latin typeface="Arial" panose="020B0604020202020204" pitchFamily="34" charset="0"/>
                <a:cs typeface="Arial" panose="020B0604020202020204" pitchFamily="34" charset="0"/>
              </a:rPr>
              <a:t>zamestnanca v NH za </a:t>
            </a:r>
            <a:r>
              <a:rPr lang="sk-SK" dirty="0">
                <a:latin typeface="Arial" panose="020B0604020202020204" pitchFamily="34" charset="0"/>
                <a:cs typeface="Arial" panose="020B0604020202020204" pitchFamily="34" charset="0"/>
              </a:rPr>
              <a:t>I-III.Q. </a:t>
            </a:r>
            <a:r>
              <a:rPr lang="sk-SK" dirty="0" err="1" smtClean="0">
                <a:latin typeface="Arial" panose="020B0604020202020204" pitchFamily="34" charset="0"/>
                <a:cs typeface="Arial" panose="020B0604020202020204" pitchFamily="34" charset="0"/>
              </a:rPr>
              <a:t>predch.roka</a:t>
            </a:r>
            <a:r>
              <a:rPr lang="sk-SK" dirty="0" smtClean="0">
                <a:latin typeface="Arial" panose="020B0604020202020204" pitchFamily="34" charset="0"/>
                <a:cs typeface="Arial" panose="020B0604020202020204" pitchFamily="34" charset="0"/>
              </a:rPr>
              <a:t>, max: </a:t>
            </a:r>
            <a:r>
              <a:rPr lang="sk-SK" dirty="0">
                <a:solidFill>
                  <a:srgbClr val="C00000"/>
                </a:solidFill>
                <a:latin typeface="Arial" panose="020B0604020202020204" pitchFamily="34" charset="0"/>
                <a:cs typeface="Arial" panose="020B0604020202020204" pitchFamily="34" charset="0"/>
              </a:rPr>
              <a:t>492 €</a:t>
            </a:r>
          </a:p>
          <a:p>
            <a:r>
              <a:rPr lang="sk-SK" dirty="0">
                <a:latin typeface="Arial" panose="020B0604020202020204" pitchFamily="34" charset="0"/>
                <a:cs typeface="Arial" panose="020B0604020202020204" pitchFamily="34" charset="0"/>
              </a:rPr>
              <a:t> </a:t>
            </a:r>
          </a:p>
          <a:p>
            <a:r>
              <a:rPr lang="sk-SK" dirty="0">
                <a:solidFill>
                  <a:srgbClr val="00B050"/>
                </a:solidFill>
                <a:latin typeface="Arial" panose="020B0604020202020204" pitchFamily="34" charset="0"/>
                <a:cs typeface="Arial" panose="020B0604020202020204" pitchFamily="34" charset="0"/>
              </a:rPr>
              <a:t>10-12 mesiac </a:t>
            </a:r>
            <a:r>
              <a:rPr lang="sk-SK" dirty="0">
                <a:latin typeface="Arial" panose="020B0604020202020204" pitchFamily="34" charset="0"/>
                <a:cs typeface="Arial" panose="020B0604020202020204" pitchFamily="34" charset="0"/>
              </a:rPr>
              <a:t>po ukončení PP : </a:t>
            </a:r>
            <a:r>
              <a:rPr lang="sk-SK" dirty="0">
                <a:solidFill>
                  <a:srgbClr val="C00000"/>
                </a:solidFill>
                <a:latin typeface="Arial" panose="020B0604020202020204" pitchFamily="34" charset="0"/>
                <a:cs typeface="Arial" panose="020B0604020202020204" pitchFamily="34" charset="0"/>
              </a:rPr>
              <a:t>40%</a:t>
            </a:r>
            <a:r>
              <a:rPr lang="sk-SK" dirty="0">
                <a:latin typeface="Arial" panose="020B0604020202020204" pitchFamily="34" charset="0"/>
                <a:cs typeface="Arial" panose="020B0604020202020204" pitchFamily="34" charset="0"/>
              </a:rPr>
              <a:t> z vymeriavacieho základu, max 50% z priemernej </a:t>
            </a:r>
            <a:r>
              <a:rPr lang="sk-SK" dirty="0" smtClean="0">
                <a:latin typeface="Arial" panose="020B0604020202020204" pitchFamily="34" charset="0"/>
                <a:cs typeface="Arial" panose="020B0604020202020204" pitchFamily="34" charset="0"/>
              </a:rPr>
              <a:t>mzdy  zamestnanca </a:t>
            </a:r>
            <a:r>
              <a:rPr lang="sk-SK" dirty="0">
                <a:latin typeface="Arial" panose="020B0604020202020204" pitchFamily="34" charset="0"/>
                <a:cs typeface="Arial" panose="020B0604020202020204" pitchFamily="34" charset="0"/>
              </a:rPr>
              <a:t>za I-III.Q. </a:t>
            </a:r>
            <a:r>
              <a:rPr lang="sk-SK" dirty="0" err="1" smtClean="0">
                <a:latin typeface="Arial" panose="020B0604020202020204" pitchFamily="34" charset="0"/>
                <a:cs typeface="Arial" panose="020B0604020202020204" pitchFamily="34" charset="0"/>
              </a:rPr>
              <a:t>predch.roka</a:t>
            </a:r>
            <a:r>
              <a:rPr lang="sk-SK" dirty="0" smtClean="0">
                <a:latin typeface="Arial" panose="020B0604020202020204" pitchFamily="34" charset="0"/>
                <a:cs typeface="Arial" panose="020B0604020202020204" pitchFamily="34" charset="0"/>
              </a:rPr>
              <a:t>, max :        </a:t>
            </a:r>
            <a:r>
              <a:rPr lang="sk-SK" dirty="0" smtClean="0">
                <a:solidFill>
                  <a:srgbClr val="C00000"/>
                </a:solidFill>
                <a:latin typeface="Arial" panose="020B0604020202020204" pitchFamily="34" charset="0"/>
                <a:cs typeface="Arial" panose="020B0604020202020204" pitchFamily="34" charset="0"/>
              </a:rPr>
              <a:t>492 €</a:t>
            </a:r>
          </a:p>
          <a:p>
            <a:endParaRPr lang="sk-SK" dirty="0">
              <a:solidFill>
                <a:srgbClr val="C00000"/>
              </a:solidFill>
              <a:latin typeface="Arial" panose="020B0604020202020204" pitchFamily="34" charset="0"/>
              <a:cs typeface="Arial" panose="020B0604020202020204" pitchFamily="34" charset="0"/>
            </a:endParaRPr>
          </a:p>
          <a:p>
            <a:r>
              <a:rPr lang="sk-SK" b="1" dirty="0" smtClean="0">
                <a:solidFill>
                  <a:srgbClr val="00B050"/>
                </a:solidFill>
                <a:latin typeface="Arial" panose="020B0604020202020204" pitchFamily="34" charset="0"/>
                <a:cs typeface="Arial" panose="020B0604020202020204" pitchFamily="34" charset="0"/>
              </a:rPr>
              <a:t>                                   </a:t>
            </a:r>
            <a:r>
              <a:rPr lang="sk-SK" b="1" dirty="0" smtClean="0">
                <a:solidFill>
                  <a:srgbClr val="C00000"/>
                </a:solidFill>
                <a:latin typeface="Arial" panose="020B0604020202020204" pitchFamily="34" charset="0"/>
                <a:cs typeface="Arial" panose="020B0604020202020204" pitchFamily="34" charset="0"/>
              </a:rPr>
              <a:t>Investičná pomoc pre IP </a:t>
            </a:r>
          </a:p>
          <a:p>
            <a:endParaRPr lang="sk-SK" dirty="0">
              <a:solidFill>
                <a:srgbClr val="00B050"/>
              </a:solidFill>
              <a:latin typeface="Arial" panose="020B0604020202020204" pitchFamily="34" charset="0"/>
              <a:cs typeface="Arial" panose="020B0604020202020204" pitchFamily="34" charset="0"/>
            </a:endParaRPr>
          </a:p>
          <a:p>
            <a:r>
              <a:rPr lang="sk-SK" dirty="0" smtClean="0">
                <a:latin typeface="Arial" panose="020B0604020202020204" pitchFamily="34" charset="0"/>
                <a:cs typeface="Arial" panose="020B0604020202020204" pitchFamily="34" charset="0"/>
              </a:rPr>
              <a:t>Investičná pomoc vo forme nenávratného finančného príspevku alebo dotácie nesmie presiahnuť sumu, ktorou je súčin počtu pracovných miest , ktoré majú byť touto podporou vytvorené a sumy 10.000 €</a:t>
            </a:r>
            <a:endParaRPr lang="sk-SK" dirty="0">
              <a:latin typeface="Arial" panose="020B0604020202020204" pitchFamily="34" charset="0"/>
              <a:cs typeface="Arial" panose="020B0604020202020204" pitchFamily="34" charset="0"/>
            </a:endParaRPr>
          </a:p>
          <a:p>
            <a:endParaRPr lang="sk-SK" dirty="0">
              <a:latin typeface="Arial" panose="020B0604020202020204" pitchFamily="34" charset="0"/>
              <a:cs typeface="Arial" panose="020B0604020202020204" pitchFamily="34" charset="0"/>
            </a:endParaRPr>
          </a:p>
          <a:p>
            <a:r>
              <a:rPr lang="sk-SK" dirty="0"/>
              <a:t> </a:t>
            </a:r>
          </a:p>
        </p:txBody>
      </p:sp>
    </p:spTree>
    <p:extLst>
      <p:ext uri="{BB962C8B-B14F-4D97-AF65-F5344CB8AC3E}">
        <p14:creationId xmlns:p14="http://schemas.microsoft.com/office/powerpoint/2010/main" val="4606389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1259632" y="1166843"/>
            <a:ext cx="7236804" cy="4524315"/>
          </a:xfrm>
          <a:prstGeom prst="rect">
            <a:avLst/>
          </a:prstGeom>
        </p:spPr>
        <p:txBody>
          <a:bodyPr wrap="square">
            <a:spAutoFit/>
          </a:bodyPr>
          <a:lstStyle/>
          <a:p>
            <a:r>
              <a:rPr lang="sk-SK" sz="2400" dirty="0">
                <a:solidFill>
                  <a:srgbClr val="00B050"/>
                </a:solidFill>
                <a:latin typeface="Arial" panose="020B0604020202020204" pitchFamily="34" charset="0"/>
                <a:cs typeface="Arial" panose="020B0604020202020204" pitchFamily="34" charset="0"/>
              </a:rPr>
              <a:t>Konanie o </a:t>
            </a:r>
            <a:r>
              <a:rPr lang="sk-SK" sz="2400" dirty="0" smtClean="0">
                <a:solidFill>
                  <a:srgbClr val="00B050"/>
                </a:solidFill>
                <a:latin typeface="Arial" panose="020B0604020202020204" pitchFamily="34" charset="0"/>
                <a:cs typeface="Arial" panose="020B0604020202020204" pitchFamily="34" charset="0"/>
              </a:rPr>
              <a:t>priznanie </a:t>
            </a:r>
            <a:r>
              <a:rPr lang="sk-SK" sz="2400" dirty="0">
                <a:solidFill>
                  <a:srgbClr val="00B050"/>
                </a:solidFill>
                <a:latin typeface="Arial" panose="020B0604020202020204" pitchFamily="34" charset="0"/>
                <a:cs typeface="Arial" panose="020B0604020202020204" pitchFamily="34" charset="0"/>
              </a:rPr>
              <a:t>štatútu RSP </a:t>
            </a:r>
          </a:p>
          <a:p>
            <a:endParaRPr lang="sk-SK" sz="2400" dirty="0">
              <a:latin typeface="Arial" panose="020B0604020202020204" pitchFamily="34" charset="0"/>
              <a:cs typeface="Arial" panose="020B0604020202020204" pitchFamily="34" charset="0"/>
            </a:endParaRPr>
          </a:p>
          <a:p>
            <a:r>
              <a:rPr lang="sk-SK" sz="2400" dirty="0" smtClean="0">
                <a:latin typeface="Arial" panose="020B0604020202020204" pitchFamily="34" charset="0"/>
                <a:cs typeface="Arial" panose="020B0604020202020204" pitchFamily="34" charset="0"/>
              </a:rPr>
              <a:t>1. vyplnenie </a:t>
            </a:r>
            <a:r>
              <a:rPr lang="sk-SK" sz="2400" dirty="0">
                <a:solidFill>
                  <a:schemeClr val="tx2"/>
                </a:solidFill>
                <a:latin typeface="Arial" panose="020B0604020202020204" pitchFamily="34" charset="0"/>
                <a:cs typeface="Arial" panose="020B0604020202020204" pitchFamily="34" charset="0"/>
              </a:rPr>
              <a:t>žiadosti</a:t>
            </a:r>
            <a:r>
              <a:rPr lang="sk-SK" sz="2400" dirty="0">
                <a:latin typeface="Arial" panose="020B0604020202020204" pitchFamily="34" charset="0"/>
                <a:cs typeface="Arial" panose="020B0604020202020204" pitchFamily="34" charset="0"/>
              </a:rPr>
              <a:t> / vzor na stránkach MPSVR </a:t>
            </a:r>
            <a:r>
              <a:rPr lang="sk-SK" sz="2400" dirty="0" smtClean="0">
                <a:latin typeface="Arial" panose="020B0604020202020204" pitchFamily="34" charset="0"/>
                <a:cs typeface="Arial" panose="020B0604020202020204" pitchFamily="34" charset="0"/>
              </a:rPr>
              <a:t>/ </a:t>
            </a:r>
          </a:p>
          <a:p>
            <a:pPr>
              <a:buFontTx/>
              <a:buChar char="-"/>
            </a:pPr>
            <a:endParaRPr lang="sk-SK" sz="2400" dirty="0">
              <a:latin typeface="Arial" panose="020B0604020202020204" pitchFamily="34" charset="0"/>
              <a:cs typeface="Arial" panose="020B0604020202020204" pitchFamily="34" charset="0"/>
            </a:endParaRPr>
          </a:p>
          <a:p>
            <a:r>
              <a:rPr lang="sk-SK" sz="2400" dirty="0" smtClean="0">
                <a:latin typeface="Arial" panose="020B0604020202020204" pitchFamily="34" charset="0"/>
                <a:cs typeface="Arial" panose="020B0604020202020204" pitchFamily="34" charset="0"/>
              </a:rPr>
              <a:t>2. úprava </a:t>
            </a:r>
            <a:r>
              <a:rPr lang="sk-SK" sz="2400" dirty="0">
                <a:solidFill>
                  <a:schemeClr val="tx2"/>
                </a:solidFill>
                <a:latin typeface="Arial" panose="020B0604020202020204" pitchFamily="34" charset="0"/>
                <a:cs typeface="Arial" panose="020B0604020202020204" pitchFamily="34" charset="0"/>
              </a:rPr>
              <a:t>základného dokumentu </a:t>
            </a:r>
            <a:r>
              <a:rPr lang="sk-SK" sz="2400" dirty="0" smtClean="0">
                <a:solidFill>
                  <a:schemeClr val="tx2"/>
                </a:solidFill>
                <a:latin typeface="Arial" panose="020B0604020202020204" pitchFamily="34" charset="0"/>
                <a:cs typeface="Arial" panose="020B0604020202020204" pitchFamily="34" charset="0"/>
              </a:rPr>
              <a:t>spoločnosti </a:t>
            </a:r>
          </a:p>
          <a:p>
            <a:r>
              <a:rPr lang="sk-SK" sz="2400" dirty="0">
                <a:solidFill>
                  <a:schemeClr val="tx2"/>
                </a:solidFill>
                <a:latin typeface="Arial" panose="020B0604020202020204" pitchFamily="34" charset="0"/>
                <a:cs typeface="Arial" panose="020B0604020202020204" pitchFamily="34" charset="0"/>
              </a:rPr>
              <a:t> </a:t>
            </a:r>
            <a:r>
              <a:rPr lang="sk-SK" sz="2400" dirty="0" smtClean="0">
                <a:solidFill>
                  <a:schemeClr val="tx2"/>
                </a:solidFill>
                <a:latin typeface="Arial" panose="020B0604020202020204" pitchFamily="34" charset="0"/>
                <a:cs typeface="Arial" panose="020B0604020202020204" pitchFamily="34" charset="0"/>
              </a:rPr>
              <a:t>   </a:t>
            </a:r>
            <a:r>
              <a:rPr lang="sk-SK" sz="2400" dirty="0" smtClean="0">
                <a:latin typeface="Arial" panose="020B0604020202020204" pitchFamily="34" charset="0"/>
                <a:cs typeface="Arial" panose="020B0604020202020204" pitchFamily="34" charset="0"/>
              </a:rPr>
              <a:t>v </a:t>
            </a:r>
            <a:r>
              <a:rPr lang="sk-SK" sz="2400" dirty="0">
                <a:latin typeface="Arial" panose="020B0604020202020204" pitchFamily="34" charset="0"/>
                <a:cs typeface="Arial" panose="020B0604020202020204" pitchFamily="34" charset="0"/>
              </a:rPr>
              <a:t>zmysle Z</a:t>
            </a:r>
            <a:r>
              <a:rPr lang="sk-SK" sz="2400" dirty="0" smtClean="0">
                <a:latin typeface="Arial" panose="020B0604020202020204" pitchFamily="34" charset="0"/>
                <a:cs typeface="Arial" panose="020B0604020202020204" pitchFamily="34" charset="0"/>
              </a:rPr>
              <a:t>ákona 112/2018 </a:t>
            </a:r>
            <a:r>
              <a:rPr lang="sk-SK" sz="2400" dirty="0" err="1" smtClean="0">
                <a:latin typeface="Arial" panose="020B0604020202020204" pitchFamily="34" charset="0"/>
                <a:cs typeface="Arial" panose="020B0604020202020204" pitchFamily="34" charset="0"/>
              </a:rPr>
              <a:t>Z.z</a:t>
            </a:r>
            <a:r>
              <a:rPr lang="sk-SK" sz="2400" dirty="0" smtClean="0">
                <a:latin typeface="Arial" panose="020B0604020202020204" pitchFamily="34" charset="0"/>
                <a:cs typeface="Arial" panose="020B0604020202020204" pitchFamily="34" charset="0"/>
              </a:rPr>
              <a:t>.</a:t>
            </a:r>
          </a:p>
          <a:p>
            <a:pPr>
              <a:buFontTx/>
              <a:buChar char="-"/>
            </a:pPr>
            <a:endParaRPr lang="sk-SK" sz="2400" dirty="0">
              <a:latin typeface="Arial" panose="020B0604020202020204" pitchFamily="34" charset="0"/>
              <a:cs typeface="Arial" panose="020B0604020202020204" pitchFamily="34" charset="0"/>
            </a:endParaRPr>
          </a:p>
          <a:p>
            <a:r>
              <a:rPr lang="sk-SK" sz="2400" dirty="0" smtClean="0">
                <a:latin typeface="Arial" panose="020B0604020202020204" pitchFamily="34" charset="0"/>
                <a:cs typeface="Arial" panose="020B0604020202020204" pitchFamily="34" charset="0"/>
              </a:rPr>
              <a:t>3.</a:t>
            </a:r>
            <a:r>
              <a:rPr lang="sk-SK" sz="2400" dirty="0" smtClean="0">
                <a:solidFill>
                  <a:schemeClr val="tx2"/>
                </a:solidFill>
                <a:latin typeface="Arial" panose="020B0604020202020204" pitchFamily="34" charset="0"/>
                <a:cs typeface="Arial" panose="020B0604020202020204" pitchFamily="34" charset="0"/>
              </a:rPr>
              <a:t> </a:t>
            </a:r>
            <a:r>
              <a:rPr lang="sk-SK" sz="2400" dirty="0">
                <a:latin typeface="Arial" panose="020B0604020202020204" pitchFamily="34" charset="0"/>
                <a:cs typeface="Arial" panose="020B0604020202020204" pitchFamily="34" charset="0"/>
              </a:rPr>
              <a:t>s</a:t>
            </a:r>
            <a:r>
              <a:rPr lang="sk-SK" sz="2400" dirty="0" smtClean="0">
                <a:latin typeface="Arial" panose="020B0604020202020204" pitchFamily="34" charset="0"/>
                <a:cs typeface="Arial" panose="020B0604020202020204" pitchFamily="34" charset="0"/>
              </a:rPr>
              <a:t>pracovanie </a:t>
            </a:r>
            <a:r>
              <a:rPr lang="sk-SK" sz="2400" dirty="0" smtClean="0">
                <a:solidFill>
                  <a:schemeClr val="tx2"/>
                </a:solidFill>
                <a:latin typeface="Arial" panose="020B0604020202020204" pitchFamily="34" charset="0"/>
                <a:cs typeface="Arial" panose="020B0604020202020204" pitchFamily="34" charset="0"/>
              </a:rPr>
              <a:t>podnikateľského  zámeru</a:t>
            </a:r>
            <a:endParaRPr lang="sk-SK" sz="2400" dirty="0" smtClean="0">
              <a:latin typeface="Arial" panose="020B0604020202020204" pitchFamily="34" charset="0"/>
              <a:cs typeface="Arial" panose="020B0604020202020204" pitchFamily="34" charset="0"/>
            </a:endParaRPr>
          </a:p>
          <a:p>
            <a:endParaRPr lang="sk-SK" sz="2400" dirty="0">
              <a:latin typeface="Arial" panose="020B0604020202020204" pitchFamily="34" charset="0"/>
              <a:cs typeface="Arial" panose="020B0604020202020204" pitchFamily="34" charset="0"/>
            </a:endParaRPr>
          </a:p>
          <a:p>
            <a:r>
              <a:rPr lang="sk-SK" sz="2400" dirty="0">
                <a:latin typeface="Arial" panose="020B0604020202020204" pitchFamily="34" charset="0"/>
                <a:cs typeface="Arial" panose="020B0604020202020204" pitchFamily="34" charset="0"/>
              </a:rPr>
              <a:t>Po priznaní štatútu je RSP </a:t>
            </a:r>
            <a:r>
              <a:rPr lang="sk-SK" sz="2400" dirty="0">
                <a:solidFill>
                  <a:srgbClr val="FF0000"/>
                </a:solidFill>
                <a:latin typeface="Arial" panose="020B0604020202020204" pitchFamily="34" charset="0"/>
                <a:cs typeface="Arial" panose="020B0604020202020204" pitchFamily="34" charset="0"/>
              </a:rPr>
              <a:t>povinný</a:t>
            </a:r>
            <a:r>
              <a:rPr lang="sk-SK" sz="2400" dirty="0">
                <a:latin typeface="Arial" panose="020B0604020202020204" pitchFamily="34" charset="0"/>
                <a:cs typeface="Arial" panose="020B0604020202020204" pitchFamily="34" charset="0"/>
              </a:rPr>
              <a:t> pri svojom obchodnom mene </a:t>
            </a:r>
            <a:r>
              <a:rPr lang="sk-SK" sz="2400" dirty="0" smtClean="0">
                <a:latin typeface="Arial" panose="020B0604020202020204" pitchFamily="34" charset="0"/>
                <a:cs typeface="Arial" panose="020B0604020202020204" pitchFamily="34" charset="0"/>
              </a:rPr>
              <a:t>uvádzať </a:t>
            </a:r>
            <a:r>
              <a:rPr lang="sk-SK" sz="2400" dirty="0">
                <a:latin typeface="Arial" panose="020B0604020202020204" pitchFamily="34" charset="0"/>
                <a:cs typeface="Arial" panose="020B0604020202020204" pitchFamily="34" charset="0"/>
              </a:rPr>
              <a:t>označenie </a:t>
            </a:r>
            <a:r>
              <a:rPr lang="sk-SK" sz="2400" dirty="0" err="1" smtClean="0">
                <a:solidFill>
                  <a:schemeClr val="tx2"/>
                </a:solidFill>
                <a:latin typeface="Arial" panose="020B0604020202020204" pitchFamily="34" charset="0"/>
                <a:cs typeface="Arial" panose="020B0604020202020204" pitchFamily="34" charset="0"/>
              </a:rPr>
              <a:t>r.s.p</a:t>
            </a:r>
            <a:r>
              <a:rPr lang="sk-SK" sz="2400" dirty="0">
                <a:latin typeface="Arial" panose="020B0604020202020204" pitchFamily="34" charset="0"/>
                <a:cs typeface="Arial" panose="020B0604020202020204" pitchFamily="34" charset="0"/>
              </a:rPr>
              <a:t>. resp. </a:t>
            </a:r>
            <a:r>
              <a:rPr lang="sk-SK" sz="2400" dirty="0">
                <a:solidFill>
                  <a:schemeClr val="tx2"/>
                </a:solidFill>
                <a:latin typeface="Arial" panose="020B0604020202020204" pitchFamily="34" charset="0"/>
                <a:cs typeface="Arial" panose="020B0604020202020204" pitchFamily="34" charset="0"/>
              </a:rPr>
              <a:t>registrovaný  </a:t>
            </a:r>
            <a:r>
              <a:rPr lang="sk-SK" sz="2400" dirty="0" smtClean="0">
                <a:solidFill>
                  <a:schemeClr val="tx2"/>
                </a:solidFill>
                <a:latin typeface="Arial" panose="020B0604020202020204" pitchFamily="34" charset="0"/>
                <a:cs typeface="Arial" panose="020B0604020202020204" pitchFamily="34" charset="0"/>
              </a:rPr>
              <a:t>sociálny </a:t>
            </a:r>
            <a:r>
              <a:rPr lang="sk-SK" sz="2400" dirty="0">
                <a:solidFill>
                  <a:schemeClr val="tx2"/>
                </a:solidFill>
                <a:latin typeface="Arial" panose="020B0604020202020204" pitchFamily="34" charset="0"/>
                <a:cs typeface="Arial" panose="020B0604020202020204" pitchFamily="34" charset="0"/>
              </a:rPr>
              <a:t>podnik    </a:t>
            </a:r>
          </a:p>
        </p:txBody>
      </p:sp>
    </p:spTree>
    <p:extLst>
      <p:ext uri="{BB962C8B-B14F-4D97-AF65-F5344CB8AC3E}">
        <p14:creationId xmlns:p14="http://schemas.microsoft.com/office/powerpoint/2010/main" val="263192265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1115616" y="188640"/>
            <a:ext cx="7632848" cy="4893647"/>
          </a:xfrm>
          <a:prstGeom prst="rect">
            <a:avLst/>
          </a:prstGeom>
        </p:spPr>
        <p:txBody>
          <a:bodyPr wrap="square">
            <a:spAutoFit/>
          </a:bodyPr>
          <a:lstStyle/>
          <a:p>
            <a:r>
              <a:rPr lang="sk-SK" sz="2400" b="1" dirty="0">
                <a:latin typeface="Arial" panose="020B0604020202020204" pitchFamily="34" charset="0"/>
                <a:cs typeface="Arial" panose="020B0604020202020204" pitchFamily="34" charset="0"/>
              </a:rPr>
              <a:t>Adresa na doručenie žiadosti o priznanie štatútu registrovaného sociálneho podniku: </a:t>
            </a:r>
            <a:endParaRPr lang="sk-SK" sz="2400" b="1" dirty="0" smtClean="0">
              <a:latin typeface="Arial" panose="020B0604020202020204" pitchFamily="34" charset="0"/>
              <a:cs typeface="Arial" panose="020B0604020202020204" pitchFamily="34" charset="0"/>
            </a:endParaRPr>
          </a:p>
          <a:p>
            <a:endParaRPr lang="sk-SK" sz="2400" dirty="0">
              <a:latin typeface="Arial" panose="020B0604020202020204" pitchFamily="34" charset="0"/>
              <a:cs typeface="Arial" panose="020B0604020202020204" pitchFamily="34" charset="0"/>
            </a:endParaRPr>
          </a:p>
          <a:p>
            <a:r>
              <a:rPr lang="sk-SK" sz="2400" dirty="0">
                <a:solidFill>
                  <a:srgbClr val="C00000"/>
                </a:solidFill>
                <a:latin typeface="Arial" panose="020B0604020202020204" pitchFamily="34" charset="0"/>
                <a:cs typeface="Arial" panose="020B0604020202020204" pitchFamily="34" charset="0"/>
              </a:rPr>
              <a:t>Ministerstvo práce, sociálnych vecí a rodiny Slovenskej republiky </a:t>
            </a:r>
          </a:p>
          <a:p>
            <a:r>
              <a:rPr lang="sk-SK" sz="2400" dirty="0">
                <a:solidFill>
                  <a:srgbClr val="C00000"/>
                </a:solidFill>
                <a:latin typeface="Arial" panose="020B0604020202020204" pitchFamily="34" charset="0"/>
                <a:cs typeface="Arial" panose="020B0604020202020204" pitchFamily="34" charset="0"/>
              </a:rPr>
              <a:t>Sekcia práce, Odbor sociálnej ekonomiky </a:t>
            </a:r>
            <a:br>
              <a:rPr lang="sk-SK" sz="2400" dirty="0">
                <a:solidFill>
                  <a:srgbClr val="C00000"/>
                </a:solidFill>
                <a:latin typeface="Arial" panose="020B0604020202020204" pitchFamily="34" charset="0"/>
                <a:cs typeface="Arial" panose="020B0604020202020204" pitchFamily="34" charset="0"/>
              </a:rPr>
            </a:br>
            <a:r>
              <a:rPr lang="sk-SK" sz="2400" dirty="0">
                <a:solidFill>
                  <a:srgbClr val="C00000"/>
                </a:solidFill>
                <a:latin typeface="Arial" panose="020B0604020202020204" pitchFamily="34" charset="0"/>
                <a:cs typeface="Arial" panose="020B0604020202020204" pitchFamily="34" charset="0"/>
              </a:rPr>
              <a:t>Špitálska 4,6,8 </a:t>
            </a:r>
            <a:br>
              <a:rPr lang="sk-SK" sz="2400" dirty="0">
                <a:solidFill>
                  <a:srgbClr val="C00000"/>
                </a:solidFill>
                <a:latin typeface="Arial" panose="020B0604020202020204" pitchFamily="34" charset="0"/>
                <a:cs typeface="Arial" panose="020B0604020202020204" pitchFamily="34" charset="0"/>
              </a:rPr>
            </a:br>
            <a:r>
              <a:rPr lang="sk-SK" sz="2400" dirty="0">
                <a:solidFill>
                  <a:srgbClr val="C00000"/>
                </a:solidFill>
                <a:latin typeface="Arial" panose="020B0604020202020204" pitchFamily="34" charset="0"/>
                <a:cs typeface="Arial" panose="020B0604020202020204" pitchFamily="34" charset="0"/>
              </a:rPr>
              <a:t>816 43 Bratislava </a:t>
            </a:r>
            <a:endParaRPr lang="sk-SK" sz="2400" dirty="0" smtClean="0">
              <a:solidFill>
                <a:srgbClr val="C00000"/>
              </a:solidFill>
              <a:latin typeface="Arial" panose="020B0604020202020204" pitchFamily="34" charset="0"/>
              <a:cs typeface="Arial" panose="020B0604020202020204" pitchFamily="34" charset="0"/>
            </a:endParaRPr>
          </a:p>
          <a:p>
            <a:endParaRPr lang="sk-SK" sz="2400" dirty="0">
              <a:solidFill>
                <a:srgbClr val="C00000"/>
              </a:solidFill>
              <a:latin typeface="Arial" panose="020B0604020202020204" pitchFamily="34" charset="0"/>
              <a:cs typeface="Arial" panose="020B0604020202020204" pitchFamily="34" charset="0"/>
            </a:endParaRPr>
          </a:p>
          <a:p>
            <a:r>
              <a:rPr lang="sk-SK" sz="2400" b="1" dirty="0">
                <a:latin typeface="Arial" panose="020B0604020202020204" pitchFamily="34" charset="0"/>
                <a:cs typeface="Arial" panose="020B0604020202020204" pitchFamily="34" charset="0"/>
              </a:rPr>
              <a:t>V prípade akýchkoľvek otázok: </a:t>
            </a:r>
            <a:endParaRPr lang="sk-SK" sz="2400" dirty="0">
              <a:latin typeface="Arial" panose="020B0604020202020204" pitchFamily="34" charset="0"/>
              <a:cs typeface="Arial" panose="020B0604020202020204" pitchFamily="34" charset="0"/>
            </a:endParaRPr>
          </a:p>
          <a:p>
            <a:r>
              <a:rPr lang="sk-SK" sz="2400" dirty="0">
                <a:latin typeface="Arial" panose="020B0604020202020204" pitchFamily="34" charset="0"/>
                <a:cs typeface="Arial" panose="020B0604020202020204" pitchFamily="34" charset="0"/>
              </a:rPr>
              <a:t>Mgr. </a:t>
            </a:r>
            <a:r>
              <a:rPr lang="sk-SK" sz="2400" dirty="0" smtClean="0">
                <a:latin typeface="Arial" panose="020B0604020202020204" pitchFamily="34" charset="0"/>
                <a:cs typeface="Arial" panose="020B0604020202020204" pitchFamily="34" charset="0"/>
              </a:rPr>
              <a:t>Martina </a:t>
            </a:r>
            <a:r>
              <a:rPr lang="sk-SK" sz="2400" dirty="0" err="1" smtClean="0">
                <a:latin typeface="Arial" panose="020B0604020202020204" pitchFamily="34" charset="0"/>
                <a:cs typeface="Arial" panose="020B0604020202020204" pitchFamily="34" charset="0"/>
              </a:rPr>
              <a:t>Všelková</a:t>
            </a:r>
            <a:r>
              <a:rPr lang="sk-SK" sz="2400" dirty="0" smtClean="0">
                <a:latin typeface="Arial" panose="020B0604020202020204" pitchFamily="34" charset="0"/>
                <a:cs typeface="Arial" panose="020B0604020202020204" pitchFamily="34" charset="0"/>
              </a:rPr>
              <a:t> </a:t>
            </a:r>
            <a:r>
              <a:rPr lang="sk-SK" sz="2400" dirty="0">
                <a:latin typeface="Arial" panose="020B0604020202020204" pitchFamily="34" charset="0"/>
                <a:cs typeface="Arial" panose="020B0604020202020204" pitchFamily="34" charset="0"/>
              </a:rPr>
              <a:t/>
            </a:r>
            <a:br>
              <a:rPr lang="sk-SK" sz="2400" dirty="0">
                <a:latin typeface="Arial" panose="020B0604020202020204" pitchFamily="34" charset="0"/>
                <a:cs typeface="Arial" panose="020B0604020202020204" pitchFamily="34" charset="0"/>
              </a:rPr>
            </a:br>
            <a:r>
              <a:rPr lang="sk-SK" sz="2400" dirty="0">
                <a:latin typeface="Arial" panose="020B0604020202020204" pitchFamily="34" charset="0"/>
                <a:cs typeface="Arial" panose="020B0604020202020204" pitchFamily="34" charset="0"/>
              </a:rPr>
              <a:t>e-mail: </a:t>
            </a:r>
            <a:r>
              <a:rPr lang="sk-SK" sz="2400" dirty="0" smtClean="0">
                <a:solidFill>
                  <a:schemeClr val="accent1">
                    <a:lumMod val="75000"/>
                  </a:schemeClr>
                </a:solidFill>
                <a:latin typeface="Arial" panose="020B0604020202020204" pitchFamily="34" charset="0"/>
                <a:cs typeface="Arial" panose="020B0604020202020204" pitchFamily="34" charset="0"/>
              </a:rPr>
              <a:t>martina.vselkova</a:t>
            </a:r>
            <a:r>
              <a:rPr lang="sk-SK" sz="2400" dirty="0" smtClean="0">
                <a:solidFill>
                  <a:schemeClr val="accent1">
                    <a:lumMod val="75000"/>
                  </a:schemeClr>
                </a:solidFill>
                <a:latin typeface="Arial" panose="020B0604020202020204" pitchFamily="34" charset="0"/>
                <a:cs typeface="Arial" panose="020B0604020202020204" pitchFamily="34" charset="0"/>
                <a:hlinkClick r:id="rId4"/>
              </a:rPr>
              <a:t>@employment.gov.sk </a:t>
            </a:r>
            <a:r>
              <a:rPr lang="sk-SK" sz="2400" dirty="0">
                <a:latin typeface="Arial" panose="020B0604020202020204" pitchFamily="34" charset="0"/>
                <a:cs typeface="Arial" panose="020B0604020202020204" pitchFamily="34" charset="0"/>
              </a:rPr>
              <a:t/>
            </a:r>
            <a:br>
              <a:rPr lang="sk-SK" sz="2400" dirty="0">
                <a:latin typeface="Arial" panose="020B0604020202020204" pitchFamily="34" charset="0"/>
                <a:cs typeface="Arial" panose="020B0604020202020204" pitchFamily="34" charset="0"/>
              </a:rPr>
            </a:br>
            <a:r>
              <a:rPr lang="sk-SK" sz="2400" dirty="0">
                <a:latin typeface="Arial" panose="020B0604020202020204" pitchFamily="34" charset="0"/>
                <a:cs typeface="Arial" panose="020B0604020202020204" pitchFamily="34" charset="0"/>
              </a:rPr>
              <a:t>Tel.: +421 2 2046 1258 </a:t>
            </a:r>
          </a:p>
        </p:txBody>
      </p:sp>
    </p:spTree>
    <p:extLst>
      <p:ext uri="{BB962C8B-B14F-4D97-AF65-F5344CB8AC3E}">
        <p14:creationId xmlns:p14="http://schemas.microsoft.com/office/powerpoint/2010/main" val="280499877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1115616" y="260648"/>
            <a:ext cx="7776864" cy="7109639"/>
          </a:xfrm>
          <a:prstGeom prst="rect">
            <a:avLst/>
          </a:prstGeom>
        </p:spPr>
        <p:txBody>
          <a:bodyPr wrap="square">
            <a:spAutoFit/>
          </a:bodyPr>
          <a:lstStyle/>
          <a:p>
            <a:endParaRPr lang="sk-SK" sz="2000" b="1" dirty="0" smtClean="0">
              <a:solidFill>
                <a:srgbClr val="C00000"/>
              </a:solidFill>
              <a:latin typeface="Arial" panose="020B0604020202020204" pitchFamily="34" charset="0"/>
              <a:cs typeface="Arial" panose="020B0604020202020204" pitchFamily="34" charset="0"/>
            </a:endParaRPr>
          </a:p>
          <a:p>
            <a:pPr algn="ctr"/>
            <a:r>
              <a:rPr lang="sk-SK" sz="2800" b="1" dirty="0" smtClean="0">
                <a:solidFill>
                  <a:srgbClr val="C00000"/>
                </a:solidFill>
                <a:latin typeface="Arial" panose="020B0604020202020204" pitchFamily="34" charset="0"/>
                <a:cs typeface="Arial" panose="020B0604020202020204" pitchFamily="34" charset="0"/>
              </a:rPr>
              <a:t>Regionálne centrum sociálnej ekonomiky Prešov /RC SE/</a:t>
            </a:r>
            <a:r>
              <a:rPr lang="sk-SK" sz="2800" b="1" dirty="0">
                <a:solidFill>
                  <a:srgbClr val="37383A"/>
                </a:solidFill>
                <a:latin typeface="Arial" panose="020B0604020202020204" pitchFamily="34" charset="0"/>
                <a:cs typeface="Arial" panose="020B0604020202020204" pitchFamily="34" charset="0"/>
              </a:rPr>
              <a:t/>
            </a:r>
            <a:br>
              <a:rPr lang="sk-SK" sz="2800" b="1" dirty="0">
                <a:solidFill>
                  <a:srgbClr val="37383A"/>
                </a:solidFill>
                <a:latin typeface="Arial" panose="020B0604020202020204" pitchFamily="34" charset="0"/>
                <a:cs typeface="Arial" panose="020B0604020202020204" pitchFamily="34" charset="0"/>
              </a:rPr>
            </a:br>
            <a:r>
              <a:rPr lang="sk-SK" sz="2800" dirty="0">
                <a:solidFill>
                  <a:srgbClr val="37383A"/>
                </a:solidFill>
                <a:latin typeface="Arial" panose="020B0604020202020204" pitchFamily="34" charset="0"/>
                <a:cs typeface="Arial" panose="020B0604020202020204" pitchFamily="34" charset="0"/>
              </a:rPr>
              <a:t> </a:t>
            </a:r>
            <a:r>
              <a:rPr lang="sk-SK" sz="2800" dirty="0" smtClean="0">
                <a:solidFill>
                  <a:srgbClr val="C00000"/>
                </a:solidFill>
                <a:latin typeface="Arial" panose="020B0604020202020204" pitchFamily="34" charset="0"/>
                <a:cs typeface="Arial" panose="020B0604020202020204" pitchFamily="34" charset="0"/>
              </a:rPr>
              <a:t>Levočská 3  /3.poschodie/</a:t>
            </a:r>
          </a:p>
          <a:p>
            <a:pPr algn="ctr"/>
            <a:r>
              <a:rPr lang="sk-SK" sz="2800" dirty="0" smtClean="0">
                <a:solidFill>
                  <a:srgbClr val="C00000"/>
                </a:solidFill>
                <a:latin typeface="Arial" panose="020B0604020202020204" pitchFamily="34" charset="0"/>
                <a:cs typeface="Arial" panose="020B0604020202020204" pitchFamily="34" charset="0"/>
              </a:rPr>
              <a:t> 080 </a:t>
            </a:r>
            <a:r>
              <a:rPr lang="sk-SK" sz="2800" dirty="0">
                <a:solidFill>
                  <a:srgbClr val="C00000"/>
                </a:solidFill>
                <a:latin typeface="Arial" panose="020B0604020202020204" pitchFamily="34" charset="0"/>
                <a:cs typeface="Arial" panose="020B0604020202020204" pitchFamily="34" charset="0"/>
              </a:rPr>
              <a:t>01 </a:t>
            </a:r>
            <a:r>
              <a:rPr lang="sk-SK" sz="2800" dirty="0" smtClean="0">
                <a:solidFill>
                  <a:srgbClr val="C00000"/>
                </a:solidFill>
                <a:latin typeface="Arial" panose="020B0604020202020204" pitchFamily="34" charset="0"/>
                <a:cs typeface="Arial" panose="020B0604020202020204" pitchFamily="34" charset="0"/>
              </a:rPr>
              <a:t>PREŠOV</a:t>
            </a:r>
          </a:p>
          <a:p>
            <a:r>
              <a:rPr lang="sk-SK" sz="2000" dirty="0">
                <a:latin typeface="Arial" panose="020B0604020202020204" pitchFamily="34" charset="0"/>
                <a:cs typeface="Arial" panose="020B0604020202020204" pitchFamily="34" charset="0"/>
              </a:rPr>
              <a:t/>
            </a:r>
            <a:br>
              <a:rPr lang="sk-SK" sz="2000" dirty="0">
                <a:latin typeface="Arial" panose="020B0604020202020204" pitchFamily="34" charset="0"/>
                <a:cs typeface="Arial" panose="020B0604020202020204" pitchFamily="34" charset="0"/>
              </a:rPr>
            </a:br>
            <a:r>
              <a:rPr lang="sk-SK" sz="2000" dirty="0" smtClean="0">
                <a:solidFill>
                  <a:srgbClr val="37383A"/>
                </a:solidFill>
                <a:latin typeface="Arial" panose="020B0604020202020204" pitchFamily="34" charset="0"/>
                <a:cs typeface="Arial" panose="020B0604020202020204" pitchFamily="34" charset="0"/>
              </a:rPr>
              <a:t>PhDr. Zdenka Hudáková, </a:t>
            </a:r>
            <a:r>
              <a:rPr lang="sk-SK" sz="2000" dirty="0">
                <a:solidFill>
                  <a:srgbClr val="37383A"/>
                </a:solidFill>
                <a:latin typeface="Arial" panose="020B0604020202020204" pitchFamily="34" charset="0"/>
                <a:cs typeface="Arial" panose="020B0604020202020204" pitchFamily="34" charset="0"/>
              </a:rPr>
              <a:t>regionálna koordinátorka</a:t>
            </a:r>
            <a:r>
              <a:rPr lang="sk-SK" sz="2000" dirty="0">
                <a:latin typeface="Arial" panose="020B0604020202020204" pitchFamily="34" charset="0"/>
                <a:cs typeface="Arial" panose="020B0604020202020204" pitchFamily="34" charset="0"/>
              </a:rPr>
              <a:t/>
            </a:r>
            <a:br>
              <a:rPr lang="sk-SK" sz="2000" dirty="0">
                <a:latin typeface="Arial" panose="020B0604020202020204" pitchFamily="34" charset="0"/>
                <a:cs typeface="Arial" panose="020B0604020202020204" pitchFamily="34" charset="0"/>
              </a:rPr>
            </a:br>
            <a:r>
              <a:rPr lang="sk-SK" sz="2000" dirty="0">
                <a:solidFill>
                  <a:srgbClr val="37383A"/>
                </a:solidFill>
                <a:latin typeface="Arial" panose="020B0604020202020204" pitchFamily="34" charset="0"/>
                <a:cs typeface="Arial" panose="020B0604020202020204" pitchFamily="34" charset="0"/>
              </a:rPr>
              <a:t>+421 </a:t>
            </a:r>
            <a:r>
              <a:rPr lang="sk-SK" sz="2000" dirty="0" smtClean="0">
                <a:solidFill>
                  <a:srgbClr val="37383A"/>
                </a:solidFill>
                <a:latin typeface="Arial" panose="020B0604020202020204" pitchFamily="34" charset="0"/>
                <a:cs typeface="Arial" panose="020B0604020202020204" pitchFamily="34" charset="0"/>
              </a:rPr>
              <a:t>915 816 289</a:t>
            </a:r>
            <a:r>
              <a:rPr lang="sk-SK" sz="2000" dirty="0">
                <a:latin typeface="Arial" panose="020B0604020202020204" pitchFamily="34" charset="0"/>
                <a:cs typeface="Arial" panose="020B0604020202020204" pitchFamily="34" charset="0"/>
              </a:rPr>
              <a:t/>
            </a:r>
            <a:br>
              <a:rPr lang="sk-SK" sz="2000" dirty="0">
                <a:latin typeface="Arial" panose="020B0604020202020204" pitchFamily="34" charset="0"/>
                <a:cs typeface="Arial" panose="020B0604020202020204" pitchFamily="34" charset="0"/>
              </a:rPr>
            </a:br>
            <a:r>
              <a:rPr lang="sk-SK" sz="2000" u="sng" dirty="0" smtClean="0">
                <a:solidFill>
                  <a:srgbClr val="0070C0"/>
                </a:solidFill>
                <a:latin typeface="Arial" panose="020B0604020202020204" pitchFamily="34" charset="0"/>
                <a:cs typeface="Arial" panose="020B0604020202020204" pitchFamily="34" charset="0"/>
              </a:rPr>
              <a:t>zdenka.hudakova</a:t>
            </a:r>
            <a:r>
              <a:rPr lang="sk-SK" sz="2000" u="sng" dirty="0" smtClean="0">
                <a:solidFill>
                  <a:srgbClr val="0070C0"/>
                </a:solidFill>
                <a:latin typeface="Arial" panose="020B0604020202020204" pitchFamily="34" charset="0"/>
                <a:cs typeface="Arial" panose="020B0604020202020204" pitchFamily="34" charset="0"/>
                <a:hlinkClick r:id="rId4"/>
              </a:rPr>
              <a:t>@ia.gov.sk</a:t>
            </a:r>
            <a:endParaRPr lang="sk-SK" sz="2000" u="sng" dirty="0" smtClean="0">
              <a:solidFill>
                <a:srgbClr val="0070C0"/>
              </a:solidFill>
              <a:latin typeface="Arial" panose="020B0604020202020204" pitchFamily="34" charset="0"/>
              <a:cs typeface="Arial" panose="020B0604020202020204" pitchFamily="34" charset="0"/>
            </a:endParaRPr>
          </a:p>
          <a:p>
            <a:endParaRPr lang="sk-SK" sz="2000" dirty="0" smtClean="0">
              <a:latin typeface="Arial" panose="020B0604020202020204" pitchFamily="34" charset="0"/>
              <a:cs typeface="Arial" panose="020B0604020202020204" pitchFamily="34" charset="0"/>
            </a:endParaRPr>
          </a:p>
          <a:p>
            <a:endParaRPr lang="sk-SK" sz="2000" dirty="0">
              <a:latin typeface="Arial" panose="020B0604020202020204" pitchFamily="34" charset="0"/>
              <a:cs typeface="Arial" panose="020B0604020202020204" pitchFamily="34" charset="0"/>
            </a:endParaRPr>
          </a:p>
          <a:p>
            <a:endParaRPr lang="sk-SK" sz="2000" dirty="0" smtClean="0">
              <a:latin typeface="Arial" panose="020B0604020202020204" pitchFamily="34" charset="0"/>
              <a:cs typeface="Arial" panose="020B0604020202020204" pitchFamily="34" charset="0"/>
            </a:endParaRPr>
          </a:p>
          <a:p>
            <a:pPr algn="ctr"/>
            <a:r>
              <a:rPr lang="sk-SK" sz="2000" dirty="0">
                <a:latin typeface="Arial" panose="020B0604020202020204" pitchFamily="34" charset="0"/>
                <a:cs typeface="Arial" panose="020B0604020202020204" pitchFamily="34" charset="0"/>
              </a:rPr>
              <a:t/>
            </a:r>
            <a:br>
              <a:rPr lang="sk-SK" sz="2000" dirty="0">
                <a:latin typeface="Arial" panose="020B0604020202020204" pitchFamily="34" charset="0"/>
                <a:cs typeface="Arial" panose="020B0604020202020204" pitchFamily="34" charset="0"/>
              </a:rPr>
            </a:br>
            <a:r>
              <a:rPr lang="sk-SK" sz="3600" dirty="0" smtClean="0">
                <a:latin typeface="Arial" panose="020B0604020202020204" pitchFamily="34" charset="0"/>
                <a:cs typeface="Arial" panose="020B0604020202020204" pitchFamily="34" charset="0"/>
              </a:rPr>
              <a:t>Ďakujem za pozornosť</a:t>
            </a:r>
          </a:p>
          <a:p>
            <a:pPr algn="ctr"/>
            <a:endParaRPr lang="sk-SK" sz="3600" dirty="0">
              <a:latin typeface="Arial" panose="020B0604020202020204" pitchFamily="34" charset="0"/>
              <a:cs typeface="Arial" panose="020B0604020202020204" pitchFamily="34" charset="0"/>
            </a:endParaRPr>
          </a:p>
          <a:p>
            <a:pPr algn="ctr"/>
            <a:endParaRPr lang="sk-SK" sz="3600" dirty="0" smtClean="0">
              <a:latin typeface="Arial" panose="020B0604020202020204" pitchFamily="34" charset="0"/>
              <a:cs typeface="Arial" panose="020B0604020202020204" pitchFamily="34" charset="0"/>
            </a:endParaRPr>
          </a:p>
          <a:p>
            <a:pPr algn="ctr"/>
            <a:endParaRPr lang="sk-SK" sz="3600" dirty="0">
              <a:latin typeface="Arial" panose="020B0604020202020204" pitchFamily="34" charset="0"/>
              <a:cs typeface="Arial" panose="020B0604020202020204" pitchFamily="34" charset="0"/>
            </a:endParaRPr>
          </a:p>
          <a:p>
            <a:pPr algn="ctr"/>
            <a:endParaRPr lang="sk-SK"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94203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5123" name="Zástupný symbol obsahu 2"/>
          <p:cNvSpPr>
            <a:spLocks noGrp="1"/>
          </p:cNvSpPr>
          <p:nvPr>
            <p:ph idx="1"/>
          </p:nvPr>
        </p:nvSpPr>
        <p:spPr>
          <a:xfrm>
            <a:off x="827584" y="548680"/>
            <a:ext cx="7543800" cy="4329113"/>
          </a:xfrm>
        </p:spPr>
        <p:txBody>
          <a:bodyPr/>
          <a:lstStyle/>
          <a:p>
            <a:pPr marL="0" indent="0" algn="ctr">
              <a:buNone/>
            </a:pPr>
            <a:r>
              <a:rPr lang="sk-SK" sz="2800" b="1" dirty="0">
                <a:latin typeface="Arial" panose="020B0604020202020204" pitchFamily="34" charset="0"/>
                <a:cs typeface="Arial" panose="020B0604020202020204" pitchFamily="34" charset="0"/>
              </a:rPr>
              <a:t>ZÁKON</a:t>
            </a:r>
          </a:p>
          <a:p>
            <a:pPr marL="0" indent="0" algn="ctr">
              <a:buNone/>
            </a:pPr>
            <a:r>
              <a:rPr lang="sk-SK" sz="2800" b="1" dirty="0" smtClean="0">
                <a:latin typeface="Arial" panose="020B0604020202020204" pitchFamily="34" charset="0"/>
                <a:cs typeface="Arial" panose="020B0604020202020204" pitchFamily="34" charset="0"/>
              </a:rPr>
              <a:t>č.112/2018 Zb.</a:t>
            </a:r>
            <a:endParaRPr lang="sk-SK" sz="2800" b="1" dirty="0">
              <a:latin typeface="Arial" panose="020B0604020202020204" pitchFamily="34" charset="0"/>
              <a:cs typeface="Arial" panose="020B0604020202020204" pitchFamily="34" charset="0"/>
            </a:endParaRPr>
          </a:p>
          <a:p>
            <a:pPr marL="0" indent="0" algn="ctr">
              <a:buNone/>
            </a:pPr>
            <a:r>
              <a:rPr lang="sk-SK" sz="2800" dirty="0">
                <a:solidFill>
                  <a:schemeClr val="tx2"/>
                </a:solidFill>
                <a:latin typeface="Arial" panose="020B0604020202020204" pitchFamily="34" charset="0"/>
                <a:cs typeface="Arial" panose="020B0604020202020204" pitchFamily="34" charset="0"/>
              </a:rPr>
              <a:t>v</a:t>
            </a:r>
            <a:r>
              <a:rPr lang="sk-SK" sz="2800" dirty="0" smtClean="0">
                <a:solidFill>
                  <a:schemeClr val="tx2"/>
                </a:solidFill>
                <a:latin typeface="Arial" panose="020B0604020202020204" pitchFamily="34" charset="0"/>
                <a:cs typeface="Arial" panose="020B0604020202020204" pitchFamily="34" charset="0"/>
              </a:rPr>
              <a:t> účinnosti od 1.mája  2018</a:t>
            </a:r>
            <a:endParaRPr lang="sk-SK" sz="2800" dirty="0">
              <a:solidFill>
                <a:schemeClr val="tx2"/>
              </a:solidFill>
              <a:latin typeface="Arial" panose="020B0604020202020204" pitchFamily="34" charset="0"/>
              <a:cs typeface="Arial" panose="020B0604020202020204" pitchFamily="34" charset="0"/>
            </a:endParaRPr>
          </a:p>
          <a:p>
            <a:pPr marL="0" indent="0" algn="ctr">
              <a:buNone/>
            </a:pPr>
            <a:r>
              <a:rPr lang="sk-SK" sz="2400" b="1" dirty="0">
                <a:latin typeface="Arial" panose="020B0604020202020204" pitchFamily="34" charset="0"/>
                <a:cs typeface="Arial" panose="020B0604020202020204" pitchFamily="34" charset="0"/>
              </a:rPr>
              <a:t>o sociálnej ekonomike a sociálnych podnikoch </a:t>
            </a:r>
            <a:endParaRPr lang="sk-SK" sz="2400" b="1" dirty="0" smtClean="0">
              <a:latin typeface="Arial" panose="020B0604020202020204" pitchFamily="34" charset="0"/>
              <a:cs typeface="Arial" panose="020B0604020202020204" pitchFamily="34" charset="0"/>
            </a:endParaRPr>
          </a:p>
          <a:p>
            <a:pPr marL="0" indent="0" algn="ctr">
              <a:buNone/>
            </a:pPr>
            <a:r>
              <a:rPr lang="sk-SK" sz="2400" b="1" dirty="0" smtClean="0">
                <a:latin typeface="Arial" panose="020B0604020202020204" pitchFamily="34" charset="0"/>
                <a:cs typeface="Arial" panose="020B0604020202020204" pitchFamily="34" charset="0"/>
              </a:rPr>
              <a:t> a  </a:t>
            </a:r>
            <a:r>
              <a:rPr lang="sk-SK" sz="2400" b="1" dirty="0">
                <a:latin typeface="Arial" panose="020B0604020202020204" pitchFamily="34" charset="0"/>
                <a:cs typeface="Arial" panose="020B0604020202020204" pitchFamily="34" charset="0"/>
              </a:rPr>
              <a:t>o zmene a doplnení niektorých zákonov</a:t>
            </a:r>
          </a:p>
          <a:p>
            <a:pPr>
              <a:buFont typeface="Arial" charset="0"/>
              <a:buNone/>
            </a:pPr>
            <a:endParaRPr lang="sk-SK" dirty="0" smtClean="0"/>
          </a:p>
        </p:txBody>
      </p:sp>
    </p:spTree>
    <p:extLst>
      <p:ext uri="{BB962C8B-B14F-4D97-AF65-F5344CB8AC3E}">
        <p14:creationId xmlns:p14="http://schemas.microsoft.com/office/powerpoint/2010/main" val="11787514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 name="Obdĺžnik 2"/>
          <p:cNvSpPr/>
          <p:nvPr/>
        </p:nvSpPr>
        <p:spPr>
          <a:xfrm>
            <a:off x="1331640" y="1166843"/>
            <a:ext cx="7200800" cy="4154984"/>
          </a:xfrm>
          <a:prstGeom prst="rect">
            <a:avLst/>
          </a:prstGeom>
        </p:spPr>
        <p:txBody>
          <a:bodyPr wrap="square">
            <a:spAutoFit/>
          </a:bodyPr>
          <a:lstStyle/>
          <a:p>
            <a:r>
              <a:rPr lang="sk-SK" sz="2400" b="1" dirty="0" smtClean="0">
                <a:solidFill>
                  <a:srgbClr val="FF0000"/>
                </a:solidFill>
                <a:latin typeface="Arial" panose="020B0604020202020204" pitchFamily="34" charset="0"/>
                <a:cs typeface="Arial" panose="020B0604020202020204" pitchFamily="34" charset="0"/>
              </a:rPr>
              <a:t>CIEĽ  zákona </a:t>
            </a:r>
            <a:r>
              <a:rPr lang="sk-SK" sz="2400" b="1" dirty="0">
                <a:solidFill>
                  <a:srgbClr val="FF0000"/>
                </a:solidFill>
                <a:latin typeface="Arial" panose="020B0604020202020204" pitchFamily="34" charset="0"/>
                <a:cs typeface="Arial" panose="020B0604020202020204" pitchFamily="34" charset="0"/>
              </a:rPr>
              <a:t>o sociálnej </a:t>
            </a:r>
            <a:r>
              <a:rPr lang="sk-SK" sz="2400" b="1" dirty="0" smtClean="0">
                <a:solidFill>
                  <a:srgbClr val="FF0000"/>
                </a:solidFill>
                <a:latin typeface="Arial" panose="020B0604020202020204" pitchFamily="34" charset="0"/>
                <a:cs typeface="Arial" panose="020B0604020202020204" pitchFamily="34" charset="0"/>
              </a:rPr>
              <a:t>ekonomike: </a:t>
            </a:r>
            <a:endParaRPr lang="sk-SK" sz="2400" b="1" dirty="0">
              <a:solidFill>
                <a:srgbClr val="FF0000"/>
              </a:solidFill>
              <a:latin typeface="Arial" panose="020B0604020202020204" pitchFamily="34" charset="0"/>
              <a:cs typeface="Arial" panose="020B0604020202020204" pitchFamily="34" charset="0"/>
            </a:endParaRPr>
          </a:p>
          <a:p>
            <a:endParaRPr lang="sk-SK" sz="2400" b="1" dirty="0">
              <a:latin typeface="Arial" panose="020B0604020202020204" pitchFamily="34" charset="0"/>
              <a:cs typeface="Arial" panose="020B0604020202020204" pitchFamily="34" charset="0"/>
            </a:endParaRPr>
          </a:p>
          <a:p>
            <a:pPr marL="514350" indent="-514350">
              <a:buAutoNum type="arabicPeriod"/>
            </a:pPr>
            <a:r>
              <a:rPr lang="sk-SK" sz="2400" b="1" dirty="0">
                <a:latin typeface="Arial" panose="020B0604020202020204" pitchFamily="34" charset="0"/>
                <a:cs typeface="Arial" panose="020B0604020202020204" pitchFamily="34" charset="0"/>
              </a:rPr>
              <a:t>Vytvoriť na Slovensku priaznivé ekonomické prostredie pre sociálne podnikanie</a:t>
            </a:r>
          </a:p>
          <a:p>
            <a:pPr marL="514350" indent="-514350">
              <a:buAutoNum type="arabicPeriod"/>
            </a:pPr>
            <a:r>
              <a:rPr lang="sk-SK" sz="2400" b="1" dirty="0">
                <a:latin typeface="Arial" panose="020B0604020202020204" pitchFamily="34" charset="0"/>
                <a:cs typeface="Arial" panose="020B0604020202020204" pitchFamily="34" charset="0"/>
              </a:rPr>
              <a:t>Zaviesť poriadok v pojmoch a regulácii</a:t>
            </a:r>
          </a:p>
          <a:p>
            <a:pPr marL="514350" indent="-514350">
              <a:buAutoNum type="arabicPeriod"/>
            </a:pPr>
            <a:r>
              <a:rPr lang="sk-SK" sz="2400" b="1" dirty="0">
                <a:latin typeface="Arial" panose="020B0604020202020204" pitchFamily="34" charset="0"/>
                <a:cs typeface="Arial" panose="020B0604020202020204" pitchFamily="34" charset="0"/>
              </a:rPr>
              <a:t>Odstrániť prekážky brániace rozvoju sociálnej ekonomiky</a:t>
            </a:r>
          </a:p>
          <a:p>
            <a:pPr marL="514350" indent="-514350">
              <a:buAutoNum type="arabicPeriod"/>
            </a:pPr>
            <a:r>
              <a:rPr lang="sk-SK" sz="2400" b="1" dirty="0">
                <a:latin typeface="Arial" panose="020B0604020202020204" pitchFamily="34" charset="0"/>
                <a:cs typeface="Arial" panose="020B0604020202020204" pitchFamily="34" charset="0"/>
              </a:rPr>
              <a:t>Vytvoriť systém podpory</a:t>
            </a:r>
          </a:p>
          <a:p>
            <a:pPr marL="514350" indent="-514350">
              <a:buAutoNum type="arabicPeriod"/>
            </a:pPr>
            <a:r>
              <a:rPr lang="sk-SK" sz="2400" b="1" dirty="0">
                <a:latin typeface="Arial" panose="020B0604020202020204" pitchFamily="34" charset="0"/>
                <a:cs typeface="Arial" panose="020B0604020202020204" pitchFamily="34" charset="0"/>
              </a:rPr>
              <a:t>Zamedziť zneužívaniu štatútu sociálneho </a:t>
            </a:r>
            <a:r>
              <a:rPr lang="sk-SK" sz="2400" b="1" dirty="0" smtClean="0">
                <a:latin typeface="Arial" panose="020B0604020202020204" pitchFamily="34" charset="0"/>
                <a:cs typeface="Arial" panose="020B0604020202020204" pitchFamily="34" charset="0"/>
              </a:rPr>
              <a:t>podniku</a:t>
            </a:r>
            <a:endParaRPr lang="sk-SK" sz="2400" b="1" dirty="0">
              <a:latin typeface="Arial" panose="020B0604020202020204" pitchFamily="34" charset="0"/>
              <a:cs typeface="Arial" panose="020B0604020202020204" pitchFamily="34" charset="0"/>
            </a:endParaRPr>
          </a:p>
          <a:p>
            <a:r>
              <a:rPr lang="sk-SK" sz="2400" b="1" dirty="0" smtClean="0">
                <a:solidFill>
                  <a:schemeClr val="tx2"/>
                </a:solidFill>
                <a:latin typeface="Arial" panose="020B0604020202020204" pitchFamily="34" charset="0"/>
                <a:cs typeface="Arial" panose="020B0604020202020204" pitchFamily="34" charset="0"/>
              </a:rPr>
              <a:t>  </a:t>
            </a:r>
            <a:endParaRPr lang="sk-SK" sz="24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87514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6" name="Obdĺžnik 5"/>
          <p:cNvSpPr/>
          <p:nvPr/>
        </p:nvSpPr>
        <p:spPr>
          <a:xfrm>
            <a:off x="1309601" y="1905506"/>
            <a:ext cx="6524798" cy="3046988"/>
          </a:xfrm>
          <a:prstGeom prst="rect">
            <a:avLst/>
          </a:prstGeom>
        </p:spPr>
        <p:txBody>
          <a:bodyPr wrap="square">
            <a:spAutoFit/>
          </a:bodyPr>
          <a:lstStyle/>
          <a:p>
            <a:r>
              <a:rPr lang="sk-SK" sz="2400" dirty="0" smtClean="0">
                <a:latin typeface="Arial" panose="020B0604020202020204" pitchFamily="34" charset="0"/>
                <a:cs typeface="Arial" panose="020B0604020202020204" pitchFamily="34" charset="0"/>
              </a:rPr>
              <a:t>Pre </a:t>
            </a:r>
            <a:r>
              <a:rPr lang="sk-SK" sz="2400" dirty="0">
                <a:latin typeface="Arial" panose="020B0604020202020204" pitchFamily="34" charset="0"/>
                <a:cs typeface="Arial" panose="020B0604020202020204" pitchFamily="34" charset="0"/>
              </a:rPr>
              <a:t>rozvoj sociálnej </a:t>
            </a:r>
            <a:r>
              <a:rPr lang="sk-SK" sz="2400" dirty="0" smtClean="0">
                <a:latin typeface="Arial" panose="020B0604020202020204" pitchFamily="34" charset="0"/>
                <a:cs typeface="Arial" panose="020B0604020202020204" pitchFamily="34" charset="0"/>
              </a:rPr>
              <a:t>ekonomiky slúžia :</a:t>
            </a:r>
            <a:endParaRPr lang="sk-SK" sz="2400" dirty="0">
              <a:latin typeface="Arial" panose="020B0604020202020204" pitchFamily="34" charset="0"/>
              <a:cs typeface="Arial" panose="020B0604020202020204" pitchFamily="34" charset="0"/>
            </a:endParaRPr>
          </a:p>
          <a:p>
            <a:endParaRPr lang="sk-SK" sz="2400" b="1" dirty="0">
              <a:solidFill>
                <a:schemeClr val="tx2"/>
              </a:solidFill>
              <a:latin typeface="Arial" panose="020B0604020202020204" pitchFamily="34" charset="0"/>
              <a:cs typeface="Arial" panose="020B0604020202020204" pitchFamily="34" charset="0"/>
            </a:endParaRPr>
          </a:p>
          <a:p>
            <a:r>
              <a:rPr lang="sk-SK" sz="2400" u="sng" dirty="0">
                <a:solidFill>
                  <a:schemeClr val="tx2"/>
                </a:solidFill>
                <a:latin typeface="Arial" panose="020B0604020202020204" pitchFamily="34" charset="0"/>
                <a:cs typeface="Arial" panose="020B0604020202020204" pitchFamily="34" charset="0"/>
              </a:rPr>
              <a:t>t</a:t>
            </a:r>
            <a:r>
              <a:rPr lang="sk-SK" sz="2400" u="sng" dirty="0" smtClean="0">
                <a:solidFill>
                  <a:schemeClr val="tx2"/>
                </a:solidFill>
                <a:latin typeface="Arial" panose="020B0604020202020204" pitchFamily="34" charset="0"/>
                <a:cs typeface="Arial" panose="020B0604020202020204" pitchFamily="34" charset="0"/>
              </a:rPr>
              <a:t>ri </a:t>
            </a:r>
            <a:r>
              <a:rPr lang="sk-SK" sz="2400" u="sng" dirty="0">
                <a:solidFill>
                  <a:schemeClr val="tx2"/>
                </a:solidFill>
                <a:latin typeface="Arial" panose="020B0604020202020204" pitchFamily="34" charset="0"/>
                <a:cs typeface="Arial" panose="020B0604020202020204" pitchFamily="34" charset="0"/>
              </a:rPr>
              <a:t>piliere systematickej podpory </a:t>
            </a:r>
            <a:r>
              <a:rPr lang="sk-SK" sz="2400" u="sng" dirty="0" smtClean="0">
                <a:solidFill>
                  <a:schemeClr val="tx2"/>
                </a:solidFill>
                <a:latin typeface="Arial" panose="020B0604020202020204" pitchFamily="34" charset="0"/>
                <a:cs typeface="Arial" panose="020B0604020202020204" pitchFamily="34" charset="0"/>
              </a:rPr>
              <a:t>:</a:t>
            </a:r>
          </a:p>
          <a:p>
            <a:endParaRPr lang="sk-SK" sz="2400" u="sng" dirty="0">
              <a:latin typeface="Arial" panose="020B0604020202020204" pitchFamily="34" charset="0"/>
              <a:cs typeface="Arial" panose="020B0604020202020204" pitchFamily="34" charset="0"/>
            </a:endParaRPr>
          </a:p>
          <a:p>
            <a:pPr marL="514350" indent="-514350">
              <a:buAutoNum type="arabicPeriod"/>
            </a:pPr>
            <a:r>
              <a:rPr lang="sk-SK" sz="2400" b="1" dirty="0">
                <a:latin typeface="Arial" panose="020B0604020202020204" pitchFamily="34" charset="0"/>
                <a:cs typeface="Arial" panose="020B0604020202020204" pitchFamily="34" charset="0"/>
              </a:rPr>
              <a:t>Legislatívne prostredie - </a:t>
            </a:r>
            <a:r>
              <a:rPr lang="sk-SK" sz="2400" dirty="0">
                <a:latin typeface="Arial" panose="020B0604020202020204" pitchFamily="34" charset="0"/>
                <a:cs typeface="Arial" panose="020B0604020202020204" pitchFamily="34" charset="0"/>
              </a:rPr>
              <a:t>zákon</a:t>
            </a:r>
          </a:p>
          <a:p>
            <a:pPr marL="514350" indent="-514350">
              <a:buAutoNum type="arabicPeriod"/>
            </a:pPr>
            <a:r>
              <a:rPr lang="sk-SK" sz="2400" b="1" dirty="0">
                <a:latin typeface="Arial" panose="020B0604020202020204" pitchFamily="34" charset="0"/>
                <a:cs typeface="Arial" panose="020B0604020202020204" pitchFamily="34" charset="0"/>
              </a:rPr>
              <a:t>Poradenská infraštruktúra – </a:t>
            </a:r>
            <a:r>
              <a:rPr lang="sk-SK" sz="2400" dirty="0">
                <a:latin typeface="Arial" panose="020B0604020202020204" pitchFamily="34" charset="0"/>
                <a:cs typeface="Arial" panose="020B0604020202020204" pitchFamily="34" charset="0"/>
              </a:rPr>
              <a:t>regionálne centrá</a:t>
            </a:r>
          </a:p>
          <a:p>
            <a:pPr marL="514350" indent="-514350">
              <a:buAutoNum type="arabicPeriod"/>
            </a:pPr>
            <a:r>
              <a:rPr lang="sk-SK" sz="2400" b="1" dirty="0">
                <a:latin typeface="Arial" panose="020B0604020202020204" pitchFamily="34" charset="0"/>
                <a:cs typeface="Arial" panose="020B0604020202020204" pitchFamily="34" charset="0"/>
              </a:rPr>
              <a:t>Finančná podpora</a:t>
            </a:r>
          </a:p>
        </p:txBody>
      </p:sp>
    </p:spTree>
    <p:extLst>
      <p:ext uri="{BB962C8B-B14F-4D97-AF65-F5344CB8AC3E}">
        <p14:creationId xmlns:p14="http://schemas.microsoft.com/office/powerpoint/2010/main" val="18078785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3" name="Obdĺžnik 2"/>
          <p:cNvSpPr/>
          <p:nvPr/>
        </p:nvSpPr>
        <p:spPr>
          <a:xfrm>
            <a:off x="2555776" y="797511"/>
            <a:ext cx="5040560" cy="5632311"/>
          </a:xfrm>
          <a:prstGeom prst="rect">
            <a:avLst/>
          </a:prstGeom>
        </p:spPr>
        <p:txBody>
          <a:bodyPr wrap="square">
            <a:spAutoFit/>
          </a:bodyPr>
          <a:lstStyle/>
          <a:p>
            <a:r>
              <a:rPr lang="sk-SK" dirty="0" smtClean="0">
                <a:latin typeface="Arial" panose="020B0604020202020204" pitchFamily="34" charset="0"/>
                <a:cs typeface="Arial" panose="020B0604020202020204" pitchFamily="34" charset="0"/>
              </a:rPr>
              <a:t> </a:t>
            </a:r>
            <a:r>
              <a:rPr lang="sk-SK" sz="2400" b="1" dirty="0" smtClean="0">
                <a:latin typeface="Arial" panose="020B0604020202020204" pitchFamily="34" charset="0"/>
                <a:cs typeface="Arial" panose="020B0604020202020204" pitchFamily="34" charset="0"/>
              </a:rPr>
              <a:t>Subjekty sociálnej ekonomiky </a:t>
            </a:r>
            <a:r>
              <a:rPr lang="sk-SK" sz="2400" dirty="0" smtClean="0">
                <a:latin typeface="Arial" panose="020B0604020202020204" pitchFamily="34" charset="0"/>
                <a:cs typeface="Arial" panose="020B0604020202020204" pitchFamily="34" charset="0"/>
              </a:rPr>
              <a:t>:</a:t>
            </a:r>
            <a:endParaRPr lang="sk-SK" sz="2400" b="1" dirty="0">
              <a:latin typeface="Arial" panose="020B0604020202020204" pitchFamily="34" charset="0"/>
              <a:cs typeface="Arial" panose="020B0604020202020204" pitchFamily="34" charset="0"/>
            </a:endParaRPr>
          </a:p>
          <a:p>
            <a:endParaRPr lang="sk-SK" sz="2400" b="1" dirty="0">
              <a:latin typeface="Arial" panose="020B0604020202020204" pitchFamily="34" charset="0"/>
              <a:cs typeface="Arial" panose="020B0604020202020204" pitchFamily="34" charset="0"/>
            </a:endParaRPr>
          </a:p>
          <a:p>
            <a:pPr marL="514350" indent="-514350">
              <a:buFontTx/>
              <a:buAutoNum type="arabicPeriod"/>
            </a:pPr>
            <a:r>
              <a:rPr lang="sk-SK" sz="2400" b="1" dirty="0">
                <a:solidFill>
                  <a:schemeClr val="tx2"/>
                </a:solidFill>
                <a:latin typeface="Arial" panose="020B0604020202020204" pitchFamily="34" charset="0"/>
                <a:cs typeface="Arial" panose="020B0604020202020204" pitchFamily="34" charset="0"/>
              </a:rPr>
              <a:t>Obchodná spoločnosť</a:t>
            </a:r>
          </a:p>
          <a:p>
            <a:pPr marL="514350" indent="-514350">
              <a:buAutoNum type="arabicPeriod"/>
            </a:pPr>
            <a:r>
              <a:rPr lang="sk-SK" sz="2400" b="1" dirty="0" smtClean="0">
                <a:solidFill>
                  <a:schemeClr val="tx2"/>
                </a:solidFill>
                <a:latin typeface="Arial" panose="020B0604020202020204" pitchFamily="34" charset="0"/>
                <a:cs typeface="Arial" panose="020B0604020202020204" pitchFamily="34" charset="0"/>
              </a:rPr>
              <a:t>Občianske združenie </a:t>
            </a:r>
            <a:endParaRPr lang="sk-SK" sz="2400" b="1" dirty="0">
              <a:solidFill>
                <a:schemeClr val="tx2"/>
              </a:solidFill>
              <a:latin typeface="Arial" panose="020B0604020202020204" pitchFamily="34" charset="0"/>
              <a:cs typeface="Arial" panose="020B0604020202020204" pitchFamily="34" charset="0"/>
            </a:endParaRPr>
          </a:p>
          <a:p>
            <a:pPr marL="514350" indent="-514350">
              <a:buAutoNum type="arabicPeriod"/>
            </a:pPr>
            <a:r>
              <a:rPr lang="sk-SK" sz="2400" b="1" dirty="0" smtClean="0">
                <a:solidFill>
                  <a:schemeClr val="tx2"/>
                </a:solidFill>
                <a:latin typeface="Arial" panose="020B0604020202020204" pitchFamily="34" charset="0"/>
                <a:cs typeface="Arial" panose="020B0604020202020204" pitchFamily="34" charset="0"/>
              </a:rPr>
              <a:t>Nadácia</a:t>
            </a:r>
            <a:endParaRPr lang="sk-SK" sz="2400" b="1" dirty="0">
              <a:solidFill>
                <a:schemeClr val="tx2"/>
              </a:solidFill>
              <a:latin typeface="Arial" panose="020B0604020202020204" pitchFamily="34" charset="0"/>
              <a:cs typeface="Arial" panose="020B0604020202020204" pitchFamily="34" charset="0"/>
            </a:endParaRPr>
          </a:p>
          <a:p>
            <a:pPr marL="514350" indent="-514350">
              <a:buAutoNum type="arabicPeriod"/>
            </a:pPr>
            <a:r>
              <a:rPr lang="sk-SK" sz="2400" b="1" dirty="0" smtClean="0">
                <a:solidFill>
                  <a:schemeClr val="tx2"/>
                </a:solidFill>
                <a:latin typeface="Arial" panose="020B0604020202020204" pitchFamily="34" charset="0"/>
                <a:cs typeface="Arial" panose="020B0604020202020204" pitchFamily="34" charset="0"/>
              </a:rPr>
              <a:t>Nezisková organizácia </a:t>
            </a:r>
            <a:endParaRPr lang="sk-SK" sz="2400" b="1" dirty="0">
              <a:solidFill>
                <a:schemeClr val="tx2"/>
              </a:solidFill>
              <a:latin typeface="Arial" panose="020B0604020202020204" pitchFamily="34" charset="0"/>
              <a:cs typeface="Arial" panose="020B0604020202020204" pitchFamily="34" charset="0"/>
            </a:endParaRPr>
          </a:p>
          <a:p>
            <a:pPr marL="514350" indent="-514350">
              <a:buAutoNum type="arabicPeriod"/>
            </a:pPr>
            <a:r>
              <a:rPr lang="sk-SK" sz="2400" b="1" dirty="0" smtClean="0">
                <a:solidFill>
                  <a:schemeClr val="tx2"/>
                </a:solidFill>
                <a:latin typeface="Arial" panose="020B0604020202020204" pitchFamily="34" charset="0"/>
                <a:cs typeface="Arial" panose="020B0604020202020204" pitchFamily="34" charset="0"/>
              </a:rPr>
              <a:t>Neinvestičný fond </a:t>
            </a:r>
          </a:p>
          <a:p>
            <a:pPr marL="514350" indent="-514350">
              <a:buAutoNum type="arabicPeriod"/>
            </a:pPr>
            <a:r>
              <a:rPr lang="sk-SK" sz="2400" b="1" dirty="0" smtClean="0">
                <a:solidFill>
                  <a:schemeClr val="tx2"/>
                </a:solidFill>
                <a:latin typeface="Arial" panose="020B0604020202020204" pitchFamily="34" charset="0"/>
                <a:cs typeface="Arial" panose="020B0604020202020204" pitchFamily="34" charset="0"/>
              </a:rPr>
              <a:t>Účelové zariadenie cirkvi</a:t>
            </a:r>
          </a:p>
          <a:p>
            <a:pPr marL="514350" indent="-514350">
              <a:buFontTx/>
              <a:buAutoNum type="arabicPeriod"/>
            </a:pPr>
            <a:r>
              <a:rPr lang="sk-SK" sz="2400" b="1" dirty="0">
                <a:solidFill>
                  <a:schemeClr val="tx2"/>
                </a:solidFill>
                <a:latin typeface="Arial" panose="020B0604020202020204" pitchFamily="34" charset="0"/>
                <a:cs typeface="Arial" panose="020B0604020202020204" pitchFamily="34" charset="0"/>
              </a:rPr>
              <a:t>Občianske združenie </a:t>
            </a:r>
          </a:p>
          <a:p>
            <a:pPr marL="514350" indent="-514350">
              <a:buAutoNum type="arabicPeriod"/>
            </a:pPr>
            <a:r>
              <a:rPr lang="sk-SK" sz="2400" b="1" dirty="0" smtClean="0">
                <a:solidFill>
                  <a:schemeClr val="tx2"/>
                </a:solidFill>
                <a:latin typeface="Arial" panose="020B0604020202020204" pitchFamily="34" charset="0"/>
                <a:cs typeface="Arial" panose="020B0604020202020204" pitchFamily="34" charset="0"/>
              </a:rPr>
              <a:t>Družstvo</a:t>
            </a:r>
          </a:p>
          <a:p>
            <a:pPr marL="514350" indent="-514350">
              <a:buAutoNum type="arabicPeriod"/>
            </a:pPr>
            <a:r>
              <a:rPr lang="sk-SK" sz="2400" b="1" dirty="0" smtClean="0">
                <a:solidFill>
                  <a:schemeClr val="tx2"/>
                </a:solidFill>
                <a:latin typeface="Arial" panose="020B0604020202020204" pitchFamily="34" charset="0"/>
                <a:cs typeface="Arial" panose="020B0604020202020204" pitchFamily="34" charset="0"/>
              </a:rPr>
              <a:t>Fyzická osoba – podnikateľ a zamestnávateľ </a:t>
            </a:r>
          </a:p>
          <a:p>
            <a:endParaRPr lang="sk-SK" sz="2400" b="1" dirty="0" smtClean="0">
              <a:solidFill>
                <a:schemeClr val="tx2"/>
              </a:solidFill>
              <a:latin typeface="Arial" panose="020B0604020202020204" pitchFamily="34" charset="0"/>
              <a:cs typeface="Arial" panose="020B0604020202020204" pitchFamily="34" charset="0"/>
            </a:endParaRPr>
          </a:p>
          <a:p>
            <a:endParaRPr lang="sk-SK" sz="2400" b="1" dirty="0">
              <a:solidFill>
                <a:schemeClr val="tx2"/>
              </a:solidFill>
              <a:latin typeface="Arial" panose="020B0604020202020204" pitchFamily="34" charset="0"/>
              <a:cs typeface="Arial" panose="020B0604020202020204" pitchFamily="34" charset="0"/>
            </a:endParaRPr>
          </a:p>
          <a:p>
            <a:pPr marL="514350" indent="-514350">
              <a:buAutoNum type="arabicPeriod"/>
            </a:pPr>
            <a:endParaRPr lang="sk-SK"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964632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1763688" y="764704"/>
            <a:ext cx="6192688" cy="1200329"/>
          </a:xfrm>
          <a:prstGeom prst="rect">
            <a:avLst/>
          </a:prstGeom>
        </p:spPr>
        <p:txBody>
          <a:bodyPr wrap="square" anchor="ctr" anchorCtr="0">
            <a:spAutoFit/>
          </a:bodyPr>
          <a:lstStyle/>
          <a:p>
            <a:pPr algn="ctr"/>
            <a:r>
              <a:rPr lang="sk-SK" sz="2400" b="1" dirty="0" smtClean="0">
                <a:latin typeface="Arial" panose="020B0604020202020204" pitchFamily="34" charset="0"/>
                <a:cs typeface="Arial" panose="020B0604020202020204" pitchFamily="34" charset="0"/>
              </a:rPr>
              <a:t>Hlavný cieľom sociálneho podniku je dosahovanie </a:t>
            </a:r>
          </a:p>
          <a:p>
            <a:pPr algn="ctr"/>
            <a:r>
              <a:rPr lang="sk-SK" sz="2400" b="1" dirty="0">
                <a:solidFill>
                  <a:srgbClr val="FF0000"/>
                </a:solidFill>
                <a:latin typeface="Arial" panose="020B0604020202020204" pitchFamily="34" charset="0"/>
                <a:cs typeface="Arial" panose="020B0604020202020204" pitchFamily="34" charset="0"/>
              </a:rPr>
              <a:t>p</a:t>
            </a:r>
            <a:r>
              <a:rPr lang="sk-SK" sz="2400" b="1" dirty="0" smtClean="0">
                <a:solidFill>
                  <a:srgbClr val="FF0000"/>
                </a:solidFill>
                <a:latin typeface="Arial" panose="020B0604020202020204" pitchFamily="34" charset="0"/>
                <a:cs typeface="Arial" panose="020B0604020202020204" pitchFamily="34" charset="0"/>
              </a:rPr>
              <a:t>ozitívneho sociálneho vplyvu - PSV </a:t>
            </a:r>
            <a:endParaRPr lang="sk-SK" sz="2400" b="1" dirty="0">
              <a:solidFill>
                <a:srgbClr val="FF0000"/>
              </a:solidFill>
              <a:latin typeface="Arial" panose="020B0604020202020204" pitchFamily="34" charset="0"/>
              <a:cs typeface="Arial" panose="020B0604020202020204" pitchFamily="34" charset="0"/>
            </a:endParaRPr>
          </a:p>
        </p:txBody>
      </p:sp>
      <p:sp>
        <p:nvSpPr>
          <p:cNvPr id="3" name="Obdĺžnik 2"/>
          <p:cNvSpPr/>
          <p:nvPr/>
        </p:nvSpPr>
        <p:spPr>
          <a:xfrm>
            <a:off x="1259632" y="1965034"/>
            <a:ext cx="7916862" cy="3416320"/>
          </a:xfrm>
          <a:prstGeom prst="rect">
            <a:avLst/>
          </a:prstGeom>
        </p:spPr>
        <p:txBody>
          <a:bodyPr wrap="square">
            <a:spAutoFit/>
          </a:bodyPr>
          <a:lstStyle/>
          <a:p>
            <a:r>
              <a:rPr lang="sk-SK" b="1" dirty="0" smtClean="0">
                <a:solidFill>
                  <a:srgbClr val="FF0000"/>
                </a:solidFill>
                <a:latin typeface="Arial" panose="020B0604020202020204" pitchFamily="34" charset="0"/>
                <a:cs typeface="Arial" panose="020B0604020202020204" pitchFamily="34" charset="0"/>
              </a:rPr>
              <a:t>PSV - </a:t>
            </a:r>
            <a:r>
              <a:rPr lang="sk-SK" b="1" dirty="0">
                <a:solidFill>
                  <a:srgbClr val="FF0000"/>
                </a:solidFill>
                <a:latin typeface="Arial" panose="020B0604020202020204" pitchFamily="34" charset="0"/>
                <a:cs typeface="Arial" panose="020B0604020202020204" pitchFamily="34" charset="0"/>
              </a:rPr>
              <a:t>je napĺňanie verejného alebo komunitného   záujmu </a:t>
            </a:r>
            <a:r>
              <a:rPr lang="sk-SK" b="1" dirty="0">
                <a:latin typeface="Arial" panose="020B0604020202020204" pitchFamily="34" charset="0"/>
                <a:cs typeface="Arial" panose="020B0604020202020204" pitchFamily="34" charset="0"/>
              </a:rPr>
              <a:t>/</a:t>
            </a:r>
            <a:r>
              <a:rPr lang="sk-SK" sz="1000" dirty="0">
                <a:latin typeface="Arial" panose="020B0604020202020204" pitchFamily="34" charset="0"/>
                <a:cs typeface="Arial" panose="020B0604020202020204" pitchFamily="34" charset="0"/>
              </a:rPr>
              <a:t>definované v zákone/</a:t>
            </a:r>
          </a:p>
          <a:p>
            <a:endParaRPr lang="sk-SK" b="1" dirty="0">
              <a:latin typeface="Arial" panose="020B0604020202020204" pitchFamily="34" charset="0"/>
              <a:cs typeface="Arial" panose="020B0604020202020204" pitchFamily="34" charset="0"/>
            </a:endParaRPr>
          </a:p>
          <a:p>
            <a:r>
              <a:rPr lang="sk-SK" b="1" dirty="0" smtClean="0">
                <a:latin typeface="Arial" panose="020B0604020202020204" pitchFamily="34" charset="0"/>
                <a:cs typeface="Arial" panose="020B0604020202020204" pitchFamily="34" charset="0"/>
              </a:rPr>
              <a:t>K dosahovaniu PSV   prispievajú tovary alebo služby ktoré sociálny podnik  vyrába, dodáva, poskytuje alebo distribuuje, alebo k nemu prispieva spôsob ich výroby alebo poskytovania </a:t>
            </a:r>
            <a:r>
              <a:rPr lang="sk-SK" b="1" dirty="0"/>
              <a:t>je napĺňanie verejného alebo komunitného   záujmu /</a:t>
            </a:r>
            <a:r>
              <a:rPr lang="sk-SK" sz="1200" dirty="0"/>
              <a:t>definované v zákone/</a:t>
            </a:r>
          </a:p>
          <a:p>
            <a:endParaRPr lang="sk-SK" b="1" dirty="0">
              <a:latin typeface="Arial" panose="020B0604020202020204" pitchFamily="34" charset="0"/>
              <a:cs typeface="Arial" panose="020B0604020202020204" pitchFamily="34" charset="0"/>
            </a:endParaRPr>
          </a:p>
          <a:p>
            <a:r>
              <a:rPr lang="sk-SK" b="1" dirty="0" smtClean="0">
                <a:latin typeface="Arial" panose="020B0604020202020204" pitchFamily="34" charset="0"/>
                <a:cs typeface="Arial" panose="020B0604020202020204" pitchFamily="34" charset="0"/>
              </a:rPr>
              <a:t>Ak sociálny podnik  zo svojej činnosti dosiahne , zisk, použije viac</a:t>
            </a:r>
          </a:p>
          <a:p>
            <a:r>
              <a:rPr lang="sk-SK" b="1" dirty="0" smtClean="0">
                <a:latin typeface="Arial" panose="020B0604020202020204" pitchFamily="34" charset="0"/>
                <a:cs typeface="Arial" panose="020B0604020202020204" pitchFamily="34" charset="0"/>
              </a:rPr>
              <a:t> ako </a:t>
            </a:r>
            <a:r>
              <a:rPr lang="sk-SK" b="1" dirty="0" smtClean="0">
                <a:solidFill>
                  <a:schemeClr val="tx2"/>
                </a:solidFill>
                <a:latin typeface="Arial" panose="020B0604020202020204" pitchFamily="34" charset="0"/>
                <a:cs typeface="Arial" panose="020B0604020202020204" pitchFamily="34" charset="0"/>
              </a:rPr>
              <a:t>50 % zo zisku po zdanení </a:t>
            </a:r>
            <a:r>
              <a:rPr lang="sk-SK" b="1" dirty="0" smtClean="0">
                <a:latin typeface="Arial" panose="020B0604020202020204" pitchFamily="34" charset="0"/>
                <a:cs typeface="Arial" panose="020B0604020202020204" pitchFamily="34" charset="0"/>
              </a:rPr>
              <a:t>na dosiahnutie PSV</a:t>
            </a:r>
          </a:p>
          <a:p>
            <a:endParaRPr lang="sk-SK" b="1" dirty="0">
              <a:latin typeface="Arial" panose="020B0604020202020204" pitchFamily="34" charset="0"/>
              <a:cs typeface="Arial" panose="020B0604020202020204" pitchFamily="34" charset="0"/>
            </a:endParaRPr>
          </a:p>
          <a:p>
            <a:r>
              <a:rPr lang="sk-SK" b="1" dirty="0" smtClean="0">
                <a:latin typeface="Arial" panose="020B0604020202020204" pitchFamily="34" charset="0"/>
                <a:cs typeface="Arial" panose="020B0604020202020204" pitchFamily="34" charset="0"/>
              </a:rPr>
              <a:t>Sociálny podnik ktorému bol priznaný štatút registrovaného sociálneho podniku je </a:t>
            </a:r>
            <a:r>
              <a:rPr lang="sk-SK" b="1" dirty="0" smtClean="0">
                <a:solidFill>
                  <a:schemeClr val="tx2"/>
                </a:solidFill>
                <a:latin typeface="Arial" panose="020B0604020202020204" pitchFamily="34" charset="0"/>
                <a:cs typeface="Arial" panose="020B0604020202020204" pitchFamily="34" charset="0"/>
              </a:rPr>
              <a:t>registrovaným sociálnym podnikom</a:t>
            </a:r>
            <a:endParaRPr lang="sk-SK"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48219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1691680" y="692696"/>
            <a:ext cx="6336704" cy="830997"/>
          </a:xfrm>
          <a:prstGeom prst="rect">
            <a:avLst/>
          </a:prstGeom>
        </p:spPr>
        <p:txBody>
          <a:bodyPr wrap="square">
            <a:spAutoFit/>
          </a:bodyPr>
          <a:lstStyle/>
          <a:p>
            <a:r>
              <a:rPr lang="sk-SK" sz="2400" b="1" dirty="0" smtClean="0">
                <a:latin typeface="Arial" panose="020B0604020202020204" pitchFamily="34" charset="0"/>
                <a:cs typeface="Arial" panose="020B0604020202020204" pitchFamily="34" charset="0"/>
              </a:rPr>
              <a:t>Typy </a:t>
            </a:r>
            <a:r>
              <a:rPr lang="sk-SK" sz="2400" b="1" dirty="0" smtClean="0">
                <a:solidFill>
                  <a:schemeClr val="tx2"/>
                </a:solidFill>
                <a:latin typeface="Arial" panose="020B0604020202020204" pitchFamily="34" charset="0"/>
                <a:cs typeface="Arial" panose="020B0604020202020204" pitchFamily="34" charset="0"/>
              </a:rPr>
              <a:t>registrovaných sociálnych podnikov</a:t>
            </a:r>
            <a:r>
              <a:rPr lang="sk-SK" sz="2400" b="1" dirty="0" smtClean="0">
                <a:latin typeface="Arial" panose="020B0604020202020204" pitchFamily="34" charset="0"/>
                <a:cs typeface="Arial" panose="020B0604020202020204" pitchFamily="34" charset="0"/>
              </a:rPr>
              <a:t>     	z hľadiska zamerania činnosti : </a:t>
            </a:r>
            <a:endParaRPr lang="sk-SK" sz="2400" b="1" dirty="0">
              <a:latin typeface="Arial" panose="020B0604020202020204" pitchFamily="34" charset="0"/>
              <a:cs typeface="Arial" panose="020B0604020202020204" pitchFamily="34" charset="0"/>
            </a:endParaRPr>
          </a:p>
        </p:txBody>
      </p:sp>
      <p:sp>
        <p:nvSpPr>
          <p:cNvPr id="4" name="Obdĺžnik 3"/>
          <p:cNvSpPr/>
          <p:nvPr/>
        </p:nvSpPr>
        <p:spPr>
          <a:xfrm>
            <a:off x="1475656" y="2276872"/>
            <a:ext cx="6336704" cy="3170099"/>
          </a:xfrm>
          <a:prstGeom prst="rect">
            <a:avLst/>
          </a:prstGeom>
        </p:spPr>
        <p:txBody>
          <a:bodyPr wrap="square">
            <a:spAutoFit/>
          </a:bodyPr>
          <a:lstStyle/>
          <a:p>
            <a:pPr marL="342900" indent="-342900">
              <a:buAutoNum type="arabicPeriod"/>
            </a:pPr>
            <a:r>
              <a:rPr lang="sk-SK" sz="2400" b="1" dirty="0" smtClean="0">
                <a:solidFill>
                  <a:srgbClr val="C00000"/>
                </a:solidFill>
                <a:latin typeface="Arial" panose="020B0604020202020204" pitchFamily="34" charset="0"/>
                <a:cs typeface="Arial" panose="020B0604020202020204" pitchFamily="34" charset="0"/>
              </a:rPr>
              <a:t>Integračný podnik</a:t>
            </a:r>
          </a:p>
          <a:p>
            <a:pPr marL="342900" indent="-342900">
              <a:buAutoNum type="arabicPeriod"/>
            </a:pPr>
            <a:endParaRPr lang="sk-SK" sz="2400" b="1" dirty="0">
              <a:solidFill>
                <a:srgbClr val="C00000"/>
              </a:solidFill>
              <a:latin typeface="Arial" panose="020B0604020202020204" pitchFamily="34" charset="0"/>
              <a:cs typeface="Arial" panose="020B0604020202020204" pitchFamily="34" charset="0"/>
            </a:endParaRPr>
          </a:p>
          <a:p>
            <a:pPr marL="342900" indent="-342900">
              <a:buAutoNum type="arabicPeriod"/>
            </a:pPr>
            <a:r>
              <a:rPr lang="sk-SK" sz="2400" b="1" dirty="0" smtClean="0">
                <a:solidFill>
                  <a:srgbClr val="C00000"/>
                </a:solidFill>
                <a:latin typeface="Arial" panose="020B0604020202020204" pitchFamily="34" charset="0"/>
                <a:cs typeface="Arial" panose="020B0604020202020204" pitchFamily="34" charset="0"/>
              </a:rPr>
              <a:t>Sociálny podnik bývania </a:t>
            </a:r>
          </a:p>
          <a:p>
            <a:pPr marL="342900" indent="-342900">
              <a:buAutoNum type="arabicPeriod"/>
            </a:pPr>
            <a:endParaRPr lang="sk-SK" sz="2400" b="1" dirty="0">
              <a:solidFill>
                <a:srgbClr val="C00000"/>
              </a:solidFill>
              <a:latin typeface="Arial" panose="020B0604020202020204" pitchFamily="34" charset="0"/>
              <a:cs typeface="Arial" panose="020B0604020202020204" pitchFamily="34" charset="0"/>
            </a:endParaRPr>
          </a:p>
          <a:p>
            <a:pPr marL="342900" indent="-342900">
              <a:buAutoNum type="arabicPeriod"/>
            </a:pPr>
            <a:r>
              <a:rPr lang="sk-SK" sz="2400" b="1" dirty="0" smtClean="0">
                <a:solidFill>
                  <a:srgbClr val="C00000"/>
                </a:solidFill>
                <a:latin typeface="Arial" panose="020B0604020202020204" pitchFamily="34" charset="0"/>
                <a:cs typeface="Arial" panose="020B0604020202020204" pitchFamily="34" charset="0"/>
              </a:rPr>
              <a:t>Iný registrovaný sociálny  podnik  </a:t>
            </a:r>
          </a:p>
          <a:p>
            <a:pPr marL="342900" indent="-342900">
              <a:buAutoNum type="arabicPeriod"/>
            </a:pPr>
            <a:endParaRPr lang="sk-SK" sz="2000" b="1" dirty="0">
              <a:solidFill>
                <a:srgbClr val="C00000"/>
              </a:solidFill>
              <a:latin typeface="Arial" panose="020B0604020202020204" pitchFamily="34" charset="0"/>
              <a:cs typeface="Arial" panose="020B0604020202020204" pitchFamily="34" charset="0"/>
            </a:endParaRPr>
          </a:p>
          <a:p>
            <a:endParaRPr lang="sk-SK" sz="2000" b="1" dirty="0" smtClean="0">
              <a:solidFill>
                <a:srgbClr val="C00000"/>
              </a:solidFill>
              <a:latin typeface="Arial" panose="020B0604020202020204" pitchFamily="34" charset="0"/>
              <a:cs typeface="Arial" panose="020B0604020202020204" pitchFamily="34" charset="0"/>
            </a:endParaRPr>
          </a:p>
          <a:p>
            <a:pPr marL="342900" indent="-342900">
              <a:buAutoNum type="arabicPeriod"/>
            </a:pPr>
            <a:endParaRPr lang="sk-SK" sz="2000" b="1" dirty="0">
              <a:solidFill>
                <a:srgbClr val="C00000"/>
              </a:solidFill>
              <a:latin typeface="Arial" panose="020B0604020202020204" pitchFamily="34" charset="0"/>
              <a:cs typeface="Arial" panose="020B0604020202020204" pitchFamily="34" charset="0"/>
            </a:endParaRPr>
          </a:p>
          <a:p>
            <a:endParaRPr lang="sk-SK" sz="2000"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7679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3131840" y="260648"/>
            <a:ext cx="4289050" cy="400110"/>
          </a:xfrm>
          <a:prstGeom prst="rect">
            <a:avLst/>
          </a:prstGeom>
        </p:spPr>
        <p:txBody>
          <a:bodyPr wrap="square">
            <a:spAutoFit/>
          </a:bodyPr>
          <a:lstStyle/>
          <a:p>
            <a:r>
              <a:rPr lang="sk-SK" sz="2000" b="1" dirty="0" smtClean="0">
                <a:solidFill>
                  <a:srgbClr val="C00000"/>
                </a:solidFill>
                <a:latin typeface="Arial" panose="020B0604020202020204" pitchFamily="34" charset="0"/>
                <a:cs typeface="Arial" panose="020B0604020202020204" pitchFamily="34" charset="0"/>
              </a:rPr>
              <a:t>Integračný podnik - IP </a:t>
            </a:r>
            <a:endParaRPr lang="sk-SK" sz="2000" dirty="0">
              <a:solidFill>
                <a:srgbClr val="C00000"/>
              </a:solidFill>
            </a:endParaRPr>
          </a:p>
        </p:txBody>
      </p:sp>
      <p:sp>
        <p:nvSpPr>
          <p:cNvPr id="3" name="Obdĺžnik 2"/>
          <p:cNvSpPr/>
          <p:nvPr/>
        </p:nvSpPr>
        <p:spPr>
          <a:xfrm>
            <a:off x="3883350" y="1556792"/>
            <a:ext cx="3929010" cy="369332"/>
          </a:xfrm>
          <a:prstGeom prst="rect">
            <a:avLst/>
          </a:prstGeom>
        </p:spPr>
        <p:txBody>
          <a:bodyPr wrap="square">
            <a:spAutoFit/>
          </a:bodyPr>
          <a:lstStyle/>
          <a:p>
            <a:r>
              <a:rPr lang="sk-SK" b="1" dirty="0" smtClean="0">
                <a:solidFill>
                  <a:schemeClr val="tx2"/>
                </a:solidFill>
                <a:latin typeface="Arial" panose="020B0604020202020204" pitchFamily="34" charset="0"/>
                <a:cs typeface="Arial" panose="020B0604020202020204" pitchFamily="34" charset="0"/>
              </a:rPr>
              <a:t> </a:t>
            </a:r>
            <a:endParaRPr lang="sk-SK" dirty="0"/>
          </a:p>
        </p:txBody>
      </p:sp>
      <p:sp>
        <p:nvSpPr>
          <p:cNvPr id="4" name="Obdĺžnik 3"/>
          <p:cNvSpPr/>
          <p:nvPr/>
        </p:nvSpPr>
        <p:spPr>
          <a:xfrm>
            <a:off x="1259633" y="629981"/>
            <a:ext cx="7200800" cy="5632311"/>
          </a:xfrm>
          <a:prstGeom prst="rect">
            <a:avLst/>
          </a:prstGeom>
        </p:spPr>
        <p:txBody>
          <a:bodyPr wrap="square">
            <a:spAutoFit/>
          </a:bodyPr>
          <a:lstStyle/>
          <a:p>
            <a:r>
              <a:rPr lang="sk-SK" b="1" dirty="0" smtClean="0">
                <a:latin typeface="Arial" panose="020B0604020202020204" pitchFamily="34" charset="0"/>
                <a:cs typeface="Arial" panose="020B0604020202020204" pitchFamily="34" charset="0"/>
              </a:rPr>
              <a:t>IP je </a:t>
            </a:r>
            <a:r>
              <a:rPr lang="sk-SK" b="1" dirty="0" smtClean="0">
                <a:solidFill>
                  <a:schemeClr val="tx2"/>
                </a:solidFill>
                <a:latin typeface="Arial" panose="020B0604020202020204" pitchFamily="34" charset="0"/>
                <a:cs typeface="Arial" panose="020B0604020202020204" pitchFamily="34" charset="0"/>
              </a:rPr>
              <a:t>verejnoprospešný</a:t>
            </a:r>
            <a:r>
              <a:rPr lang="sk-SK" b="1" dirty="0" smtClean="0">
                <a:latin typeface="Arial" panose="020B0604020202020204" pitchFamily="34" charset="0"/>
                <a:cs typeface="Arial" panose="020B0604020202020204" pitchFamily="34" charset="0"/>
              </a:rPr>
              <a:t> podnik je ktorého PSV je podpora zamestnanosti prostredníctvom zamestnávania   </a:t>
            </a:r>
            <a:r>
              <a:rPr lang="sk-SK" b="1" dirty="0" smtClean="0">
                <a:solidFill>
                  <a:schemeClr val="tx2"/>
                </a:solidFill>
                <a:latin typeface="Arial" panose="020B0604020202020204" pitchFamily="34" charset="0"/>
                <a:cs typeface="Arial" panose="020B0604020202020204" pitchFamily="34" charset="0"/>
              </a:rPr>
              <a:t>znevýhodnených</a:t>
            </a:r>
            <a:r>
              <a:rPr lang="sk-SK" b="1" dirty="0" smtClean="0">
                <a:latin typeface="Arial" panose="020B0604020202020204" pitchFamily="34" charset="0"/>
                <a:cs typeface="Arial" panose="020B0604020202020204" pitchFamily="34" charset="0"/>
              </a:rPr>
              <a:t> alebo </a:t>
            </a:r>
            <a:r>
              <a:rPr lang="sk-SK" b="1" dirty="0" smtClean="0">
                <a:solidFill>
                  <a:schemeClr val="tx2"/>
                </a:solidFill>
                <a:latin typeface="Arial" panose="020B0604020202020204" pitchFamily="34" charset="0"/>
                <a:cs typeface="Arial" panose="020B0604020202020204" pitchFamily="34" charset="0"/>
              </a:rPr>
              <a:t>zraniteľných</a:t>
            </a:r>
            <a:r>
              <a:rPr lang="sk-SK" b="1" dirty="0" smtClean="0">
                <a:latin typeface="Arial" panose="020B0604020202020204" pitchFamily="34" charset="0"/>
                <a:cs typeface="Arial" panose="020B0604020202020204" pitchFamily="34" charset="0"/>
              </a:rPr>
              <a:t> osôb </a:t>
            </a:r>
          </a:p>
          <a:p>
            <a:endParaRPr lang="sk-SK" b="1" dirty="0">
              <a:latin typeface="Arial" panose="020B0604020202020204" pitchFamily="34" charset="0"/>
              <a:cs typeface="Arial" panose="020B0604020202020204" pitchFamily="34" charset="0"/>
            </a:endParaRPr>
          </a:p>
          <a:p>
            <a:r>
              <a:rPr lang="sk-SK" b="1" dirty="0" smtClean="0">
                <a:latin typeface="Arial" panose="020B0604020202020204" pitchFamily="34" charset="0"/>
                <a:cs typeface="Arial" panose="020B0604020202020204" pitchFamily="34" charset="0"/>
              </a:rPr>
              <a:t>PSV sa považuje za dosiahnutý ak IP zamestnáva :</a:t>
            </a:r>
            <a:endParaRPr lang="sk-SK" b="1" dirty="0">
              <a:latin typeface="Arial" panose="020B0604020202020204" pitchFamily="34" charset="0"/>
              <a:cs typeface="Arial" panose="020B0604020202020204" pitchFamily="34" charset="0"/>
            </a:endParaRPr>
          </a:p>
          <a:p>
            <a:r>
              <a:rPr lang="sk-SK" b="1" dirty="0">
                <a:solidFill>
                  <a:schemeClr val="tx2"/>
                </a:solidFill>
                <a:latin typeface="Arial" panose="020B0604020202020204" pitchFamily="34" charset="0"/>
                <a:cs typeface="Arial" panose="020B0604020202020204" pitchFamily="34" charset="0"/>
              </a:rPr>
              <a:t>a</a:t>
            </a:r>
            <a:r>
              <a:rPr lang="sk-SK" b="1" dirty="0" smtClean="0">
                <a:latin typeface="Arial" panose="020B0604020202020204" pitchFamily="34" charset="0"/>
                <a:cs typeface="Arial" panose="020B0604020202020204" pitchFamily="34" charset="0"/>
              </a:rPr>
              <a:t>, najmenej </a:t>
            </a:r>
            <a:r>
              <a:rPr lang="sk-SK" b="1" dirty="0" smtClean="0">
                <a:solidFill>
                  <a:schemeClr val="tx2"/>
                </a:solidFill>
                <a:latin typeface="Arial" panose="020B0604020202020204" pitchFamily="34" charset="0"/>
                <a:cs typeface="Arial" panose="020B0604020202020204" pitchFamily="34" charset="0"/>
              </a:rPr>
              <a:t>30 % znevýhodnených </a:t>
            </a:r>
            <a:r>
              <a:rPr lang="sk-SK" b="1" dirty="0" smtClean="0">
                <a:latin typeface="Arial" panose="020B0604020202020204" pitchFamily="34" charset="0"/>
                <a:cs typeface="Arial" panose="020B0604020202020204" pitchFamily="34" charset="0"/>
              </a:rPr>
              <a:t>osôb z celkového počtu     zamestnancov </a:t>
            </a:r>
          </a:p>
          <a:p>
            <a:r>
              <a:rPr lang="sk-SK" b="1" dirty="0">
                <a:solidFill>
                  <a:schemeClr val="tx2"/>
                </a:solidFill>
                <a:latin typeface="Arial" panose="020B0604020202020204" pitchFamily="34" charset="0"/>
                <a:cs typeface="Arial" panose="020B0604020202020204" pitchFamily="34" charset="0"/>
              </a:rPr>
              <a:t>b</a:t>
            </a:r>
            <a:r>
              <a:rPr lang="sk-SK" b="1" dirty="0" smtClean="0">
                <a:latin typeface="Arial" panose="020B0604020202020204" pitchFamily="34" charset="0"/>
                <a:cs typeface="Arial" panose="020B0604020202020204" pitchFamily="34" charset="0"/>
              </a:rPr>
              <a:t>, najmenej </a:t>
            </a:r>
            <a:r>
              <a:rPr lang="sk-SK" b="1" dirty="0" smtClean="0">
                <a:solidFill>
                  <a:schemeClr val="tx2"/>
                </a:solidFill>
                <a:latin typeface="Arial" panose="020B0604020202020204" pitchFamily="34" charset="0"/>
                <a:cs typeface="Arial" panose="020B0604020202020204" pitchFamily="34" charset="0"/>
              </a:rPr>
              <a:t>30 % zraniteľných osôb </a:t>
            </a:r>
            <a:r>
              <a:rPr lang="sk-SK" b="1" dirty="0" smtClean="0">
                <a:latin typeface="Arial" panose="020B0604020202020204" pitchFamily="34" charset="0"/>
                <a:cs typeface="Arial" panose="020B0604020202020204" pitchFamily="34" charset="0"/>
              </a:rPr>
              <a:t>z celkového počtu zamestnancov </a:t>
            </a:r>
          </a:p>
          <a:p>
            <a:r>
              <a:rPr lang="sk-SK" b="1" dirty="0">
                <a:solidFill>
                  <a:schemeClr val="tx2"/>
                </a:solidFill>
                <a:latin typeface="Arial" panose="020B0604020202020204" pitchFamily="34" charset="0"/>
                <a:cs typeface="Arial" panose="020B0604020202020204" pitchFamily="34" charset="0"/>
              </a:rPr>
              <a:t>c</a:t>
            </a:r>
            <a:r>
              <a:rPr lang="sk-SK" b="1" dirty="0" smtClean="0">
                <a:latin typeface="Arial" panose="020B0604020202020204" pitchFamily="34" charset="0"/>
                <a:cs typeface="Arial" panose="020B0604020202020204" pitchFamily="34" charset="0"/>
              </a:rPr>
              <a:t>, najmenej </a:t>
            </a:r>
            <a:r>
              <a:rPr lang="sk-SK" b="1" dirty="0" smtClean="0">
                <a:solidFill>
                  <a:schemeClr val="tx2"/>
                </a:solidFill>
                <a:latin typeface="Arial" panose="020B0604020202020204" pitchFamily="34" charset="0"/>
                <a:cs typeface="Arial" panose="020B0604020202020204" pitchFamily="34" charset="0"/>
              </a:rPr>
              <a:t>40 % znevýhodnených</a:t>
            </a:r>
            <a:r>
              <a:rPr lang="sk-SK" b="1" dirty="0" smtClean="0">
                <a:latin typeface="Arial" panose="020B0604020202020204" pitchFamily="34" charset="0"/>
                <a:cs typeface="Arial" panose="020B0604020202020204" pitchFamily="34" charset="0"/>
              </a:rPr>
              <a:t> a </a:t>
            </a:r>
            <a:r>
              <a:rPr lang="sk-SK" b="1" dirty="0" smtClean="0">
                <a:solidFill>
                  <a:schemeClr val="tx2"/>
                </a:solidFill>
                <a:latin typeface="Arial" panose="020B0604020202020204" pitchFamily="34" charset="0"/>
                <a:cs typeface="Arial" panose="020B0604020202020204" pitchFamily="34" charset="0"/>
              </a:rPr>
              <a:t>zraniteľných </a:t>
            </a:r>
            <a:r>
              <a:rPr lang="sk-SK" b="1" dirty="0" smtClean="0">
                <a:latin typeface="Arial" panose="020B0604020202020204" pitchFamily="34" charset="0"/>
                <a:cs typeface="Arial" panose="020B0604020202020204" pitchFamily="34" charset="0"/>
              </a:rPr>
              <a:t>osôb z celkového počtu zamestnancov </a:t>
            </a:r>
          </a:p>
          <a:p>
            <a:endParaRPr lang="sk-SK" b="1" dirty="0">
              <a:latin typeface="Arial" panose="020B0604020202020204" pitchFamily="34" charset="0"/>
              <a:cs typeface="Arial" panose="020B0604020202020204" pitchFamily="34" charset="0"/>
            </a:endParaRPr>
          </a:p>
          <a:p>
            <a:r>
              <a:rPr lang="sk-SK" b="1" dirty="0" smtClean="0">
                <a:latin typeface="Arial" panose="020B0604020202020204" pitchFamily="34" charset="0"/>
                <a:cs typeface="Arial" panose="020B0604020202020204" pitchFamily="34" charset="0"/>
              </a:rPr>
              <a:t>Za </a:t>
            </a:r>
            <a:r>
              <a:rPr lang="sk-SK" b="1" dirty="0" smtClean="0">
                <a:solidFill>
                  <a:srgbClr val="C00000"/>
                </a:solidFill>
                <a:latin typeface="Arial" panose="020B0604020202020204" pitchFamily="34" charset="0"/>
                <a:cs typeface="Arial" panose="020B0604020202020204" pitchFamily="34" charset="0"/>
              </a:rPr>
              <a:t>znevýhodnenú</a:t>
            </a:r>
            <a:r>
              <a:rPr lang="sk-SK" b="1" dirty="0" smtClean="0">
                <a:solidFill>
                  <a:schemeClr val="tx2"/>
                </a:solidFill>
                <a:latin typeface="Arial" panose="020B0604020202020204" pitchFamily="34" charset="0"/>
                <a:cs typeface="Arial" panose="020B0604020202020204" pitchFamily="34" charset="0"/>
              </a:rPr>
              <a:t> </a:t>
            </a:r>
            <a:r>
              <a:rPr lang="sk-SK" b="1" dirty="0" smtClean="0">
                <a:latin typeface="Arial" panose="020B0604020202020204" pitchFamily="34" charset="0"/>
                <a:cs typeface="Arial" panose="020B0604020202020204" pitchFamily="34" charset="0"/>
              </a:rPr>
              <a:t>osobu sa považuje aj  zamestnanec, ktorý bol znevýhodnenou osobou v čase nástupu do zamestnania v IP  a to </a:t>
            </a:r>
            <a:r>
              <a:rPr lang="sk-SK" b="1" dirty="0" smtClean="0">
                <a:solidFill>
                  <a:schemeClr val="tx2"/>
                </a:solidFill>
                <a:latin typeface="Arial" panose="020B0604020202020204" pitchFamily="34" charset="0"/>
                <a:cs typeface="Arial" panose="020B0604020202020204" pitchFamily="34" charset="0"/>
              </a:rPr>
              <a:t>počas 2 rokov odo dňa nástupu </a:t>
            </a:r>
          </a:p>
          <a:p>
            <a:endParaRPr lang="sk-SK" b="1" dirty="0">
              <a:solidFill>
                <a:schemeClr val="tx2"/>
              </a:solidFill>
              <a:latin typeface="Arial" panose="020B0604020202020204" pitchFamily="34" charset="0"/>
              <a:cs typeface="Arial" panose="020B0604020202020204" pitchFamily="34" charset="0"/>
            </a:endParaRPr>
          </a:p>
          <a:p>
            <a:r>
              <a:rPr lang="sk-SK" b="1" dirty="0" smtClean="0">
                <a:latin typeface="Arial" panose="020B0604020202020204" pitchFamily="34" charset="0"/>
                <a:cs typeface="Arial" panose="020B0604020202020204" pitchFamily="34" charset="0"/>
              </a:rPr>
              <a:t>Za </a:t>
            </a:r>
            <a:r>
              <a:rPr lang="sk-SK" b="1" dirty="0" smtClean="0">
                <a:solidFill>
                  <a:srgbClr val="C00000"/>
                </a:solidFill>
                <a:latin typeface="Arial" panose="020B0604020202020204" pitchFamily="34" charset="0"/>
                <a:cs typeface="Arial" panose="020B0604020202020204" pitchFamily="34" charset="0"/>
              </a:rPr>
              <a:t>zraniteľnú</a:t>
            </a:r>
            <a:r>
              <a:rPr lang="sk-SK" b="1" dirty="0" smtClean="0">
                <a:latin typeface="Arial" panose="020B0604020202020204" pitchFamily="34" charset="0"/>
                <a:cs typeface="Arial" panose="020B0604020202020204" pitchFamily="34" charset="0"/>
              </a:rPr>
              <a:t> osobu sa považuje aj zamestnanec ktorý bol zraniteľnou osobou podľa § 2, ods.6 písmeno g, a h, v čase nástupu do zamestnania v IP a to </a:t>
            </a:r>
            <a:r>
              <a:rPr lang="sk-SK" b="1" dirty="0" smtClean="0">
                <a:solidFill>
                  <a:schemeClr val="tx2"/>
                </a:solidFill>
                <a:latin typeface="Arial" panose="020B0604020202020204" pitchFamily="34" charset="0"/>
                <a:cs typeface="Arial" panose="020B0604020202020204" pitchFamily="34" charset="0"/>
              </a:rPr>
              <a:t>počas 2 rokov odo dňa nástupu</a:t>
            </a:r>
            <a:endParaRPr lang="sk-SK" dirty="0">
              <a:solidFill>
                <a:schemeClr val="tx2"/>
              </a:solidFill>
            </a:endParaRPr>
          </a:p>
        </p:txBody>
      </p:sp>
    </p:spTree>
    <p:extLst>
      <p:ext uri="{BB962C8B-B14F-4D97-AF65-F5344CB8AC3E}">
        <p14:creationId xmlns:p14="http://schemas.microsoft.com/office/powerpoint/2010/main" val="325713987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Obdĺžnik 1"/>
          <p:cNvSpPr/>
          <p:nvPr/>
        </p:nvSpPr>
        <p:spPr>
          <a:xfrm>
            <a:off x="899592" y="0"/>
            <a:ext cx="7560840" cy="5940088"/>
          </a:xfrm>
          <a:prstGeom prst="rect">
            <a:avLst/>
          </a:prstGeom>
        </p:spPr>
        <p:txBody>
          <a:bodyPr wrap="square">
            <a:spAutoFit/>
          </a:bodyPr>
          <a:lstStyle/>
          <a:p>
            <a:pPr algn="just"/>
            <a:r>
              <a:rPr lang="sk-SK" sz="1600" b="1" dirty="0">
                <a:solidFill>
                  <a:srgbClr val="FF0000"/>
                </a:solidFill>
                <a:latin typeface="Arial" panose="020B0604020202020204" pitchFamily="34" charset="0"/>
                <a:cs typeface="Arial" panose="020B0604020202020204" pitchFamily="34" charset="0"/>
              </a:rPr>
              <a:t>Znevýhodnenou osobou</a:t>
            </a:r>
            <a:r>
              <a:rPr lang="sk-SK" sz="1600" dirty="0">
                <a:solidFill>
                  <a:srgbClr val="FF0000"/>
                </a:solidFill>
                <a:latin typeface="Arial" panose="020B0604020202020204" pitchFamily="34" charset="0"/>
                <a:cs typeface="Arial" panose="020B0604020202020204" pitchFamily="34" charset="0"/>
              </a:rPr>
              <a:t> </a:t>
            </a:r>
            <a:r>
              <a:rPr lang="sk-SK" sz="1400" dirty="0">
                <a:solidFill>
                  <a:srgbClr val="494949"/>
                </a:solidFill>
                <a:latin typeface="Arial" panose="020B0604020202020204" pitchFamily="34" charset="0"/>
                <a:cs typeface="Arial" panose="020B0604020202020204" pitchFamily="34" charset="0"/>
              </a:rPr>
              <a:t>na účely tohto zákona je fyzická osoba, ktorá</a:t>
            </a:r>
          </a:p>
          <a:p>
            <a:pPr algn="just"/>
            <a:r>
              <a:rPr lang="sk-SK" sz="1400" b="1" dirty="0">
                <a:solidFill>
                  <a:srgbClr val="000000"/>
                </a:solidFill>
                <a:latin typeface="Arial" panose="020B0604020202020204" pitchFamily="34" charset="0"/>
                <a:cs typeface="Arial" panose="020B0604020202020204" pitchFamily="34" charset="0"/>
              </a:rPr>
              <a:t>a)</a:t>
            </a:r>
          </a:p>
          <a:p>
            <a:pPr algn="just"/>
            <a:r>
              <a:rPr lang="sk-SK" sz="1400" dirty="0">
                <a:solidFill>
                  <a:schemeClr val="tx2"/>
                </a:solidFill>
                <a:latin typeface="Arial" panose="020B0604020202020204" pitchFamily="34" charset="0"/>
                <a:cs typeface="Arial" panose="020B0604020202020204" pitchFamily="34" charset="0"/>
              </a:rPr>
              <a:t>v predchádzajúcich šiestich mesiacoch nebola zamestnaná okrem zamestnania v pracovnoprávnom vzťahu, ktorého trvanie nepresiahlo v úhrne 40 dní v kalendárnom roku, a ak mesačná mzda alebo odmena nepresiahla v úhrne sumu životného minima pre jednu plnoletú fyzickú osobu podľa osobitného </a:t>
            </a:r>
            <a:r>
              <a:rPr lang="sk-SK" sz="1400" dirty="0" smtClean="0">
                <a:solidFill>
                  <a:schemeClr val="tx2"/>
                </a:solidFill>
                <a:latin typeface="Arial" panose="020B0604020202020204" pitchFamily="34" charset="0"/>
                <a:cs typeface="Arial" panose="020B0604020202020204" pitchFamily="34" charset="0"/>
              </a:rPr>
              <a:t>predpisu, a ktorá</a:t>
            </a:r>
          </a:p>
          <a:p>
            <a:pPr algn="just"/>
            <a:endParaRPr lang="sk-SK" sz="1400" dirty="0">
              <a:solidFill>
                <a:schemeClr val="tx2"/>
              </a:solidFill>
              <a:latin typeface="Arial" panose="020B0604020202020204" pitchFamily="34" charset="0"/>
              <a:cs typeface="Arial" panose="020B0604020202020204" pitchFamily="34" charset="0"/>
            </a:endParaRPr>
          </a:p>
          <a:p>
            <a:pPr algn="just"/>
            <a:r>
              <a:rPr lang="sk-SK" sz="1400" dirty="0">
                <a:solidFill>
                  <a:srgbClr val="494949"/>
                </a:solidFill>
                <a:latin typeface="Arial" panose="020B0604020202020204" pitchFamily="34" charset="0"/>
                <a:cs typeface="Arial" panose="020B0604020202020204" pitchFamily="34" charset="0"/>
              </a:rPr>
              <a:t>1</a:t>
            </a:r>
            <a:r>
              <a:rPr lang="sk-SK" sz="1400" dirty="0" smtClean="0">
                <a:solidFill>
                  <a:srgbClr val="494949"/>
                </a:solidFill>
                <a:latin typeface="Arial" panose="020B0604020202020204" pitchFamily="34" charset="0"/>
                <a:cs typeface="Arial" panose="020B0604020202020204" pitchFamily="34" charset="0"/>
              </a:rPr>
              <a:t>. je </a:t>
            </a:r>
            <a:r>
              <a:rPr lang="sk-SK" sz="1400" dirty="0">
                <a:solidFill>
                  <a:srgbClr val="494949"/>
                </a:solidFill>
                <a:latin typeface="Arial" panose="020B0604020202020204" pitchFamily="34" charset="0"/>
                <a:cs typeface="Arial" panose="020B0604020202020204" pitchFamily="34" charset="0"/>
              </a:rPr>
              <a:t>mladšia ako 26 rokov veku, ukončila príslušným stupňom vzdelania sústavnú prípravu na </a:t>
            </a:r>
            <a:r>
              <a:rPr lang="sk-SK" sz="1400" dirty="0" smtClean="0">
                <a:solidFill>
                  <a:srgbClr val="494949"/>
                </a:solidFill>
                <a:latin typeface="Arial" panose="020B0604020202020204" pitchFamily="34" charset="0"/>
                <a:cs typeface="Arial" panose="020B0604020202020204" pitchFamily="34" charset="0"/>
              </a:rPr>
              <a:t>povolanie</a:t>
            </a:r>
            <a:r>
              <a:rPr lang="sk-SK" sz="1400" b="1" i="1" baseline="30000" dirty="0">
                <a:solidFill>
                  <a:srgbClr val="5F1675"/>
                </a:solidFill>
                <a:latin typeface="Arial" panose="020B0604020202020204" pitchFamily="34" charset="0"/>
                <a:cs typeface="Arial" panose="020B0604020202020204" pitchFamily="34" charset="0"/>
              </a:rPr>
              <a:t> </a:t>
            </a:r>
            <a:r>
              <a:rPr lang="sk-SK" sz="1400" dirty="0" smtClean="0">
                <a:solidFill>
                  <a:srgbClr val="494949"/>
                </a:solidFill>
                <a:latin typeface="Arial" panose="020B0604020202020204" pitchFamily="34" charset="0"/>
                <a:cs typeface="Arial" panose="020B0604020202020204" pitchFamily="34" charset="0"/>
              </a:rPr>
              <a:t>v </a:t>
            </a:r>
            <a:r>
              <a:rPr lang="sk-SK" sz="1400" dirty="0">
                <a:solidFill>
                  <a:srgbClr val="494949"/>
                </a:solidFill>
                <a:latin typeface="Arial" panose="020B0604020202020204" pitchFamily="34" charset="0"/>
                <a:cs typeface="Arial" panose="020B0604020202020204" pitchFamily="34" charset="0"/>
              </a:rPr>
              <a:t>dennej forme štúdia pred menej ako 2 rokmi a od jej ukončenia nemala zamestnanie, ktoré trvalo najmenej 6 po sebe nasledujúcich mesiacov,</a:t>
            </a:r>
          </a:p>
          <a:p>
            <a:pPr algn="just"/>
            <a:r>
              <a:rPr lang="sk-SK" sz="1400" dirty="0">
                <a:solidFill>
                  <a:srgbClr val="494949"/>
                </a:solidFill>
                <a:latin typeface="Arial" panose="020B0604020202020204" pitchFamily="34" charset="0"/>
                <a:cs typeface="Arial" panose="020B0604020202020204" pitchFamily="34" charset="0"/>
              </a:rPr>
              <a:t>2</a:t>
            </a:r>
            <a:r>
              <a:rPr lang="sk-SK" sz="1400" dirty="0" smtClean="0">
                <a:solidFill>
                  <a:srgbClr val="494949"/>
                </a:solidFill>
                <a:latin typeface="Arial" panose="020B0604020202020204" pitchFamily="34" charset="0"/>
                <a:cs typeface="Arial" panose="020B0604020202020204" pitchFamily="34" charset="0"/>
              </a:rPr>
              <a:t>. je </a:t>
            </a:r>
            <a:r>
              <a:rPr lang="sk-SK" sz="1400" dirty="0">
                <a:solidFill>
                  <a:srgbClr val="494949"/>
                </a:solidFill>
                <a:latin typeface="Arial" panose="020B0604020202020204" pitchFamily="34" charset="0"/>
                <a:cs typeface="Arial" panose="020B0604020202020204" pitchFamily="34" charset="0"/>
              </a:rPr>
              <a:t>staršia ako 50 rokov veku,</a:t>
            </a:r>
          </a:p>
          <a:p>
            <a:pPr algn="just"/>
            <a:r>
              <a:rPr lang="sk-SK" sz="1400" dirty="0">
                <a:solidFill>
                  <a:srgbClr val="494949"/>
                </a:solidFill>
                <a:latin typeface="Arial" panose="020B0604020202020204" pitchFamily="34" charset="0"/>
                <a:cs typeface="Arial" panose="020B0604020202020204" pitchFamily="34" charset="0"/>
              </a:rPr>
              <a:t>3</a:t>
            </a:r>
            <a:r>
              <a:rPr lang="sk-SK" sz="1400" dirty="0" smtClean="0">
                <a:solidFill>
                  <a:srgbClr val="494949"/>
                </a:solidFill>
                <a:latin typeface="Arial" panose="020B0604020202020204" pitchFamily="34" charset="0"/>
                <a:cs typeface="Arial" panose="020B0604020202020204" pitchFamily="34" charset="0"/>
              </a:rPr>
              <a:t>. je </a:t>
            </a:r>
            <a:r>
              <a:rPr lang="sk-SK" sz="1400" dirty="0">
                <a:solidFill>
                  <a:srgbClr val="494949"/>
                </a:solidFill>
                <a:latin typeface="Arial" panose="020B0604020202020204" pitchFamily="34" charset="0"/>
                <a:cs typeface="Arial" panose="020B0604020202020204" pitchFamily="34" charset="0"/>
              </a:rPr>
              <a:t>vedená v evidencii uchádzačov o </a:t>
            </a:r>
            <a:r>
              <a:rPr lang="sk-SK" sz="1400" dirty="0" smtClean="0">
                <a:solidFill>
                  <a:srgbClr val="494949"/>
                </a:solidFill>
                <a:latin typeface="Arial" panose="020B0604020202020204" pitchFamily="34" charset="0"/>
                <a:cs typeface="Arial" panose="020B0604020202020204" pitchFamily="34" charset="0"/>
              </a:rPr>
              <a:t>zamestnanie</a:t>
            </a:r>
            <a:r>
              <a:rPr lang="sk-SK" sz="1400" b="1" i="1" baseline="30000" dirty="0">
                <a:solidFill>
                  <a:srgbClr val="5F1675"/>
                </a:solidFill>
                <a:latin typeface="Arial" panose="020B0604020202020204" pitchFamily="34" charset="0"/>
                <a:cs typeface="Arial" panose="020B0604020202020204" pitchFamily="34" charset="0"/>
              </a:rPr>
              <a:t> </a:t>
            </a:r>
            <a:r>
              <a:rPr lang="sk-SK" sz="1400" dirty="0" smtClean="0">
                <a:solidFill>
                  <a:srgbClr val="494949"/>
                </a:solidFill>
                <a:latin typeface="Arial" panose="020B0604020202020204" pitchFamily="34" charset="0"/>
                <a:cs typeface="Arial" panose="020B0604020202020204" pitchFamily="34" charset="0"/>
              </a:rPr>
              <a:t>najmenej </a:t>
            </a:r>
            <a:r>
              <a:rPr lang="sk-SK" sz="1400" dirty="0">
                <a:solidFill>
                  <a:srgbClr val="494949"/>
                </a:solidFill>
                <a:latin typeface="Arial" panose="020B0604020202020204" pitchFamily="34" charset="0"/>
                <a:cs typeface="Arial" panose="020B0604020202020204" pitchFamily="34" charset="0"/>
              </a:rPr>
              <a:t>12 po sebe nasledujúcich mesiacov,</a:t>
            </a:r>
          </a:p>
          <a:p>
            <a:pPr algn="just"/>
            <a:r>
              <a:rPr lang="sk-SK" sz="1400" dirty="0" smtClean="0">
                <a:solidFill>
                  <a:srgbClr val="494949"/>
                </a:solidFill>
                <a:latin typeface="Arial" panose="020B0604020202020204" pitchFamily="34" charset="0"/>
                <a:cs typeface="Arial" panose="020B0604020202020204" pitchFamily="34" charset="0"/>
              </a:rPr>
              <a:t>4. dosiahla </a:t>
            </a:r>
            <a:r>
              <a:rPr lang="sk-SK" sz="1400" dirty="0">
                <a:solidFill>
                  <a:srgbClr val="494949"/>
                </a:solidFill>
                <a:latin typeface="Arial" panose="020B0604020202020204" pitchFamily="34" charset="0"/>
                <a:cs typeface="Arial" panose="020B0604020202020204" pitchFamily="34" charset="0"/>
              </a:rPr>
              <a:t>vzdelanie nižšie ako stredné odborné vzdelanie podľa osobitného </a:t>
            </a:r>
            <a:r>
              <a:rPr lang="sk-SK" sz="1400" dirty="0" smtClean="0">
                <a:solidFill>
                  <a:srgbClr val="494949"/>
                </a:solidFill>
                <a:latin typeface="Arial" panose="020B0604020202020204" pitchFamily="34" charset="0"/>
                <a:cs typeface="Arial" panose="020B0604020202020204" pitchFamily="34" charset="0"/>
              </a:rPr>
              <a:t>predpisu,</a:t>
            </a:r>
            <a:endParaRPr lang="sk-SK" sz="1400" dirty="0">
              <a:solidFill>
                <a:srgbClr val="494949"/>
              </a:solidFill>
              <a:latin typeface="Arial" panose="020B0604020202020204" pitchFamily="34" charset="0"/>
              <a:cs typeface="Arial" panose="020B0604020202020204" pitchFamily="34" charset="0"/>
            </a:endParaRPr>
          </a:p>
          <a:p>
            <a:pPr algn="just"/>
            <a:r>
              <a:rPr lang="sk-SK" sz="1400" dirty="0" smtClean="0">
                <a:solidFill>
                  <a:srgbClr val="494949"/>
                </a:solidFill>
                <a:latin typeface="Arial" panose="020B0604020202020204" pitchFamily="34" charset="0"/>
                <a:cs typeface="Arial" panose="020B0604020202020204" pitchFamily="34" charset="0"/>
              </a:rPr>
              <a:t>5. žije </a:t>
            </a:r>
            <a:r>
              <a:rPr lang="sk-SK" sz="1400" dirty="0">
                <a:solidFill>
                  <a:srgbClr val="494949"/>
                </a:solidFill>
                <a:latin typeface="Arial" panose="020B0604020202020204" pitchFamily="34" charset="0"/>
                <a:cs typeface="Arial" panose="020B0604020202020204" pitchFamily="34" charset="0"/>
              </a:rPr>
              <a:t>ako osamelá plnoletá osoba s jednou alebo viacerými osobami odkázanými na jej starostlivosť alebo sa stará aspoň o jedno dieťa pred skončením povinnej školskej dochádzky,</a:t>
            </a:r>
          </a:p>
          <a:p>
            <a:pPr algn="just"/>
            <a:r>
              <a:rPr lang="sk-SK" sz="1400" dirty="0" smtClean="0">
                <a:solidFill>
                  <a:srgbClr val="494949"/>
                </a:solidFill>
                <a:latin typeface="Arial" panose="020B0604020202020204" pitchFamily="34" charset="0"/>
                <a:cs typeface="Arial" panose="020B0604020202020204" pitchFamily="34" charset="0"/>
              </a:rPr>
              <a:t>6. patrí </a:t>
            </a:r>
            <a:r>
              <a:rPr lang="sk-SK" sz="1400" dirty="0">
                <a:solidFill>
                  <a:srgbClr val="494949"/>
                </a:solidFill>
                <a:latin typeface="Arial" panose="020B0604020202020204" pitchFamily="34" charset="0"/>
                <a:cs typeface="Arial" panose="020B0604020202020204" pitchFamily="34" charset="0"/>
              </a:rPr>
              <a:t>k národnostnej menšine alebo etnickej menšine a potrebuje rozvíjať svoje jazykové znalosti, odborné znalosti alebo nadobúdať pracovné skúsenosti na účely získania trvalého zamestnania, alebo</a:t>
            </a:r>
          </a:p>
          <a:p>
            <a:pPr algn="just"/>
            <a:r>
              <a:rPr lang="sk-SK" sz="1400" dirty="0" smtClean="0">
                <a:solidFill>
                  <a:srgbClr val="494949"/>
                </a:solidFill>
                <a:latin typeface="Arial" panose="020B0604020202020204" pitchFamily="34" charset="0"/>
                <a:cs typeface="Arial" panose="020B0604020202020204" pitchFamily="34" charset="0"/>
              </a:rPr>
              <a:t>7. má </a:t>
            </a:r>
            <a:r>
              <a:rPr lang="sk-SK" sz="1400" dirty="0">
                <a:solidFill>
                  <a:srgbClr val="494949"/>
                </a:solidFill>
                <a:latin typeface="Arial" panose="020B0604020202020204" pitchFamily="34" charset="0"/>
                <a:cs typeface="Arial" panose="020B0604020202020204" pitchFamily="34" charset="0"/>
              </a:rPr>
              <a:t>trvalý pobyt v najmenej rozvinutom </a:t>
            </a:r>
            <a:r>
              <a:rPr lang="sk-SK" sz="1400" dirty="0" smtClean="0">
                <a:solidFill>
                  <a:srgbClr val="494949"/>
                </a:solidFill>
                <a:latin typeface="Arial" panose="020B0604020202020204" pitchFamily="34" charset="0"/>
                <a:cs typeface="Arial" panose="020B0604020202020204" pitchFamily="34" charset="0"/>
              </a:rPr>
              <a:t>okrese</a:t>
            </a:r>
          </a:p>
          <a:p>
            <a:pPr algn="just"/>
            <a:endParaRPr lang="sk-SK" sz="1400" dirty="0">
              <a:solidFill>
                <a:srgbClr val="494949"/>
              </a:solidFill>
              <a:latin typeface="Arial" panose="020B0604020202020204" pitchFamily="34" charset="0"/>
              <a:cs typeface="Arial" panose="020B0604020202020204" pitchFamily="34" charset="0"/>
            </a:endParaRPr>
          </a:p>
          <a:p>
            <a:pPr algn="just"/>
            <a:r>
              <a:rPr lang="sk-SK" sz="1400" b="1" dirty="0">
                <a:solidFill>
                  <a:srgbClr val="000000"/>
                </a:solidFill>
                <a:latin typeface="Arial" panose="020B0604020202020204" pitchFamily="34" charset="0"/>
                <a:cs typeface="Arial" panose="020B0604020202020204" pitchFamily="34" charset="0"/>
              </a:rPr>
              <a:t>b)</a:t>
            </a:r>
          </a:p>
          <a:p>
            <a:pPr algn="just"/>
            <a:r>
              <a:rPr lang="sk-SK" sz="1400" dirty="0">
                <a:solidFill>
                  <a:schemeClr val="tx2"/>
                </a:solidFill>
                <a:latin typeface="Arial" panose="020B0604020202020204" pitchFamily="34" charset="0"/>
                <a:cs typeface="Arial" panose="020B0604020202020204" pitchFamily="34" charset="0"/>
              </a:rPr>
              <a:t>je </a:t>
            </a:r>
            <a:r>
              <a:rPr lang="sk-SK" sz="1400" dirty="0">
                <a:solidFill>
                  <a:srgbClr val="FF0000"/>
                </a:solidFill>
                <a:latin typeface="Arial" panose="020B0604020202020204" pitchFamily="34" charset="0"/>
                <a:cs typeface="Arial" panose="020B0604020202020204" pitchFamily="34" charset="0"/>
              </a:rPr>
              <a:t>osobou so zdravotným postihnutím</a:t>
            </a:r>
            <a:r>
              <a:rPr lang="sk-SK" sz="1400" dirty="0">
                <a:solidFill>
                  <a:srgbClr val="494949"/>
                </a:solidFill>
                <a:latin typeface="Arial" panose="020B0604020202020204" pitchFamily="34" charset="0"/>
                <a:cs typeface="Arial" panose="020B0604020202020204" pitchFamily="34" charset="0"/>
              </a:rPr>
              <a:t>, a to</a:t>
            </a:r>
          </a:p>
          <a:p>
            <a:pPr algn="just"/>
            <a:r>
              <a:rPr lang="sk-SK" sz="1400" dirty="0" smtClean="0">
                <a:solidFill>
                  <a:srgbClr val="494949"/>
                </a:solidFill>
                <a:latin typeface="Arial" panose="020B0604020202020204" pitchFamily="34" charset="0"/>
                <a:cs typeface="Arial" panose="020B0604020202020204" pitchFamily="34" charset="0"/>
              </a:rPr>
              <a:t>1. je </a:t>
            </a:r>
            <a:r>
              <a:rPr lang="sk-SK" sz="1400" dirty="0">
                <a:solidFill>
                  <a:srgbClr val="494949"/>
                </a:solidFill>
                <a:latin typeface="Arial" panose="020B0604020202020204" pitchFamily="34" charset="0"/>
                <a:cs typeface="Arial" panose="020B0604020202020204" pitchFamily="34" charset="0"/>
              </a:rPr>
              <a:t>uznaná za </a:t>
            </a:r>
            <a:r>
              <a:rPr lang="sk-SK" sz="1400" dirty="0" smtClean="0">
                <a:solidFill>
                  <a:srgbClr val="494949"/>
                </a:solidFill>
                <a:latin typeface="Arial" panose="020B0604020202020204" pitchFamily="34" charset="0"/>
                <a:cs typeface="Arial" panose="020B0604020202020204" pitchFamily="34" charset="0"/>
              </a:rPr>
              <a:t>invalidnú</a:t>
            </a:r>
            <a:r>
              <a:rPr lang="sk-SK" sz="1400" b="1" i="1" baseline="30000" dirty="0">
                <a:solidFill>
                  <a:srgbClr val="5F1675"/>
                </a:solidFill>
                <a:latin typeface="Arial" panose="020B0604020202020204" pitchFamily="34" charset="0"/>
                <a:cs typeface="Arial" panose="020B0604020202020204" pitchFamily="34" charset="0"/>
              </a:rPr>
              <a:t> </a:t>
            </a:r>
            <a:r>
              <a:rPr lang="sk-SK" sz="1400" dirty="0" smtClean="0">
                <a:solidFill>
                  <a:srgbClr val="494949"/>
                </a:solidFill>
                <a:latin typeface="Arial" panose="020B0604020202020204" pitchFamily="34" charset="0"/>
                <a:cs typeface="Arial" panose="020B0604020202020204" pitchFamily="34" charset="0"/>
              </a:rPr>
              <a:t>alebo</a:t>
            </a:r>
            <a:endParaRPr lang="sk-SK" sz="1400" dirty="0">
              <a:solidFill>
                <a:srgbClr val="494949"/>
              </a:solidFill>
              <a:latin typeface="Arial" panose="020B0604020202020204" pitchFamily="34" charset="0"/>
              <a:cs typeface="Arial" panose="020B0604020202020204" pitchFamily="34" charset="0"/>
            </a:endParaRPr>
          </a:p>
          <a:p>
            <a:pPr algn="just"/>
            <a:r>
              <a:rPr lang="sk-SK" sz="1400" dirty="0" smtClean="0">
                <a:solidFill>
                  <a:srgbClr val="494949"/>
                </a:solidFill>
                <a:latin typeface="Arial" panose="020B0604020202020204" pitchFamily="34" charset="0"/>
                <a:cs typeface="Arial" panose="020B0604020202020204" pitchFamily="34" charset="0"/>
              </a:rPr>
              <a:t>2. nie </a:t>
            </a:r>
            <a:r>
              <a:rPr lang="sk-SK" sz="1400" dirty="0">
                <a:solidFill>
                  <a:srgbClr val="494949"/>
                </a:solidFill>
                <a:latin typeface="Arial" panose="020B0604020202020204" pitchFamily="34" charset="0"/>
                <a:cs typeface="Arial" panose="020B0604020202020204" pitchFamily="34" charset="0"/>
              </a:rPr>
              <a:t>je uznaná za invalidnú, ale má dlhodobé zdravotné postihnutie znižujúce jej telesné, duševné a zmyslové schopnosti, ktoré bránia jej plnohodnotnému a účinnému zapojeniu sa do pracovného prostredia v porovnaní so zdravou fyzickou </a:t>
            </a:r>
            <a:r>
              <a:rPr lang="sk-SK" sz="1400" dirty="0" smtClean="0">
                <a:solidFill>
                  <a:srgbClr val="494949"/>
                </a:solidFill>
                <a:latin typeface="Arial" panose="020B0604020202020204" pitchFamily="34" charset="0"/>
                <a:cs typeface="Arial" panose="020B0604020202020204" pitchFamily="34" charset="0"/>
              </a:rPr>
              <a:t>osobou.</a:t>
            </a:r>
            <a:endParaRPr lang="sk-SK" sz="1400" b="0" i="0" dirty="0">
              <a:solidFill>
                <a:srgbClr val="494949"/>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196760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1_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396</TotalTime>
  <Words>847</Words>
  <Application>Microsoft Office PowerPoint</Application>
  <PresentationFormat>Prezentácia na obrazovke (4:3)</PresentationFormat>
  <Paragraphs>191</Paragraphs>
  <Slides>18</Slides>
  <Notes>1</Notes>
  <HiddenSlides>0</HiddenSlides>
  <MMClips>0</MMClips>
  <ScaleCrop>false</ScaleCrop>
  <HeadingPairs>
    <vt:vector size="6" baseType="variant">
      <vt:variant>
        <vt:lpstr>Použité písma</vt:lpstr>
      </vt:variant>
      <vt:variant>
        <vt:i4>2</vt:i4>
      </vt:variant>
      <vt:variant>
        <vt:lpstr>Motív</vt:lpstr>
      </vt:variant>
      <vt:variant>
        <vt:i4>4</vt:i4>
      </vt:variant>
      <vt:variant>
        <vt:lpstr>Nadpisy snímok</vt:lpstr>
      </vt:variant>
      <vt:variant>
        <vt:i4>18</vt:i4>
      </vt:variant>
    </vt:vector>
  </HeadingPairs>
  <TitlesOfParts>
    <vt:vector size="24" baseType="lpstr">
      <vt:lpstr>Arial</vt:lpstr>
      <vt:lpstr>Calibri</vt:lpstr>
      <vt:lpstr>1_Motív Office</vt:lpstr>
      <vt:lpstr>Motív Office</vt:lpstr>
      <vt:lpstr>2_Motív Office</vt:lpstr>
      <vt:lpstr>3_Motív Office</vt:lpstr>
      <vt:lpstr>Národný projekt  Inštitút sociálnej ekonomiky</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Masicová Daniela</dc:creator>
  <cp:lastModifiedBy>npuser</cp:lastModifiedBy>
  <cp:revision>179</cp:revision>
  <dcterms:created xsi:type="dcterms:W3CDTF">2016-06-28T10:07:49Z</dcterms:created>
  <dcterms:modified xsi:type="dcterms:W3CDTF">2019-10-01T08:26:39Z</dcterms:modified>
</cp:coreProperties>
</file>