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57" r:id="rId3"/>
    <p:sldId id="258" r:id="rId4"/>
    <p:sldId id="26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5032A-57BA-40E4-819C-BB0F4322A8E9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3210B-66D8-4B26-8BD8-EC6CA59D065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35835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3210B-66D8-4B26-8BD8-EC6CA59D065A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106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30A3CF5-3D7E-4FCC-8DB7-9E324EA9B44B}" type="datetimeFigureOut">
              <a:rPr lang="sk-SK" smtClean="0"/>
              <a:t>7. 4. 2014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309F07-E880-450C-924D-2FEA5B984F89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2952327"/>
          </a:xfrm>
        </p:spPr>
        <p:txBody>
          <a:bodyPr>
            <a:normAutofit/>
          </a:bodyPr>
          <a:lstStyle/>
          <a:p>
            <a:pPr algn="ctr"/>
            <a:r>
              <a:rPr lang="sk-SK" i="1" dirty="0" smtClean="0"/>
              <a:t>Projekt „Aktívny občan v modernej </a:t>
            </a:r>
            <a:r>
              <a:rPr lang="sk-SK" i="1" smtClean="0"/>
              <a:t>európskej </a:t>
            </a:r>
            <a:r>
              <a:rPr lang="sk-SK" i="1" smtClean="0"/>
              <a:t>samospráve“</a:t>
            </a:r>
            <a:endParaRPr lang="sk-SK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5805264"/>
            <a:ext cx="8206680" cy="1052736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sk-SK" b="1" dirty="0">
                <a:solidFill>
                  <a:schemeClr val="tx1"/>
                </a:solidFill>
              </a:rPr>
              <a:t>Tento projekt bol financovaný s podporou Európskej Komisie. Tento dokument reprezentuje výlučne názor autora a Komisia nezodpovedá za akékoľvek použitie informácií obsiahnutých v tomto dokumente</a:t>
            </a:r>
            <a:r>
              <a:rPr lang="sk-SK" b="1" dirty="0"/>
              <a:t>.</a:t>
            </a:r>
            <a:endParaRPr lang="sk-SK" dirty="0"/>
          </a:p>
        </p:txBody>
      </p:sp>
      <p:pic>
        <p:nvPicPr>
          <p:cNvPr id="1026" name="Picture 2" descr="C:\Users\diosil\Desktop\apums\APUMS realizacia\eu_flag_EuropeForCitizens_s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76672"/>
            <a:ext cx="4356356" cy="1492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iosil\Desktop\apums\APUMS realizacia\logo APUM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6632"/>
            <a:ext cx="1843820" cy="198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469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412051" y="2967335"/>
            <a:ext cx="83199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k-SK" sz="5400" b="1" cap="none" spc="50" dirty="0" smtClean="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Ďakujem za pozornosť!</a:t>
            </a:r>
            <a:endParaRPr lang="sk-SK" sz="5400" b="1" cap="none" spc="50" dirty="0">
              <a:ln w="1143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449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Základné informácie </a:t>
            </a:r>
          </a:p>
          <a:p>
            <a:pPr marL="109728" indent="0">
              <a:buNone/>
            </a:pPr>
            <a:endParaRPr lang="sk-SK" dirty="0" smtClean="0"/>
          </a:p>
          <a:p>
            <a:r>
              <a:rPr lang="sk-SK" dirty="0" smtClean="0"/>
              <a:t>Partneri projektu</a:t>
            </a:r>
          </a:p>
          <a:p>
            <a:endParaRPr lang="sk-SK" dirty="0"/>
          </a:p>
          <a:p>
            <a:r>
              <a:rPr lang="sk-SK" dirty="0" smtClean="0"/>
              <a:t>Ciele projektu</a:t>
            </a:r>
          </a:p>
          <a:p>
            <a:pPr marL="109728" indent="0">
              <a:buNone/>
            </a:pPr>
            <a:endParaRPr lang="sk-SK" dirty="0" smtClean="0"/>
          </a:p>
          <a:p>
            <a:r>
              <a:rPr lang="sk-SK" dirty="0" smtClean="0"/>
              <a:t>Projektové podujatia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Obsah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6177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 smtClean="0"/>
              <a:t>Financovanie projektu: EÚ v rámci programu Európa pre občanov 2007-2013</a:t>
            </a:r>
          </a:p>
          <a:p>
            <a:pPr marL="109728" indent="0">
              <a:buNone/>
            </a:pPr>
            <a:endParaRPr lang="sk-SK" sz="2000" dirty="0" smtClean="0"/>
          </a:p>
          <a:p>
            <a:r>
              <a:rPr lang="sk-SK" sz="2000" dirty="0" smtClean="0"/>
              <a:t>Akcia 1: Aktívni občania pre Európu</a:t>
            </a:r>
          </a:p>
          <a:p>
            <a:pPr marL="109728" indent="0">
              <a:buNone/>
            </a:pPr>
            <a:endParaRPr lang="sk-SK" sz="2000" dirty="0" smtClean="0"/>
          </a:p>
          <a:p>
            <a:r>
              <a:rPr lang="sk-SK" sz="2000" dirty="0" smtClean="0"/>
              <a:t>Opatrenie 1.2: Siete medzi partnerskými mestami</a:t>
            </a:r>
          </a:p>
          <a:p>
            <a:pPr marL="109728" indent="0">
              <a:buNone/>
            </a:pPr>
            <a:endParaRPr lang="sk-SK" sz="2000" dirty="0" smtClean="0"/>
          </a:p>
          <a:p>
            <a:r>
              <a:rPr lang="sk-SK" sz="2000" dirty="0" smtClean="0"/>
              <a:t>Realizátor projektu: APÚMS v SR</a:t>
            </a:r>
          </a:p>
          <a:p>
            <a:pPr marL="109728" indent="0">
              <a:buNone/>
            </a:pPr>
            <a:endParaRPr lang="sk-SK" sz="2000" dirty="0" smtClean="0"/>
          </a:p>
          <a:p>
            <a:r>
              <a:rPr lang="sk-SK" sz="2000" dirty="0" smtClean="0"/>
              <a:t>Obdobie realizácie projektu: 01/01/2014-31/12/2014</a:t>
            </a:r>
          </a:p>
          <a:p>
            <a:pPr marL="109728" indent="0">
              <a:buNone/>
            </a:pPr>
            <a:endParaRPr lang="sk-SK" sz="2000" dirty="0" smtClean="0"/>
          </a:p>
          <a:p>
            <a:r>
              <a:rPr lang="sk-SK" sz="2000" dirty="0" smtClean="0"/>
              <a:t>Rozpočet: 67 000 €</a:t>
            </a:r>
          </a:p>
          <a:p>
            <a:endParaRPr lang="sk-SK" sz="2000" dirty="0" smtClean="0"/>
          </a:p>
          <a:p>
            <a:pPr marL="109728" indent="0">
              <a:buNone/>
            </a:pPr>
            <a:endParaRPr lang="sk-SK" sz="2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Základné informácie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3152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 smtClean="0"/>
              <a:t>10 európskych asociácií združujúcich vrcholových predstaviteľov miestnych samospráv členských štátov EÚ</a:t>
            </a:r>
          </a:p>
          <a:p>
            <a:pPr marL="109728" indent="0">
              <a:buNone/>
            </a:pPr>
            <a:endParaRPr lang="sk-SK" sz="2000" dirty="0"/>
          </a:p>
          <a:p>
            <a:pPr marL="109728" indent="0">
              <a:buNone/>
            </a:pPr>
            <a:endParaRPr lang="sk-SK" sz="2000" dirty="0" smtClean="0"/>
          </a:p>
          <a:p>
            <a:r>
              <a:rPr lang="sk-SK" sz="2000" dirty="0" smtClean="0"/>
              <a:t>SOLACE (GB), CCMA (IE), VGS (NL), STMOU (CZ), LPIA (LT), FLGO (AT), KOMDIR (DK), AAPRO (RO), NAMCB (BG), JOSZ (HU)</a:t>
            </a:r>
            <a:endParaRPr lang="sk-SK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Partneri projektu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37794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 smtClean="0"/>
              <a:t>Hlavný cieľ :</a:t>
            </a:r>
          </a:p>
          <a:p>
            <a:pPr marL="109728" indent="0" algn="just">
              <a:buNone/>
            </a:pPr>
            <a:r>
              <a:rPr lang="sk-SK" sz="2000" dirty="0" smtClean="0"/>
              <a:t>Nadviazať spoluprácu </a:t>
            </a:r>
            <a:r>
              <a:rPr lang="sk-SK" sz="2000" dirty="0"/>
              <a:t>predstaviteľov </a:t>
            </a:r>
            <a:r>
              <a:rPr lang="sk-SK" sz="2000" dirty="0" smtClean="0"/>
              <a:t>miestnych samospráv s občanmi </a:t>
            </a:r>
            <a:r>
              <a:rPr lang="sk-SK" sz="2000" dirty="0"/>
              <a:t>prostredníctvom ich aktívnej participácie na projektových aktivitách na </a:t>
            </a:r>
            <a:r>
              <a:rPr lang="sk-SK" sz="2000" dirty="0" smtClean="0"/>
              <a:t>medzinárodnej </a:t>
            </a:r>
            <a:r>
              <a:rPr lang="sk-SK" sz="2000" dirty="0"/>
              <a:t>úrovni.</a:t>
            </a:r>
          </a:p>
          <a:p>
            <a:pPr marL="109728" indent="0">
              <a:buNone/>
            </a:pPr>
            <a:endParaRPr lang="sk-SK" sz="2000" dirty="0" smtClean="0"/>
          </a:p>
          <a:p>
            <a:r>
              <a:rPr lang="sk-SK" sz="2000" dirty="0" smtClean="0"/>
              <a:t>Špecifické ciele:</a:t>
            </a:r>
          </a:p>
          <a:p>
            <a:pPr>
              <a:buFontTx/>
              <a:buChar char="-"/>
            </a:pPr>
            <a:r>
              <a:rPr lang="sk-SK" sz="2000" dirty="0" smtClean="0"/>
              <a:t>Poskytnúť </a:t>
            </a:r>
            <a:r>
              <a:rPr lang="sk-SK" sz="2000" dirty="0"/>
              <a:t>európskym občanom možnosť ovplyvňovať a rozvíjať </a:t>
            </a:r>
            <a:r>
              <a:rPr lang="sk-SK" sz="2000" dirty="0" smtClean="0"/>
              <a:t>život v </a:t>
            </a:r>
            <a:r>
              <a:rPr lang="sk-SK" sz="2000" dirty="0"/>
              <a:t>miestnej </a:t>
            </a:r>
            <a:r>
              <a:rPr lang="sk-SK" sz="2000" dirty="0" smtClean="0"/>
              <a:t>samospráve</a:t>
            </a:r>
          </a:p>
          <a:p>
            <a:pPr>
              <a:buFontTx/>
              <a:buChar char="-"/>
            </a:pPr>
            <a:r>
              <a:rPr lang="sk-SK" sz="2000" dirty="0"/>
              <a:t>Z</a:t>
            </a:r>
            <a:r>
              <a:rPr lang="sk-SK" sz="2000" dirty="0" smtClean="0"/>
              <a:t>výšiť </a:t>
            </a:r>
            <a:r>
              <a:rPr lang="sk-SK" sz="2000" dirty="0"/>
              <a:t>informovanosť občanov o výhodách členstva v </a:t>
            </a:r>
            <a:r>
              <a:rPr lang="sk-SK" sz="2000" dirty="0" smtClean="0"/>
              <a:t>EÚ</a:t>
            </a:r>
          </a:p>
          <a:p>
            <a:pPr>
              <a:buFontTx/>
              <a:buChar char="-"/>
            </a:pPr>
            <a:r>
              <a:rPr lang="sk-SK" sz="2000" dirty="0"/>
              <a:t>P</a:t>
            </a:r>
            <a:r>
              <a:rPr lang="sk-SK" sz="2000" dirty="0" smtClean="0"/>
              <a:t>odporiť </a:t>
            </a:r>
            <a:r>
              <a:rPr lang="sk-SK" sz="2000" dirty="0"/>
              <a:t>občianske </a:t>
            </a:r>
            <a:r>
              <a:rPr lang="sk-SK" sz="2000" dirty="0" smtClean="0"/>
              <a:t>zapojenie </a:t>
            </a:r>
            <a:r>
              <a:rPr lang="sk-SK" sz="2000" dirty="0"/>
              <a:t>v riešení otázok miestnych samospráv a dopadov politík EÚ na lokálnu situáciu</a:t>
            </a:r>
            <a:r>
              <a:rPr lang="sk-SK" sz="2000" dirty="0" smtClean="0"/>
              <a:t> </a:t>
            </a:r>
          </a:p>
          <a:p>
            <a:pPr>
              <a:buFontTx/>
              <a:buChar char="-"/>
            </a:pPr>
            <a:endParaRPr lang="sk-SK" sz="2000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Ciele projektu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16701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 smtClean="0"/>
              <a:t>Jarná konferencia na tému „Miestna demokracia“</a:t>
            </a:r>
          </a:p>
          <a:p>
            <a:pPr marL="109728" indent="0">
              <a:buNone/>
            </a:pPr>
            <a:endParaRPr lang="sk-SK" sz="2000" dirty="0" smtClean="0"/>
          </a:p>
          <a:p>
            <a:r>
              <a:rPr lang="sk-SK" sz="2000" dirty="0" smtClean="0"/>
              <a:t>Letná konferencia na tému „Význam a </a:t>
            </a:r>
            <a:r>
              <a:rPr lang="sk-SK" sz="2000" dirty="0" err="1" smtClean="0"/>
              <a:t>benefity</a:t>
            </a:r>
            <a:r>
              <a:rPr lang="sk-SK" sz="2000" dirty="0" smtClean="0"/>
              <a:t> členstva v EÚ, aktívne európske občianstvo“</a:t>
            </a:r>
          </a:p>
          <a:p>
            <a:pPr marL="109728" indent="0">
              <a:buNone/>
            </a:pPr>
            <a:endParaRPr lang="sk-SK" sz="2000" dirty="0" smtClean="0"/>
          </a:p>
          <a:p>
            <a:r>
              <a:rPr lang="sk-SK" sz="2000" dirty="0" smtClean="0"/>
              <a:t>Jesenná konferencia na tému „Zosúladenie rodinného a pracovného života“</a:t>
            </a:r>
            <a:endParaRPr lang="sk-SK" sz="2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Projektové podujatia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84729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000" dirty="0" smtClean="0"/>
              <a:t>Termín </a:t>
            </a:r>
            <a:r>
              <a:rPr lang="pl-PL" sz="2000" dirty="0"/>
              <a:t>a miesto konania: 9.- 11.4.2014, </a:t>
            </a:r>
            <a:r>
              <a:rPr lang="pl-PL" sz="2000" dirty="0" smtClean="0"/>
              <a:t>Podbanské </a:t>
            </a:r>
            <a:r>
              <a:rPr lang="pl-PL" sz="2000" dirty="0"/>
              <a:t>(SK</a:t>
            </a:r>
            <a:r>
              <a:rPr lang="pl-PL" sz="2000" dirty="0" smtClean="0"/>
              <a:t>)</a:t>
            </a:r>
          </a:p>
          <a:p>
            <a:pPr marL="109728" indent="0" algn="just">
              <a:buNone/>
            </a:pPr>
            <a:endParaRPr lang="pl-PL" sz="2000" dirty="0" smtClean="0"/>
          </a:p>
          <a:p>
            <a:pPr algn="just"/>
            <a:r>
              <a:rPr lang="sk-SK" sz="2000" dirty="0"/>
              <a:t>Neverejná časť: riešenie aktuálnych problémov samospráv, návrhy medzinárodnej spolupráce, príklady dobrej praxe, výmena poznatkov a </a:t>
            </a:r>
            <a:r>
              <a:rPr lang="sk-SK" sz="2000" dirty="0" smtClean="0"/>
              <a:t>diskusie</a:t>
            </a:r>
          </a:p>
          <a:p>
            <a:pPr marL="109728" indent="0" algn="just">
              <a:buNone/>
            </a:pPr>
            <a:endParaRPr lang="sk-SK" sz="2000" dirty="0" smtClean="0"/>
          </a:p>
          <a:p>
            <a:pPr algn="just"/>
            <a:r>
              <a:rPr lang="sk-SK" sz="2000" dirty="0" smtClean="0"/>
              <a:t>Verejná časť: prednášky </a:t>
            </a:r>
            <a:r>
              <a:rPr lang="sk-SK" sz="2000" dirty="0"/>
              <a:t>a </a:t>
            </a:r>
            <a:r>
              <a:rPr lang="sk-SK" sz="2000" dirty="0" err="1"/>
              <a:t>workshopy</a:t>
            </a:r>
            <a:r>
              <a:rPr lang="sk-SK" sz="2000" dirty="0"/>
              <a:t> s predstaviteľmi miestnych samospráv </a:t>
            </a:r>
            <a:r>
              <a:rPr lang="sk-SK" sz="2000" dirty="0" smtClean="0"/>
              <a:t>na tému „Miestna demokracia“</a:t>
            </a:r>
            <a:endParaRPr lang="sk-SK" sz="2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Jarná konferencia </a:t>
            </a:r>
            <a:r>
              <a:rPr lang="sk-SK" sz="2000" dirty="0" smtClean="0"/>
              <a:t>- „Miestna demokracia“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876474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000" dirty="0"/>
              <a:t>Termín a miesto konania: 12.-</a:t>
            </a:r>
            <a:r>
              <a:rPr lang="pl-PL" sz="2000" dirty="0" smtClean="0"/>
              <a:t>13.6.2014</a:t>
            </a:r>
            <a:r>
              <a:rPr lang="pl-PL" sz="2000" dirty="0"/>
              <a:t>, Viedeň (AT</a:t>
            </a:r>
            <a:r>
              <a:rPr lang="pl-PL" sz="2000" dirty="0" smtClean="0"/>
              <a:t>)</a:t>
            </a:r>
          </a:p>
          <a:p>
            <a:pPr marL="109728" indent="0" algn="just">
              <a:buNone/>
            </a:pPr>
            <a:endParaRPr lang="pl-PL" sz="2000" dirty="0" smtClean="0"/>
          </a:p>
          <a:p>
            <a:pPr algn="just"/>
            <a:r>
              <a:rPr lang="sk-SK" sz="2000" dirty="0"/>
              <a:t>Neverejná časť: aktuálne problémy samospráv, návrhy medzinárodnej spolupráce, príklady dobrej praxe, výmena </a:t>
            </a:r>
            <a:r>
              <a:rPr lang="sk-SK" sz="2000" dirty="0" smtClean="0"/>
              <a:t>poznatkov </a:t>
            </a:r>
            <a:r>
              <a:rPr lang="sk-SK" sz="2000" dirty="0"/>
              <a:t>a </a:t>
            </a:r>
            <a:r>
              <a:rPr lang="sk-SK" sz="2000" dirty="0" smtClean="0"/>
              <a:t>diskusie</a:t>
            </a:r>
          </a:p>
          <a:p>
            <a:pPr marL="109728" indent="0" algn="just">
              <a:buNone/>
            </a:pPr>
            <a:endParaRPr lang="sk-SK" sz="2000" dirty="0" smtClean="0"/>
          </a:p>
          <a:p>
            <a:pPr algn="just"/>
            <a:r>
              <a:rPr lang="sk-SK" sz="2000" dirty="0"/>
              <a:t>Verejná časť: prednášky s europoslancami na témy: Politika EÚ, výhody členstva v EÚ (práca a štúdium v rámci EÚ, uznanie odbornej kvalifikácie v rámci štátov EÚ, zdravotná starostlivosť, služby, podnikanie, nákup a predaj tovaru v zahraničí); Aktívne občianstvo – význam participácie na voľbách do Európskeho parlamentu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Letná konferencia </a:t>
            </a:r>
            <a:r>
              <a:rPr lang="sk-SK" sz="2000" dirty="0" smtClean="0"/>
              <a:t>- „Význam a </a:t>
            </a:r>
            <a:r>
              <a:rPr lang="sk-SK" sz="2000" dirty="0" err="1" smtClean="0"/>
              <a:t>benefity</a:t>
            </a:r>
            <a:r>
              <a:rPr lang="sk-SK" sz="2000" dirty="0" smtClean="0"/>
              <a:t> členstva v EÚ, aktívne európske občianstvo 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936124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000" dirty="0"/>
              <a:t>Termín a miesto konania: 8.-10.2014, Podbanské (SK), Ostrava (ČR</a:t>
            </a:r>
            <a:r>
              <a:rPr lang="pl-PL" sz="2000" dirty="0" smtClean="0"/>
              <a:t>)</a:t>
            </a:r>
          </a:p>
          <a:p>
            <a:pPr marL="109728" indent="0" algn="just">
              <a:buNone/>
            </a:pPr>
            <a:endParaRPr lang="pl-PL" sz="2000" dirty="0" smtClean="0"/>
          </a:p>
          <a:p>
            <a:pPr algn="just"/>
            <a:r>
              <a:rPr lang="sk-SK" sz="2000" dirty="0"/>
              <a:t>Neverejná časť: aktuálne problémy samospráv, príklady dobrej praxe, výmena poznatkov a </a:t>
            </a:r>
            <a:r>
              <a:rPr lang="sk-SK" sz="2000" dirty="0" smtClean="0"/>
              <a:t>diskusie</a:t>
            </a:r>
          </a:p>
          <a:p>
            <a:pPr marL="109728" indent="0" algn="just">
              <a:buNone/>
            </a:pPr>
            <a:endParaRPr lang="sk-SK" sz="2000" dirty="0" smtClean="0"/>
          </a:p>
          <a:p>
            <a:pPr algn="just"/>
            <a:r>
              <a:rPr lang="sk-SK" sz="2000" dirty="0"/>
              <a:t>Verejná časť: prednášky, diskusie a </a:t>
            </a:r>
            <a:r>
              <a:rPr lang="sk-SK" sz="2000" dirty="0" err="1"/>
              <a:t>workshopy</a:t>
            </a:r>
            <a:r>
              <a:rPr lang="sk-SK" sz="2000" dirty="0"/>
              <a:t> s odborníkmi z Ústredia práce, sociálnych vecí a rodiny na témy: Politiky podporujúce harmóniu pracovného a rodinného života; Podpora kooperácie samosprávy, zamestnávateľov a štátu pri zabezpečovaní služieb starostlivosti a voľno – časových aktivít občanov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Jesenná konferencia </a:t>
            </a:r>
            <a:r>
              <a:rPr lang="sk-SK" sz="2000" dirty="0" smtClean="0"/>
              <a:t>- „Zosúladenie rodinného a pracovného života“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60940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151</TotalTime>
  <Words>489</Words>
  <Application>Microsoft Office PowerPoint</Application>
  <PresentationFormat>Prezentácia na obrazovke (4:3)</PresentationFormat>
  <Paragraphs>61</Paragraphs>
  <Slides>10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Hala</vt:lpstr>
      <vt:lpstr>Projekt „Aktívny občan v modernej európskej samospráve“</vt:lpstr>
      <vt:lpstr>Obsah</vt:lpstr>
      <vt:lpstr>Základné informácie</vt:lpstr>
      <vt:lpstr>Partneri projektu</vt:lpstr>
      <vt:lpstr>Ciele projektu</vt:lpstr>
      <vt:lpstr>Projektové podujatia</vt:lpstr>
      <vt:lpstr>Jarná konferencia - „Miestna demokracia“</vt:lpstr>
      <vt:lpstr>Letná konferencia - „Význam a benefity členstva v EÚ, aktívne európske občianstvo </vt:lpstr>
      <vt:lpstr>Jesenná konferencia - „Zosúladenie rodinného a pracovného života“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„Aktívny občan v modernej európskej samospráve</dc:title>
  <dc:creator>Ing. Lucia Dioši Svetlanská</dc:creator>
  <cp:lastModifiedBy>Ing. Lucia Dioši Svetlanská</cp:lastModifiedBy>
  <cp:revision>27</cp:revision>
  <dcterms:created xsi:type="dcterms:W3CDTF">2014-04-07T05:52:04Z</dcterms:created>
  <dcterms:modified xsi:type="dcterms:W3CDTF">2014-04-07T08:30:51Z</dcterms:modified>
</cp:coreProperties>
</file>