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8" r:id="rId2"/>
    <p:sldId id="337" r:id="rId3"/>
    <p:sldId id="344" r:id="rId4"/>
    <p:sldId id="345" r:id="rId5"/>
    <p:sldId id="338" r:id="rId6"/>
    <p:sldId id="360" r:id="rId7"/>
    <p:sldId id="361" r:id="rId8"/>
    <p:sldId id="362" r:id="rId9"/>
    <p:sldId id="363" r:id="rId10"/>
  </p:sldIdLst>
  <p:sldSz cx="12192000" cy="6858000"/>
  <p:notesSz cx="6794500" cy="99314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B853"/>
    <a:srgbClr val="DBDCDD"/>
    <a:srgbClr val="0E6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D631-C8FA-4371-81F6-B72082697FC1}" type="datetimeFigureOut">
              <a:rPr lang="sk-SK" smtClean="0"/>
              <a:t>13.03.2019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E812-A6CD-42E1-9CB2-60F78C8EFE5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3791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6339D-BB80-40C1-927F-470E0207D95C}" type="datetimeFigureOut">
              <a:rPr lang="sk-SK" smtClean="0"/>
              <a:pPr/>
              <a:t>13.03.2019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2A3F8-5EAB-42DD-9928-CE03AEF46BD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191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4A4BD-275A-4373-9194-17833D40A873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57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B1FD-1C48-4302-AE6E-005B79606A11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093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199C-42A1-403F-8EA0-818156C2E785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127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807" y="365125"/>
            <a:ext cx="10533993" cy="880351"/>
          </a:xfrm>
        </p:spPr>
        <p:txBody>
          <a:bodyPr>
            <a:normAutofit/>
          </a:bodyPr>
          <a:lstStyle>
            <a:lvl1pPr>
              <a:defRPr sz="3200">
                <a:solidFill>
                  <a:srgbClr val="0E6938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7366"/>
            <a:ext cx="10515600" cy="4968983"/>
          </a:xfrm>
        </p:spPr>
        <p:txBody>
          <a:bodyPr/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k-S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63864"/>
            <a:ext cx="2743200" cy="336441"/>
          </a:xfrm>
        </p:spPr>
        <p:txBody>
          <a:bodyPr/>
          <a:lstStyle/>
          <a:p>
            <a:fld id="{3952DE1A-CDE3-4977-A69D-A882F3BA2171}" type="datetime1">
              <a:rPr lang="sk-SK" smtClean="0"/>
              <a:pPr/>
              <a:t>13.03.2019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3864"/>
            <a:ext cx="4114800" cy="336441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63864"/>
            <a:ext cx="2743200" cy="320675"/>
          </a:xfrm>
          <a:noFill/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18338E7-E170-4BAE-9D47-F0954B3CBF98}" type="slidenum">
              <a:rPr lang="sk-SK" smtClean="0"/>
              <a:pPr/>
              <a:t>‹#›</a:t>
            </a:fld>
            <a:endParaRPr lang="sk-SK" dirty="0"/>
          </a:p>
        </p:txBody>
      </p:sp>
      <p:cxnSp>
        <p:nvCxnSpPr>
          <p:cNvPr id="9" name="Rovná spojnica 8"/>
          <p:cNvCxnSpPr/>
          <p:nvPr userDrawn="1"/>
        </p:nvCxnSpPr>
        <p:spPr>
          <a:xfrm>
            <a:off x="842838" y="6353092"/>
            <a:ext cx="10511625" cy="1588"/>
          </a:xfrm>
          <a:prstGeom prst="line">
            <a:avLst/>
          </a:prstGeom>
          <a:ln w="19050">
            <a:solidFill>
              <a:srgbClr val="58B8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Markus\Disk Google\Zelena Posta\Logo ZP\zelena posta fragment do prezentacie 2014_CB_66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182" y="6492640"/>
            <a:ext cx="281871" cy="281871"/>
          </a:xfrm>
          <a:prstGeom prst="rect">
            <a:avLst/>
          </a:prstGeom>
          <a:noFill/>
        </p:spPr>
      </p:pic>
      <p:pic>
        <p:nvPicPr>
          <p:cNvPr id="1027" name="Picture 3" descr="C:\Users\Markus\Disk Google\Zelena Posta\Logo ZP\ZP 229x229 rgb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408256" y="396173"/>
            <a:ext cx="935631" cy="8275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2624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2627D-4405-4B07-866A-D25F55F38C0E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957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ACFA-A3DD-423E-9106-3BF1F3056C11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352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06DD-7C0C-45B7-908F-DD2BBC03B433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456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38C24-F787-4BCA-8FBD-3B192AF4EE6E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938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09948-0B6C-43C9-9C66-F35B9D41FDB8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3580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5D0A5-209B-4886-9D59-E23C97F2C7E8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4918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2524E-E175-4524-8967-25DB3503801E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802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C0596-2257-4893-9928-5A3AE91BE1E4}" type="datetime1">
              <a:rPr lang="sk-SK" smtClean="0"/>
              <a:pPr/>
              <a:t>13.03.2019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25CF5-F90C-49B5-9544-36F53A21B6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67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elenaposta.sk/printer" TargetMode="External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075" y="1569803"/>
            <a:ext cx="3724093" cy="3103411"/>
          </a:xfrm>
          <a:prstGeom prst="rect">
            <a:avLst/>
          </a:prstGeom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5839819" y="3785595"/>
            <a:ext cx="5652715" cy="88035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sk-SK" sz="3600" dirty="0">
                <a:solidFill>
                  <a:srgbClr val="58B853"/>
                </a:solidFill>
                <a:latin typeface="+mj-lt"/>
                <a:ea typeface="+mj-ea"/>
                <a:cs typeface="+mj-cs"/>
              </a:rPr>
              <a:t>Odosielanie výmerov daní cez Zelenú poštu </a:t>
            </a:r>
            <a:endParaRPr kumimoji="0" lang="sk-SK" sz="3600" i="0" u="none" strike="noStrike" kern="1200" cap="none" spc="0" normalizeH="0" baseline="0" noProof="0" dirty="0">
              <a:ln>
                <a:noFill/>
              </a:ln>
              <a:solidFill>
                <a:srgbClr val="58B85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1" name="Picture 3" descr="C:\Users\Markus\Disk Google\Zelena Posta\Logo ZP\zelena posta fragment do prezentacie 2014_CB_3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249598" y="-129967"/>
            <a:ext cx="8888647" cy="88886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8437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/čo je Zelená pošta?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2</a:t>
            </a:fld>
            <a:endParaRPr lang="sk-SK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191" y="2642565"/>
            <a:ext cx="9669224" cy="2572109"/>
          </a:xfrm>
          <a:prstGeom prst="rect">
            <a:avLst/>
          </a:prstGeom>
        </p:spPr>
      </p:pic>
      <p:pic>
        <p:nvPicPr>
          <p:cNvPr id="13" name="Picture 12" descr="Screen Clipping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540" y="3464090"/>
            <a:ext cx="1914792" cy="781159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819806" y="1411756"/>
            <a:ext cx="10533993" cy="7328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Zelená pošta je poskytovateľ inovatívnej kombinácie služieb hybridnej pošty a konverzie príjemcov papierových zásielok na príjemcov elektronických zásielok. V oblasti hybridnej pošty poskytuje softvérové riešenia na odosielanie pošty cez web, mobil, virtuálnu tlačiareň alebo API rozhranie. 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endParaRPr lang="sk-SK" sz="1600" b="1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33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/koľko času vám zaberie práca s poštou?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3</a:t>
            </a:fld>
            <a:endParaRPr lang="sk-SK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715" y="2390730"/>
            <a:ext cx="8135485" cy="205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3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/koľko vás stojí pošta mesačne?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4</a:t>
            </a:fld>
            <a:endParaRPr lang="sk-SK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10553" y="1887235"/>
            <a:ext cx="6261286" cy="2845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sz="1600" b="1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                                            Vo vlastnej réžií        Zelená pošta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Papier a tlač 		0,06 €                   0,04 €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Obálka s doručenkou a balenie 	0,06 €                   0,06 €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sz="1600" u="sng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Poštovné (list II. triedy)	0,50 €                   0,45 €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Spolu 			0,62 €                   0,55 €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  <a:defRPr/>
            </a:pPr>
            <a:r>
              <a:rPr lang="sk-SK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Mesačne</a:t>
            </a:r>
            <a:r>
              <a:rPr kumimoji="0" lang="sk-SK" b="1" i="0" u="none" strike="noStrike" kern="1200" cap="none" spc="0" normalizeH="0" noProof="0" dirty="0">
                <a:ln>
                  <a:noFill/>
                </a:ln>
                <a:solidFill>
                  <a:srgbClr val="0E6938"/>
                </a:solidFill>
                <a:effectLst/>
                <a:uLnTx/>
                <a:uFillTx/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sk-SK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(1000 zásielok)          620 €                  550 €</a:t>
            </a:r>
            <a:endParaRPr kumimoji="0" lang="sk-SK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310553" y="4238179"/>
            <a:ext cx="5022741" cy="38605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2600" dirty="0">
                <a:solidFill>
                  <a:srgbClr val="58B853"/>
                </a:solidFill>
                <a:latin typeface="+mj-lt"/>
                <a:ea typeface="Verdana" pitchFamily="34" charset="0"/>
                <a:cs typeface="Verdana" pitchFamily="34" charset="0"/>
              </a:rPr>
              <a:t>Zelená pošta Vám zníži ročné náklady o 840 €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i="0" u="none" strike="noStrike" kern="1200" cap="none" spc="0" normalizeH="0" baseline="0" noProof="0" dirty="0">
              <a:ln>
                <a:noFill/>
              </a:ln>
              <a:solidFill>
                <a:srgbClr val="58B853"/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741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/ako dostať Zelenú poštu do miestnej samosprávy?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5</a:t>
            </a:fld>
            <a:endParaRPr lang="sk-SK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01515" y="2495416"/>
            <a:ext cx="4819136" cy="1977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1600" b="1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Integrácia. 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Ľubovoľný poskytovateľ softvérového riešenia pre mestá môže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naintegrovať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prepojenie svojej aplikácie na rozhranie Zelenej pošty.</a:t>
            </a: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Verdana" pitchFamily="34" charset="0"/>
                <a:cs typeface="Verdana" pitchFamily="34" charset="0"/>
              </a:rPr>
              <a:t>Pošta sa následne odosiela jednoducho. 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Ostávate vo svojej známej aplikácií ktorú každodenne používate a jedným klikom odosielate poštu.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noProof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b="0" baseline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96C47A35-FA53-44A7-BBCD-CAD11D2C0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96" y="1738317"/>
            <a:ext cx="3600000" cy="1800000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89A8063C-C360-46B7-B936-ACE8EC134F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96" y="3669042"/>
            <a:ext cx="3600000" cy="732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542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/odosielanie výmerov daní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6</a:t>
            </a:fld>
            <a:endParaRPr lang="sk-SK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01136" y="1625959"/>
            <a:ext cx="4819136" cy="43772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Novelizácia zákona o e-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Governmente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k 1/11/2018 zaviedla možnosť tlače úradných dokumentov v režime tlače rovnopisu a doložky o autorizácií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Rovnopis sa generuje v informačnom systéme mesta a podpisuje sa mandátnou pečaťou. Informácie z pečate sa následne zobrazia v doložke o autorizácií čím nahrádzajú úradný podpis a pečiatku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Dokumenty vygenerované v IS následne cez rozhranie medzi IS a Zelenou poštou prejdú do systému Zelenej pošty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Zelená pošta zabezpečí tlač,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obálkovanie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zásielok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Podľa preferencií obce môžu byť zásielky:</a:t>
            </a:r>
          </a:p>
          <a:p>
            <a:pPr marL="742950" lvl="1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podané na poštu (poštovné úradnej zásielky do 50 g je 1,45 €)</a:t>
            </a:r>
          </a:p>
          <a:p>
            <a:pPr marL="742950" lvl="1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Doručené späť na obec, zoradené v krabici napr. abecedne podľa názvu ulíc, čísla domu, priezvisko občana, ...</a:t>
            </a:r>
          </a:p>
          <a:p>
            <a:pPr marR="0" lvl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k-SK" sz="160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sk-SK" sz="160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noProof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b="0" baseline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C3C64280-E52F-44FF-B636-4D08764C1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73" y="1725104"/>
            <a:ext cx="5387163" cy="391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988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/legislatíva – ochrana daňového tajomstva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7</a:t>
            </a:fld>
            <a:endParaRPr lang="sk-SK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19807" y="1625959"/>
            <a:ext cx="10533993" cy="43772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Daňovým tajomstvom je v zmysle § 11 ods. 1 zákona č. 563/2009 Z. z. o správe daní (daňový poriadok) a o zmene a doplnení niektorých zákonov (ďalej len „daňový poriadok“) informácia o daňovom subjekte, ktorá sa získa pri správe daní, teda nielen v daňovom konaní. 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Podľa § 11 ods. 7 písm. b/ daňového poriadku za porušenie daňového tajomstva sa ďalej nepovažuje zverejnenie zoznamov podľa § 52, poskytovanie údajov podľa § 53 a vydanie súhlasu podľa § 54. 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Podľa § 52 ods. 2 písm. a/, b/ a c/ daňového poriadku správca dane, ktorým je obec, môže zverejniť zoznam :</a:t>
            </a:r>
          </a:p>
          <a:p>
            <a:pPr marL="742950" lvl="1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a/ daňových dlžníkov podľa stavu k 31. decembru predchádzajúceho roka, u ktorých úhrnná výška daňových nedoplatkov presiahla u fyzickej osoby 160 eur a u právnickej osoby 1600 eur, </a:t>
            </a:r>
          </a:p>
          <a:p>
            <a:pPr marL="742950" lvl="1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b/ daňových subjektov, ktorým bol v kalendárnom roku, ktorý predchádza roku, v ktorom sa budú zoznamy zverejňovať povolený odklad platenia dane alebo povolené platenie dane v splátkach presahujúce u fyzickej osoby 160 eur a u právnickej osoby 1600 eur a tento odklad platenia dane alebo povolené platenie dane v splátkach naďalej trvá, </a:t>
            </a:r>
          </a:p>
          <a:p>
            <a:pPr marL="742950" lvl="1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c/ daňových subjektov, ktorým bola v kalendárnom roku, ktorý predchádza roku, v ktorom sa bude zoznam zverejňovať povolená úľava alebo odpustený daňový nedoplatok s uvedením jej výšky. 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Na základe vyššie uvedeného, v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náväznosti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na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ust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. § 11 ods. 7 písm. b/ v spojení s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ust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. § 52 ods. 2, 3 daňového poriadku, možno konštatovať, že keď obec ako správca dane môže zverejňovať informácie o výške daňového nedoplatku, tak informácia o výške vyrubenej dane je rovnakého charakteru a teda nie je vo verejnom záujme túto skutočnosť utajovať, a zverejnením informácia o výške vyrubenej dane, nedôjde k porušeniu daňového tajomstva.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Naše názor potvrdzuje aj rozhodnutie Najvyššieho súdu SR,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sp.zn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. 8Sži/30/2014 zo dňa 26.05.2016. 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endParaRPr lang="sk-SK" sz="160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noProof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b="0" baseline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67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/legislatíva – vyhotovenie listinného rovnopisu elektronického úradného  dokumentu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8</a:t>
            </a:fld>
            <a:endParaRPr lang="sk-SK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19807" y="1625959"/>
            <a:ext cx="10533993" cy="4377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Vyhláškou č.  85/2018 zo dňa 12.03.2018  ďalej len ( ďalej ako vyhláška), ktorú vydal v podľa § 59 ods. písm. d/  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zák.č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. 305/2013 Z. z. o elektronickej podobe výkonu pôsobnosti orgánov verejnej moci a o zmene a doplnení niektorých zákonov ( ďalej ako zákon o e-</a:t>
            </a:r>
            <a:r>
              <a:rPr lang="sk-SK" sz="16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Governmente</a:t>
            </a: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) Úrad podpredsedu vlády SR pre investície a informatiku, boli ustanovené podrobnosti o spôsobe vyhotovenia a náležitostiach listinného rovnopisu elektronického dokumentu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Orgány verejnej moci, v prípade  ak osoba nemá aktivovanú elektronickú schránku na doručovanie, alebo sa ustanovenia o elektronickom doručovaní nepoužijú, alebo sa ustanovenia o elektronickom doručovaní nepoužijú, sú povinné vyhotoviť listinný rovnopis elektronického úradného dokumentu.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sz="1600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Ostatné Orgány verejnej  moci sa môžu dohodnúť so Správcom modulu elektronického doručovania alebo si zabezpečia vyhotovenie listinného rovnopisu elektronického úradného dokumentu a jeho doručenie vlastnými prostriedkami.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noProof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b="0" baseline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53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rgbClr val="58B853"/>
                </a:solidFill>
                <a:latin typeface="+mj-lt"/>
              </a:rPr>
              <a:t>/sumarizácia a benefity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38E7-E170-4BAE-9D47-F0954B3CBF98}" type="slidenum">
              <a:rPr lang="sk-SK" smtClean="0"/>
              <a:pPr/>
              <a:t>9</a:t>
            </a:fld>
            <a:endParaRPr lang="sk-SK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19807" y="1625959"/>
            <a:ext cx="10533993" cy="4377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noProof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sz="1600" b="0" baseline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sz="1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90EDED-DB4A-4D09-8EFA-0681A7FB0E1A}"/>
              </a:ext>
            </a:extLst>
          </p:cNvPr>
          <p:cNvSpPr txBox="1">
            <a:spLocks/>
          </p:cNvSpPr>
          <p:nvPr/>
        </p:nvSpPr>
        <p:spPr>
          <a:xfrm>
            <a:off x="972207" y="1778359"/>
            <a:ext cx="10533993" cy="4377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Tlač rovnopisu a doložky o autorizácií nahrádza doteraz zaužívaný spôsob tlače úradných dokumentov a ich opatrenie úradnou pečiatkou a podpisom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Benefitom využitia tlače, </a:t>
            </a:r>
            <a:r>
              <a:rPr lang="sk-SK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obálkovania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a možného doručovania cez Zelenú poštu je výrazné procesné a časové šetrenie nakoľko aj niekoľko desaťtisíc dokumentov dokážeme vytlačiť a zabaliť rádovo v dňoch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Mesto môže získať lepší cash </a:t>
            </a:r>
            <a:r>
              <a:rPr lang="sk-SK" dirty="0" err="1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flow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+mj-lt"/>
                <a:ea typeface="Verdana" pitchFamily="34" charset="0"/>
                <a:cs typeface="Verdana" pitchFamily="34" charset="0"/>
              </a:rPr>
              <a:t> z dôvodu skoršej distribúcie výmerov k občanovi</a:t>
            </a:r>
          </a:p>
          <a:p>
            <a:pPr marL="285750" lvl="0" indent="-285750" algn="just">
              <a:lnSpc>
                <a:spcPct val="90000"/>
              </a:lnSpc>
              <a:spcBef>
                <a:spcPts val="1000"/>
              </a:spcBef>
              <a:buFontTx/>
              <a:buChar char="-"/>
              <a:defRPr/>
            </a:pPr>
            <a:endParaRPr lang="sk-SK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noProof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sk-SK" b="0" baseline="0" dirty="0">
              <a:solidFill>
                <a:schemeClr val="bg1">
                  <a:lumMod val="50000"/>
                </a:schemeClr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sk-SK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30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3515</TotalTime>
  <Words>835</Words>
  <Application>Microsoft Office PowerPoint</Application>
  <PresentationFormat>Širokouhlá</PresentationFormat>
  <Paragraphs>77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Office Theme</vt:lpstr>
      <vt:lpstr>Prezentácia programu PowerPoint</vt:lpstr>
      <vt:lpstr>/čo je Zelená pošta?</vt:lpstr>
      <vt:lpstr>/koľko času vám zaberie práca s poštou?</vt:lpstr>
      <vt:lpstr>/koľko vás stojí pošta mesačne?</vt:lpstr>
      <vt:lpstr>/ako dostať Zelenú poštu do miestnej samosprávy?</vt:lpstr>
      <vt:lpstr>/odosielanie výmerov daní</vt:lpstr>
      <vt:lpstr>/legislatíva – ochrana daňového tajomstva</vt:lpstr>
      <vt:lpstr>/legislatíva – vyhotovenie listinného rovnopisu elektronického úradného  dokumentu</vt:lpstr>
      <vt:lpstr>/sumarizácia a benefity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Adrián Csuba</dc:creator>
  <cp:lastModifiedBy>Adrián Csuba</cp:lastModifiedBy>
  <cp:revision>269</cp:revision>
  <dcterms:created xsi:type="dcterms:W3CDTF">2013-11-05T10:23:01Z</dcterms:created>
  <dcterms:modified xsi:type="dcterms:W3CDTF">2019-03-13T18:40:01Z</dcterms:modified>
</cp:coreProperties>
</file>