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27"/>
  </p:notesMasterIdLst>
  <p:sldIdLst>
    <p:sldId id="256" r:id="rId4"/>
    <p:sldId id="257" r:id="rId5"/>
    <p:sldId id="258" r:id="rId6"/>
    <p:sldId id="262" r:id="rId7"/>
    <p:sldId id="263" r:id="rId8"/>
    <p:sldId id="265" r:id="rId9"/>
    <p:sldId id="273" r:id="rId10"/>
    <p:sldId id="393" r:id="rId11"/>
    <p:sldId id="309" r:id="rId12"/>
    <p:sldId id="308" r:id="rId13"/>
    <p:sldId id="305" r:id="rId14"/>
    <p:sldId id="384" r:id="rId15"/>
    <p:sldId id="391" r:id="rId16"/>
    <p:sldId id="392" r:id="rId17"/>
    <p:sldId id="387" r:id="rId18"/>
    <p:sldId id="388" r:id="rId19"/>
    <p:sldId id="389" r:id="rId20"/>
    <p:sldId id="390" r:id="rId21"/>
    <p:sldId id="307" r:id="rId22"/>
    <p:sldId id="394" r:id="rId23"/>
    <p:sldId id="395" r:id="rId24"/>
    <p:sldId id="396" r:id="rId25"/>
    <p:sldId id="300" r:id="rId26"/>
  </p:sldIdLst>
  <p:sldSz cx="9906000" cy="6858000" type="A4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29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33" autoAdjust="0"/>
    <p:restoredTop sz="76174" autoAdjust="0"/>
  </p:normalViewPr>
  <p:slideViewPr>
    <p:cSldViewPr>
      <p:cViewPr varScale="1">
        <p:scale>
          <a:sx n="88" d="100"/>
          <a:sy n="88" d="100"/>
        </p:scale>
        <p:origin x="2154" y="8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sk-SK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notes format</a:t>
            </a:r>
          </a:p>
        </p:txBody>
      </p:sp>
      <p:sp>
        <p:nvSpPr>
          <p:cNvPr id="79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sk-SK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&lt;header&gt;</a:t>
            </a:r>
          </a:p>
        </p:txBody>
      </p:sp>
      <p:sp>
        <p:nvSpPr>
          <p:cNvPr id="80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sk-SK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</a:p>
        </p:txBody>
      </p:sp>
      <p:sp>
        <p:nvSpPr>
          <p:cNvPr id="81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sk-SK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</a:p>
        </p:txBody>
      </p:sp>
      <p:sp>
        <p:nvSpPr>
          <p:cNvPr id="82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DF3B15DD-E511-46AE-8562-5AE37AD6F908}" type="slidenum">
              <a:rPr lang="sk-SK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‹#›</a:t>
            </a:fld>
            <a:endParaRPr lang="sk-SK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65715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sk-SK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1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30B111B5-54E6-40FE-BB37-3F2A71A1C9D8}" type="slidenum">
              <a:rPr lang="sk-SK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1</a:t>
            </a:fld>
            <a:endParaRPr lang="sk-SK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32997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sk-SK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3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04EE5550-575C-462B-92AF-E00B16159026}" type="slidenum">
              <a:rPr lang="sk-SK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7</a:t>
            </a:fld>
            <a:endParaRPr lang="sk-SK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93924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endParaRPr lang="sk-SK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5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D1F591A1-568C-42E8-8F81-80778FA412AB}" type="slidenum">
              <a:rPr lang="sk-SK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+mn-ea"/>
              </a:rPr>
              <a:t>9</a:t>
            </a:fld>
            <a:endParaRPr lang="sk-SK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272396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Smart senzory</a:t>
            </a:r>
            <a:b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</a:b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Sensoneo vyrába 2 typy ultrazvukových senzorov, ktoré sú schopné monitorovať akýkoľvek typ odpadu v kontajneroch rôznych typov a veľkostí.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Sú robustné, vodotesné a nárazu vzdorné a informácie o výške odpadu dokážu prenášať prostredníctvom LoRaWAN siete. 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endParaRPr lang="sk-SK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marL="0" indent="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Smart waste management systém (webová a mobilná verzia)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Cloudový nástroj, ktorý zákazníkom umožňuje konfigurovať, monitorovať a riadiť každodennú agendu správy odpadov. Okrem aktualizovaného prehľadu monitorovaných kontajnerov tento systém umožňuje aj plánovanie zvozových trás a poloautomatickú navigáciu.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endParaRPr lang="sk-SK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marL="0" indent="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Smart Analytika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Analytický a reportovací nástroj Smart </a:t>
            </a:r>
            <a:r>
              <a:rPr lang="sk-SK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Analytics</a:t>
            </a: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umožňuje používateľom robiť strategické rozhodnutia na základe reálnych dát.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Smart Analytika vyhotovuje rôzne typy štatistík, reportov a prehľadov ohľadom všetkých monitorovaných kontajnerov a ich obsahu, analýzy zvozov a zvozových trás.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endParaRPr lang="sk-SK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marL="0" indent="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Smart Route Planning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Funkcia plánovania trás automatizuje manažment zvozových trás na základe detailných preddefinovaných dát ohľadom vozového parku, depa a skládok.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Automatizované plánovanie trás optimalizuje využívanie zvozových vozidiel a pracovnej sily a plánuje proces zvozu odpadu čo možno najefektívnejším spôsobom z pohľadu času a nákladov.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endParaRPr lang="sk-SK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sk-SK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</a:rPr>
              <a:t>Citizen Aplikácia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sk-SK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</a:rPr>
              <a:t>Občania majú prístup k dátam zo Sensoneo senzorov prostredníctvom voľne dostupnej „Aplikácie pre občana“. Mobilná aplikácia informuje občanov o úrovni zaplnenia v monitorovaných kontajneroch a umožňuje im nájsť najbližší voľný kontajner pre konkrétny typ odpadu vrátane navigácie k nemu. Zobrazenie jednotlivých kontajnerov aj pre občanov je voliteľné.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sk-SK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</a:rPr>
              <a:t>Aplikácia je dostupná pre Android a </a:t>
            </a:r>
            <a:r>
              <a:rPr lang="sk-SK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</a:rPr>
              <a:t>iOS</a:t>
            </a:r>
            <a:r>
              <a:rPr lang="sk-SK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</a:rPr>
              <a:t>.</a:t>
            </a:r>
          </a:p>
        </p:txBody>
      </p:sp>
      <p:sp>
        <p:nvSpPr>
          <p:cNvPr id="395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D1F591A1-568C-42E8-8F81-80778FA412AB}" type="slidenum">
              <a:rPr lang="sk-SK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+mn-ea"/>
              </a:rPr>
              <a:t>10</a:t>
            </a:fld>
            <a:endParaRPr lang="sk-SK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66641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endParaRPr lang="sk-SK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5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D1F591A1-568C-42E8-8F81-80778FA412AB}" type="slidenum">
              <a:rPr lang="sk-SK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+mn-ea"/>
              </a:rPr>
              <a:t>11</a:t>
            </a:fld>
            <a:endParaRPr lang="sk-SK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142627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sk-SK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Smart senzory</a:t>
            </a:r>
            <a:br>
              <a:rPr lang="sk-SK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</a:br>
            <a:r>
              <a:rPr lang="sk-SK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Sensoneo vyrába 2 typy ultrazvukových senzorov, ktoré sú schopné monitorovať akýkoľvek typ odpadu v kontajneroch rôznych typov a veľkostí.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sk-SK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Sú robustné, vodotesné a nárazu vzdorné a informácie o výške odpadu dokážu prenášať prostredníctvom LoRaWAN siete. </a:t>
            </a:r>
          </a:p>
        </p:txBody>
      </p:sp>
      <p:sp>
        <p:nvSpPr>
          <p:cNvPr id="395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D1F591A1-568C-42E8-8F81-80778FA412AB}" type="slidenum">
              <a:rPr lang="sk-SK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+mn-ea"/>
              </a:rPr>
              <a:t>12</a:t>
            </a:fld>
            <a:endParaRPr lang="sk-SK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778440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sk-SK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Smart senzory</a:t>
            </a:r>
            <a:br>
              <a:rPr lang="sk-SK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</a:br>
            <a:r>
              <a:rPr lang="sk-SK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Sensoneo vyrába 2 typy ultrazvukových senzorov, ktoré sú schopné monitorovať akýkoľvek typ odpadu v kontajneroch rôznych typov a veľkostí.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sk-SK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Sú robustné, vodotesné a nárazu vzdorné a informácie o výške odpadu dokážu prenášať prostredníctvom LoRaWAN siete. </a:t>
            </a:r>
          </a:p>
        </p:txBody>
      </p:sp>
      <p:sp>
        <p:nvSpPr>
          <p:cNvPr id="395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D1F591A1-568C-42E8-8F81-80778FA412AB}" type="slidenum">
              <a:rPr lang="sk-SK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+mn-ea"/>
              </a:rPr>
              <a:t>13</a:t>
            </a:fld>
            <a:endParaRPr lang="sk-SK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104579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sk-SK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Smart senzory</a:t>
            </a:r>
            <a:br>
              <a:rPr lang="sk-SK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</a:br>
            <a:r>
              <a:rPr lang="sk-SK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Sensoneo vyrába 2 typy ultrazvukových senzorov, ktoré sú schopné monitorovať akýkoľvek typ odpadu v kontajneroch rôznych typov a veľkostí.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sk-SK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Sú robustné, vodotesné a nárazu vzdorné a informácie o výške odpadu dokážu prenášať prostredníctvom LoRaWAN siete. </a:t>
            </a:r>
          </a:p>
        </p:txBody>
      </p:sp>
      <p:sp>
        <p:nvSpPr>
          <p:cNvPr id="395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D1F591A1-568C-42E8-8F81-80778FA412AB}" type="slidenum">
              <a:rPr lang="sk-SK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+mn-ea"/>
              </a:rPr>
              <a:t>14</a:t>
            </a:fld>
            <a:endParaRPr lang="sk-SK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918385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sk-SK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Smart waste management systém (webová a mobilná verzia)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sk-SK" sz="20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Cloudový</a:t>
            </a:r>
            <a:r>
              <a:rPr lang="sk-SK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nástroj, ktorý zákazníkom umožňuje konfigurovať, monitorovať a riadiť každodennú agendu správy odpadov. Okrem aktualizovaného prehľadu monitorovaných kontajnerov tento systém umožňuje aj plánovanie zvozových trás a poloautomatickú navigáciu.</a:t>
            </a:r>
          </a:p>
        </p:txBody>
      </p:sp>
      <p:sp>
        <p:nvSpPr>
          <p:cNvPr id="395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D1F591A1-568C-42E8-8F81-80778FA412AB}" type="slidenum">
              <a:rPr lang="sk-SK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+mn-ea"/>
              </a:rPr>
              <a:t>15</a:t>
            </a:fld>
            <a:endParaRPr lang="sk-SK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860216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sk-SK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Smart Analytika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sk-SK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Analytický a reportovací nástroj Smart </a:t>
            </a:r>
            <a:r>
              <a:rPr lang="sk-SK" sz="20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Analytics</a:t>
            </a:r>
            <a:r>
              <a:rPr lang="sk-SK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umožňuje používateľom robiť strategické rozhodnutia na základe reálnych dát.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sk-SK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Smart Analytika vyhotovuje rôzne typy štatistík, reportov a prehľadov ohľadom všetkých monitorovaných kontajnerov a ich obsahu, analýzy zvozov a zvozových trás.</a:t>
            </a:r>
          </a:p>
        </p:txBody>
      </p:sp>
      <p:sp>
        <p:nvSpPr>
          <p:cNvPr id="395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D1F591A1-568C-42E8-8F81-80778FA412AB}" type="slidenum">
              <a:rPr lang="sk-SK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+mn-ea"/>
              </a:rPr>
              <a:t>16</a:t>
            </a:fld>
            <a:endParaRPr lang="sk-SK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671618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sk-SK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Smart Route Planning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sk-SK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Funkcia plánovania trás automatizuje manažment zvozových trás na základe detailných preddefinovaných dát ohľadom vozového parku, depa a skládok.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sk-SK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Automatizované plánovanie trás optimalizuje využívanie zvozových vozidiel a pracovnej sily a plánuje proces zvozu odpadu čo možno najefektívnejším spôsobom z pohľadu času a nákladov.</a:t>
            </a:r>
          </a:p>
        </p:txBody>
      </p:sp>
      <p:sp>
        <p:nvSpPr>
          <p:cNvPr id="395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D1F591A1-568C-42E8-8F81-80778FA412AB}" type="slidenum">
              <a:rPr lang="sk-SK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+mn-ea"/>
              </a:rPr>
              <a:t>17</a:t>
            </a:fld>
            <a:endParaRPr lang="sk-SK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828840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sk-SK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</a:rPr>
              <a:t>Citizen Aplikácia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sk-SK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</a:rPr>
              <a:t>Občania majú prístup k dátam zo Sensoneo senzorov prostredníctvom voľne dostupnej „Aplikácie pre občana“. Mobilná aplikácia informuje občanov o úrovni zaplnenia v monitorovaných kontajneroch a umožňuje im nájsť najbližší voľný kontajner pre konkrétny typ odpadu vrátane navigácie k nemu. Zobrazenie jednotlivých kontajnerov aj pre občanov je voliteľné.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sk-SK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</a:rPr>
              <a:t>Aplikácia je dostupná pre Android a iOS.</a:t>
            </a:r>
          </a:p>
          <a:p>
            <a:endParaRPr lang="sk-SK" sz="3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n-lt"/>
            </a:endParaRPr>
          </a:p>
        </p:txBody>
      </p:sp>
      <p:sp>
        <p:nvSpPr>
          <p:cNvPr id="395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D1F591A1-568C-42E8-8F81-80778FA412AB}" type="slidenum">
              <a:rPr lang="sk-SK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+mn-ea"/>
              </a:rPr>
              <a:t>18</a:t>
            </a:fld>
            <a:endParaRPr lang="sk-SK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072017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endParaRPr lang="sk-SK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5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/>
            <a:fld id="{D1F591A1-568C-42E8-8F81-80778FA412AB}" type="slidenum">
              <a:rPr lang="sk-SK" sz="12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pPr algn="r"/>
              <a:t>19</a:t>
            </a:fld>
            <a:endParaRPr lang="sk-SK" sz="14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538894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r>
              <a:rPr lang="sk-SK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</a:rPr>
              <a:t>Slovanet – Nitrianske</a:t>
            </a:r>
            <a:r>
              <a:rPr lang="sk-SK" sz="2000" b="0" strike="noStrike" spc="-1" baseline="0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</a:rPr>
              <a:t> komunálne služby </a:t>
            </a:r>
            <a:r>
              <a:rPr lang="sk-SK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</a:rPr>
              <a:t>https://www.youtube.com/watch?v=KDh2lKWqSQY</a:t>
            </a:r>
          </a:p>
          <a:p>
            <a:r>
              <a:rPr lang="sk-SK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</a:rPr>
              <a:t>Slovanet – OLO</a:t>
            </a:r>
            <a:r>
              <a:rPr lang="sk-SK" sz="2000" b="0" strike="noStrike" spc="-1" baseline="0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</a:rPr>
              <a:t> https://www.youtube.com/watch?v=lDpRikWXI1g </a:t>
            </a:r>
            <a:endParaRPr lang="sk-SK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n-lt"/>
            </a:endParaRPr>
          </a:p>
          <a:p>
            <a:endParaRPr lang="sk-SK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5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/>
            <a:fld id="{D1F591A1-568C-42E8-8F81-80778FA412AB}" type="slidenum">
              <a:rPr lang="sk-SK" sz="12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pPr algn="r"/>
              <a:t>20</a:t>
            </a:fld>
            <a:endParaRPr lang="sk-SK" sz="14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197338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endParaRPr lang="sk-SK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5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/>
            <a:fld id="{D1F591A1-568C-42E8-8F81-80778FA412AB}" type="slidenum">
              <a:rPr lang="sk-SK" sz="12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pPr algn="r"/>
              <a:t>21</a:t>
            </a:fld>
            <a:endParaRPr lang="sk-SK" sz="14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741001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endParaRPr lang="sk-SK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5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/>
            <a:fld id="{D1F591A1-568C-42E8-8F81-80778FA412AB}" type="slidenum">
              <a:rPr lang="sk-SK" sz="12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pPr algn="r"/>
              <a:t>22</a:t>
            </a:fld>
            <a:endParaRPr lang="sk-SK" sz="14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64236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782640" y="4406760"/>
            <a:ext cx="8419680" cy="13618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782640" y="2906640"/>
            <a:ext cx="8419680" cy="1499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782640" y="4406760"/>
            <a:ext cx="8419680" cy="13618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782640" y="2906640"/>
            <a:ext cx="8419680" cy="1499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782640" y="4406760"/>
            <a:ext cx="8419680" cy="13618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782640" y="2906640"/>
            <a:ext cx="4108680" cy="1499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097240" y="2906640"/>
            <a:ext cx="4108680" cy="1499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782640" y="4406760"/>
            <a:ext cx="8419680" cy="13618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782640" y="4406760"/>
            <a:ext cx="8419680" cy="6314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782640" y="4406760"/>
            <a:ext cx="8419680" cy="13618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782640" y="2906640"/>
            <a:ext cx="4108680" cy="71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782640" y="3690360"/>
            <a:ext cx="4108680" cy="71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97240" y="2906640"/>
            <a:ext cx="4108680" cy="1499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782640" y="4406760"/>
            <a:ext cx="8419680" cy="13618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782640" y="2906640"/>
            <a:ext cx="4108680" cy="1499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097240" y="2906640"/>
            <a:ext cx="4108680" cy="71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097240" y="3690360"/>
            <a:ext cx="4108680" cy="71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782640" y="4406760"/>
            <a:ext cx="8419680" cy="13618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782640" y="2906640"/>
            <a:ext cx="4108680" cy="71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097240" y="2906640"/>
            <a:ext cx="4108680" cy="71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782640" y="3690360"/>
            <a:ext cx="8419680" cy="71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782640" y="4406760"/>
            <a:ext cx="8419680" cy="13618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782640" y="2906640"/>
            <a:ext cx="8419680" cy="71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782640" y="3690360"/>
            <a:ext cx="8419680" cy="71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782640" y="4406760"/>
            <a:ext cx="8419680" cy="13618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782640" y="2906640"/>
            <a:ext cx="4108680" cy="71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097240" y="2906640"/>
            <a:ext cx="4108680" cy="71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97240" y="3690360"/>
            <a:ext cx="4108680" cy="71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782640" y="3690360"/>
            <a:ext cx="4108680" cy="71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782640" y="4406760"/>
            <a:ext cx="8419680" cy="13618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782640" y="2906640"/>
            <a:ext cx="8419680" cy="1499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782640" y="2906640"/>
            <a:ext cx="8419680" cy="1499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37" name="Obrázok 36"/>
          <p:cNvPicPr/>
          <p:nvPr/>
        </p:nvPicPr>
        <p:blipFill>
          <a:blip r:embed="rId2"/>
          <a:stretch/>
        </p:blipFill>
        <p:spPr>
          <a:xfrm>
            <a:off x="4052520" y="2906640"/>
            <a:ext cx="1879560" cy="1499760"/>
          </a:xfrm>
          <a:prstGeom prst="rect">
            <a:avLst/>
          </a:prstGeom>
          <a:ln>
            <a:noFill/>
          </a:ln>
        </p:spPr>
      </p:pic>
      <p:pic>
        <p:nvPicPr>
          <p:cNvPr id="38" name="Obrázok 37"/>
          <p:cNvPicPr/>
          <p:nvPr/>
        </p:nvPicPr>
        <p:blipFill>
          <a:blip r:embed="rId2"/>
          <a:stretch/>
        </p:blipFill>
        <p:spPr>
          <a:xfrm>
            <a:off x="4052520" y="2906640"/>
            <a:ext cx="1879560" cy="1499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782640" y="4406760"/>
            <a:ext cx="8419680" cy="13618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782640" y="2906640"/>
            <a:ext cx="8419680" cy="1499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782640" y="4406760"/>
            <a:ext cx="8419680" cy="13618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782640" y="2906640"/>
            <a:ext cx="8419680" cy="1499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782640" y="4406760"/>
            <a:ext cx="8419680" cy="13618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782640" y="2906640"/>
            <a:ext cx="4108680" cy="1499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5097240" y="2906640"/>
            <a:ext cx="4108680" cy="1499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782640" y="4406760"/>
            <a:ext cx="8419680" cy="13618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782640" y="4406760"/>
            <a:ext cx="8419680" cy="6314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782640" y="4406760"/>
            <a:ext cx="8419680" cy="13618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782640" y="2906640"/>
            <a:ext cx="4108680" cy="71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782640" y="3690360"/>
            <a:ext cx="4108680" cy="71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5097240" y="2906640"/>
            <a:ext cx="4108680" cy="1499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782640" y="4406760"/>
            <a:ext cx="8419680" cy="13618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782640" y="2906640"/>
            <a:ext cx="4108680" cy="1499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5097240" y="2906640"/>
            <a:ext cx="4108680" cy="71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5097240" y="3690360"/>
            <a:ext cx="4108680" cy="71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782640" y="4406760"/>
            <a:ext cx="8419680" cy="13618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782640" y="2906640"/>
            <a:ext cx="4108680" cy="71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5097240" y="2906640"/>
            <a:ext cx="4108680" cy="71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782640" y="3690360"/>
            <a:ext cx="8419680" cy="71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782640" y="4406760"/>
            <a:ext cx="8419680" cy="13618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782640" y="2906640"/>
            <a:ext cx="8419680" cy="71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782640" y="3690360"/>
            <a:ext cx="8419680" cy="71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782640" y="4406760"/>
            <a:ext cx="8419680" cy="13618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782640" y="2906640"/>
            <a:ext cx="4108680" cy="71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5097240" y="2906640"/>
            <a:ext cx="4108680" cy="71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5097240" y="3690360"/>
            <a:ext cx="4108680" cy="71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782640" y="3690360"/>
            <a:ext cx="4108680" cy="715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782640" y="4406760"/>
            <a:ext cx="8419680" cy="13618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782640" y="2906640"/>
            <a:ext cx="8419680" cy="1499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782640" y="2906640"/>
            <a:ext cx="8419680" cy="1499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sk-SK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76" name="Obrázok 75"/>
          <p:cNvPicPr/>
          <p:nvPr/>
        </p:nvPicPr>
        <p:blipFill>
          <a:blip r:embed="rId2"/>
          <a:stretch/>
        </p:blipFill>
        <p:spPr>
          <a:xfrm>
            <a:off x="4052520" y="2906640"/>
            <a:ext cx="1879560" cy="1499760"/>
          </a:xfrm>
          <a:prstGeom prst="rect">
            <a:avLst/>
          </a:prstGeom>
          <a:ln>
            <a:noFill/>
          </a:ln>
        </p:spPr>
      </p:pic>
      <p:pic>
        <p:nvPicPr>
          <p:cNvPr id="77" name="Obrázok 76"/>
          <p:cNvPicPr/>
          <p:nvPr/>
        </p:nvPicPr>
        <p:blipFill>
          <a:blip r:embed="rId2"/>
          <a:stretch/>
        </p:blipFill>
        <p:spPr>
          <a:xfrm>
            <a:off x="4052520" y="2906640"/>
            <a:ext cx="1879560" cy="1499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Kliknite sem a upravte štýl predlohy podnadpisov.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8837C-F279-4853-A10E-603072434888}" type="datetimeFigureOut">
              <a:rPr lang="sk-SK" smtClean="0">
                <a:solidFill>
                  <a:prstClr val="black">
                    <a:tint val="75000"/>
                  </a:prstClr>
                </a:solidFill>
              </a:rPr>
              <a:pPr/>
              <a:t>15. 3. 2019</a:t>
            </a:fld>
            <a:endParaRPr lang="sk-S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29675-5F97-4664-9843-0719FC8C7D95}" type="slidenum">
              <a:rPr lang="sk-SK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k-S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1090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8837C-F279-4853-A10E-603072434888}" type="datetimeFigureOut">
              <a:rPr lang="sk-SK" smtClean="0">
                <a:solidFill>
                  <a:prstClr val="black">
                    <a:tint val="75000"/>
                  </a:prstClr>
                </a:solidFill>
              </a:rPr>
              <a:pPr/>
              <a:t>15. 3. 2019</a:t>
            </a:fld>
            <a:endParaRPr lang="sk-S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29675-5F97-4664-9843-0719FC8C7D95}" type="slidenum">
              <a:rPr lang="sk-SK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k-S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6102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8837C-F279-4853-A10E-603072434888}" type="datetimeFigureOut">
              <a:rPr lang="sk-SK" smtClean="0">
                <a:solidFill>
                  <a:prstClr val="black">
                    <a:tint val="75000"/>
                  </a:prstClr>
                </a:solidFill>
              </a:rPr>
              <a:pPr/>
              <a:t>15. 3. 2019</a:t>
            </a:fld>
            <a:endParaRPr lang="sk-S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29675-5F97-4664-9843-0719FC8C7D95}" type="slidenum">
              <a:rPr lang="sk-SK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k-S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2169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95300" y="1600203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5035550" y="1600203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8837C-F279-4853-A10E-603072434888}" type="datetimeFigureOut">
              <a:rPr lang="sk-SK" smtClean="0">
                <a:solidFill>
                  <a:prstClr val="black">
                    <a:tint val="75000"/>
                  </a:prstClr>
                </a:solidFill>
              </a:rPr>
              <a:pPr/>
              <a:t>15. 3. 2019</a:t>
            </a:fld>
            <a:endParaRPr lang="sk-S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29675-5F97-4664-9843-0719FC8C7D95}" type="slidenum">
              <a:rPr lang="sk-SK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k-S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7310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8837C-F279-4853-A10E-603072434888}" type="datetimeFigureOut">
              <a:rPr lang="sk-SK" smtClean="0">
                <a:solidFill>
                  <a:prstClr val="black">
                    <a:tint val="75000"/>
                  </a:prstClr>
                </a:solidFill>
              </a:rPr>
              <a:pPr/>
              <a:t>15. 3. 2019</a:t>
            </a:fld>
            <a:endParaRPr lang="sk-S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29675-5F97-4664-9843-0719FC8C7D95}" type="slidenum">
              <a:rPr lang="sk-SK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k-S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8013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8837C-F279-4853-A10E-603072434888}" type="datetimeFigureOut">
              <a:rPr lang="sk-SK" smtClean="0">
                <a:solidFill>
                  <a:prstClr val="black">
                    <a:tint val="75000"/>
                  </a:prstClr>
                </a:solidFill>
              </a:rPr>
              <a:pPr/>
              <a:t>15. 3. 2019</a:t>
            </a:fld>
            <a:endParaRPr lang="sk-S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29675-5F97-4664-9843-0719FC8C7D95}" type="slidenum">
              <a:rPr lang="sk-SK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k-S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0252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8837C-F279-4853-A10E-603072434888}" type="datetimeFigureOut">
              <a:rPr lang="sk-SK" smtClean="0">
                <a:solidFill>
                  <a:prstClr val="black">
                    <a:tint val="75000"/>
                  </a:prstClr>
                </a:solidFill>
              </a:rPr>
              <a:pPr/>
              <a:t>15. 3. 2019</a:t>
            </a:fld>
            <a:endParaRPr lang="sk-S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29675-5F97-4664-9843-0719FC8C7D95}" type="slidenum">
              <a:rPr lang="sk-SK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k-S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5772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8837C-F279-4853-A10E-603072434888}" type="datetimeFigureOut">
              <a:rPr lang="sk-SK" smtClean="0">
                <a:solidFill>
                  <a:prstClr val="black">
                    <a:tint val="75000"/>
                  </a:prstClr>
                </a:solidFill>
              </a:rPr>
              <a:pPr/>
              <a:t>15. 3. 2019</a:t>
            </a:fld>
            <a:endParaRPr lang="sk-S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29675-5F97-4664-9843-0719FC8C7D95}" type="slidenum">
              <a:rPr lang="sk-SK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k-S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4116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8837C-F279-4853-A10E-603072434888}" type="datetimeFigureOut">
              <a:rPr lang="sk-SK" smtClean="0">
                <a:solidFill>
                  <a:prstClr val="black">
                    <a:tint val="75000"/>
                  </a:prstClr>
                </a:solidFill>
              </a:rPr>
              <a:pPr/>
              <a:t>15. 3. 2019</a:t>
            </a:fld>
            <a:endParaRPr lang="sk-S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29675-5F97-4664-9843-0719FC8C7D95}" type="slidenum">
              <a:rPr lang="sk-SK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k-S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6068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8837C-F279-4853-A10E-603072434888}" type="datetimeFigureOut">
              <a:rPr lang="sk-SK" smtClean="0">
                <a:solidFill>
                  <a:prstClr val="black">
                    <a:tint val="75000"/>
                  </a:prstClr>
                </a:solidFill>
              </a:rPr>
              <a:pPr/>
              <a:t>15. 3. 2019</a:t>
            </a:fld>
            <a:endParaRPr lang="sk-S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29675-5F97-4664-9843-0719FC8C7D95}" type="slidenum">
              <a:rPr lang="sk-SK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k-S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8645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7181850" y="274641"/>
            <a:ext cx="2228850" cy="5851525"/>
          </a:xfrm>
        </p:spPr>
        <p:txBody>
          <a:bodyPr vert="eaVert"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521450" cy="5851525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8837C-F279-4853-A10E-603072434888}" type="datetimeFigureOut">
              <a:rPr lang="sk-SK" smtClean="0">
                <a:solidFill>
                  <a:prstClr val="black">
                    <a:tint val="75000"/>
                  </a:prstClr>
                </a:solidFill>
              </a:rPr>
              <a:pPr/>
              <a:t>15. 3. 2019</a:t>
            </a:fld>
            <a:endParaRPr lang="sk-S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29675-5F97-4664-9843-0719FC8C7D95}" type="slidenum">
              <a:rPr lang="sk-SK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k-S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578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95360" y="274680"/>
            <a:ext cx="89150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sk-SK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Kliknite sem a upravte štýl predlohy nadpisov.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495360" y="6356520"/>
            <a:ext cx="231120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sk-SK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25. 10. 2017</a:t>
            </a:r>
            <a:endParaRPr lang="sk-SK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384720" y="6356520"/>
            <a:ext cx="3136680" cy="364680"/>
          </a:xfrm>
          <a:prstGeom prst="rect">
            <a:avLst/>
          </a:prstGeom>
        </p:spPr>
        <p:txBody>
          <a:bodyPr anchor="ctr"/>
          <a:lstStyle/>
          <a:p>
            <a:endParaRPr lang="sk-SK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7099200" y="6356520"/>
            <a:ext cx="231120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D60B45F4-923A-469B-A723-CB2A37C6AB22}" type="slidenum">
              <a:rPr lang="sk-SK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 lang="sk-SK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sk-SK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sk-SK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fade/>
  </p:transition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782640" y="4406760"/>
            <a:ext cx="8419680" cy="136188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sk-SK" sz="4000" b="1" strike="noStrike" cap="all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Kliknite sem a upravte štýl predlohy nadpisov.</a:t>
            </a:r>
            <a:endParaRPr lang="sk-SK" sz="4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782640" y="2906640"/>
            <a:ext cx="8419680" cy="149976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sk-SK" sz="20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Kliknite sem a upravte štýly predlohy textu.</a:t>
            </a:r>
            <a:endParaRPr lang="sk-SK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495360" y="6356520"/>
            <a:ext cx="231120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sk-SK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25. 10. 2017</a:t>
            </a:r>
            <a:endParaRPr lang="sk-SK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ftr"/>
          </p:nvPr>
        </p:nvSpPr>
        <p:spPr>
          <a:xfrm>
            <a:off x="3384720" y="6356520"/>
            <a:ext cx="3136680" cy="364680"/>
          </a:xfrm>
          <a:prstGeom prst="rect">
            <a:avLst/>
          </a:prstGeom>
        </p:spPr>
        <p:txBody>
          <a:bodyPr anchor="ctr"/>
          <a:lstStyle/>
          <a:p>
            <a:endParaRPr lang="sk-SK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sldNum"/>
          </p:nvPr>
        </p:nvSpPr>
        <p:spPr>
          <a:xfrm>
            <a:off x="7099200" y="6356520"/>
            <a:ext cx="231120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CC1E0CEB-07A7-4B96-A199-8A16D56AF88B}" type="slidenum">
              <a:rPr lang="sk-SK" sz="1200" b="0" strike="noStrike" spc="-1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‹#›</a:t>
            </a:fld>
            <a:endParaRPr lang="sk-SK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 spd="slow">
    <p:fade/>
  </p:transition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F8837C-F279-4853-A10E-603072434888}" type="datetimeFigureOut">
              <a:rPr lang="sk-SK" smtClean="0">
                <a:solidFill>
                  <a:prstClr val="black">
                    <a:tint val="75000"/>
                  </a:prstClr>
                </a:solidFill>
              </a:rPr>
              <a:pPr/>
              <a:t>15. 3. 2019</a:t>
            </a:fld>
            <a:endParaRPr lang="sk-S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29675-5F97-4664-9843-0719FC8C7D95}" type="slidenum">
              <a:rPr lang="sk-SK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k-S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072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wmf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.w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13" Type="http://schemas.openxmlformats.org/officeDocument/2006/relationships/image" Target="../media/image21.wmf"/><Relationship Id="rId18" Type="http://schemas.openxmlformats.org/officeDocument/2006/relationships/image" Target="../media/image25.wmf"/><Relationship Id="rId3" Type="http://schemas.openxmlformats.org/officeDocument/2006/relationships/image" Target="../media/image11.wmf"/><Relationship Id="rId7" Type="http://schemas.openxmlformats.org/officeDocument/2006/relationships/image" Target="../media/image15.wmf"/><Relationship Id="rId12" Type="http://schemas.openxmlformats.org/officeDocument/2006/relationships/image" Target="../media/image20.wmf"/><Relationship Id="rId17" Type="http://schemas.openxmlformats.org/officeDocument/2006/relationships/image" Target="../media/image24.wmf"/><Relationship Id="rId2" Type="http://schemas.openxmlformats.org/officeDocument/2006/relationships/image" Target="../media/image7.jpeg"/><Relationship Id="rId16" Type="http://schemas.openxmlformats.org/officeDocument/2006/relationships/image" Target="../media/image23.w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wmf"/><Relationship Id="rId11" Type="http://schemas.openxmlformats.org/officeDocument/2006/relationships/image" Target="../media/image19.wmf"/><Relationship Id="rId5" Type="http://schemas.openxmlformats.org/officeDocument/2006/relationships/image" Target="../media/image13.wmf"/><Relationship Id="rId15" Type="http://schemas.openxmlformats.org/officeDocument/2006/relationships/image" Target="../media/image3.wmf"/><Relationship Id="rId10" Type="http://schemas.openxmlformats.org/officeDocument/2006/relationships/image" Target="../media/image18.wmf"/><Relationship Id="rId19" Type="http://schemas.openxmlformats.org/officeDocument/2006/relationships/image" Target="../media/image26.png"/><Relationship Id="rId4" Type="http://schemas.openxmlformats.org/officeDocument/2006/relationships/image" Target="../media/image12.wmf"/><Relationship Id="rId9" Type="http://schemas.openxmlformats.org/officeDocument/2006/relationships/image" Target="../media/image17.wmf"/><Relationship Id="rId14" Type="http://schemas.openxmlformats.org/officeDocument/2006/relationships/image" Target="../media/image22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ovanet.sk/biznis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3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5" Type="http://schemas.openxmlformats.org/officeDocument/2006/relationships/image" Target="../media/image6.png"/><Relationship Id="rId4" Type="http://schemas.openxmlformats.org/officeDocument/2006/relationships/image" Target="../media/image3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microsoft.com/office/2007/relationships/hdphoto" Target="../media/hdphoto2.wdp"/><Relationship Id="rId3" Type="http://schemas.openxmlformats.org/officeDocument/2006/relationships/image" Target="../media/image28.jpeg"/><Relationship Id="rId7" Type="http://schemas.openxmlformats.org/officeDocument/2006/relationships/image" Target="../media/image34.jpe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jpeg"/><Relationship Id="rId11" Type="http://schemas.openxmlformats.org/officeDocument/2006/relationships/image" Target="../media/image37.jpeg"/><Relationship Id="rId5" Type="http://schemas.openxmlformats.org/officeDocument/2006/relationships/image" Target="../media/image6.png"/><Relationship Id="rId10" Type="http://schemas.microsoft.com/office/2007/relationships/hdphoto" Target="../media/hdphoto1.wdp"/><Relationship Id="rId4" Type="http://schemas.openxmlformats.org/officeDocument/2006/relationships/image" Target="../media/image3.wmf"/><Relationship Id="rId9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8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3.wdp"/><Relationship Id="rId5" Type="http://schemas.openxmlformats.org/officeDocument/2006/relationships/image" Target="../media/image39.png"/><Relationship Id="rId4" Type="http://schemas.openxmlformats.org/officeDocument/2006/relationships/image" Target="../media/image3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2.jpeg"/><Relationship Id="rId4" Type="http://schemas.openxmlformats.org/officeDocument/2006/relationships/image" Target="../media/image3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3.jpeg"/><Relationship Id="rId4" Type="http://schemas.openxmlformats.org/officeDocument/2006/relationships/image" Target="../media/image3.wmf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8.jpe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1.png"/><Relationship Id="rId5" Type="http://schemas.openxmlformats.org/officeDocument/2006/relationships/image" Target="../media/image44.png"/><Relationship Id="rId4" Type="http://schemas.openxmlformats.org/officeDocument/2006/relationships/image" Target="../media/image3.wmf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8.jpe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1.png"/><Relationship Id="rId5" Type="http://schemas.openxmlformats.org/officeDocument/2006/relationships/image" Target="../media/image46.png"/><Relationship Id="rId4" Type="http://schemas.openxmlformats.org/officeDocument/2006/relationships/image" Target="../media/image3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8.jpeg"/><Relationship Id="rId7" Type="http://schemas.microsoft.com/office/2007/relationships/hdphoto" Target="../media/hdphoto5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3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28.jpe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6.wdp"/><Relationship Id="rId5" Type="http://schemas.openxmlformats.org/officeDocument/2006/relationships/image" Target="../media/image49.png"/><Relationship Id="rId4" Type="http://schemas.openxmlformats.org/officeDocument/2006/relationships/image" Target="../media/image3.wmf"/><Relationship Id="rId9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28.jpeg"/><Relationship Id="rId7" Type="http://schemas.openxmlformats.org/officeDocument/2006/relationships/image" Target="../media/image53.png"/><Relationship Id="rId12" Type="http://schemas.microsoft.com/office/2007/relationships/hdphoto" Target="../media/hdphoto10.wd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7.wdp"/><Relationship Id="rId11" Type="http://schemas.openxmlformats.org/officeDocument/2006/relationships/image" Target="../media/image55.png"/><Relationship Id="rId5" Type="http://schemas.openxmlformats.org/officeDocument/2006/relationships/image" Target="../media/image52.png"/><Relationship Id="rId10" Type="http://schemas.microsoft.com/office/2007/relationships/hdphoto" Target="../media/hdphoto9.wdp"/><Relationship Id="rId4" Type="http://schemas.openxmlformats.org/officeDocument/2006/relationships/image" Target="../media/image3.wmf"/><Relationship Id="rId9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lDpRikWXI1g" TargetMode="External"/><Relationship Id="rId3" Type="http://schemas.openxmlformats.org/officeDocument/2006/relationships/image" Target="../media/image28.jpe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youtube.com/watch?v=hWhbkL5IxG4" TargetMode="External"/><Relationship Id="rId5" Type="http://schemas.openxmlformats.org/officeDocument/2006/relationships/hyperlink" Target="https://www.youtube.com/watch?v=KDh2lKWqSQY" TargetMode="External"/><Relationship Id="rId4" Type="http://schemas.openxmlformats.org/officeDocument/2006/relationships/image" Target="../media/image3.wmf"/><Relationship Id="rId9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8.png"/><Relationship Id="rId5" Type="http://schemas.openxmlformats.org/officeDocument/2006/relationships/image" Target="../media/image6.png"/><Relationship Id="rId4" Type="http://schemas.openxmlformats.org/officeDocument/2006/relationships/image" Target="../media/image3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8.png"/><Relationship Id="rId5" Type="http://schemas.openxmlformats.org/officeDocument/2006/relationships/image" Target="../media/image6.png"/><Relationship Id="rId4" Type="http://schemas.openxmlformats.org/officeDocument/2006/relationships/image" Target="../media/image3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Shape 1"/>
          <p:cNvSpPr txBox="1"/>
          <p:nvPr/>
        </p:nvSpPr>
        <p:spPr>
          <a:xfrm>
            <a:off x="412200" y="1285920"/>
            <a:ext cx="9081360" cy="4132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sk-SK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Telekomunikačné služby pre Váš biznis</a:t>
            </a:r>
            <a:endParaRPr lang="sk-SK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4" name="CustomShape 2"/>
          <p:cNvSpPr/>
          <p:nvPr/>
        </p:nvSpPr>
        <p:spPr>
          <a:xfrm>
            <a:off x="380880" y="704880"/>
            <a:ext cx="9041400" cy="63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normAutofit fontScale="85000" lnSpcReduction="10000"/>
          </a:bodyPr>
          <a:lstStyle/>
          <a:p>
            <a:pPr>
              <a:lnSpc>
                <a:spcPct val="100000"/>
              </a:lnSpc>
            </a:pPr>
            <a:r>
              <a:rPr lang="sk-SK" sz="36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Portfólio služieb s pridanou hodnotou pre B2B segment</a:t>
            </a:r>
            <a:endParaRPr lang="sk-SK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5" name="CustomShape 3"/>
          <p:cNvSpPr/>
          <p:nvPr/>
        </p:nvSpPr>
        <p:spPr>
          <a:xfrm>
            <a:off x="398160" y="1751760"/>
            <a:ext cx="9024120" cy="1848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sk-SK" sz="1200" b="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Martin Varga, 15.03.2018</a:t>
            </a:r>
            <a:endParaRPr lang="sk-SK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6" name="Obrázok 6"/>
          <p:cNvPicPr/>
          <p:nvPr/>
        </p:nvPicPr>
        <p:blipFill>
          <a:blip r:embed="rId4"/>
          <a:stretch/>
        </p:blipFill>
        <p:spPr>
          <a:xfrm>
            <a:off x="483120" y="5976360"/>
            <a:ext cx="8939160" cy="712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Obrázok 13"/>
          <p:cNvPicPr/>
          <p:nvPr/>
        </p:nvPicPr>
        <p:blipFill>
          <a:blip r:embed="rId3"/>
          <a:stretch/>
        </p:blipFill>
        <p:spPr>
          <a:xfrm>
            <a:off x="1689840" y="1888920"/>
            <a:ext cx="8215920" cy="5000400"/>
          </a:xfrm>
          <a:prstGeom prst="rect">
            <a:avLst/>
          </a:prstGeom>
          <a:ln>
            <a:noFill/>
          </a:ln>
        </p:spPr>
      </p:pic>
      <p:sp>
        <p:nvSpPr>
          <p:cNvPr id="88" name="CustomShape 1"/>
          <p:cNvSpPr/>
          <p:nvPr/>
        </p:nvSpPr>
        <p:spPr>
          <a:xfrm>
            <a:off x="483120" y="2107800"/>
            <a:ext cx="6386400" cy="3394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467640">
              <a:lnSpc>
                <a:spcPct val="100000"/>
              </a:lnSpc>
              <a:buBlip>
                <a:blip r:embed="rId4"/>
              </a:buBlip>
            </a:pPr>
            <a:r>
              <a:rPr lang="sk-SK" sz="18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Predchodcovia:</a:t>
            </a:r>
            <a:r>
              <a:rPr lang="sk-SK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 </a:t>
            </a:r>
            <a:r>
              <a:rPr lang="sk-SK" sz="18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ViaPVT</a:t>
            </a:r>
            <a:r>
              <a:rPr lang="sk-SK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 Bratislava, PSG Trenčín,</a:t>
            </a:r>
            <a:br>
              <a:rPr lang="sk-SK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</a:br>
            <a:r>
              <a:rPr lang="sk-SK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    Podnik výpočtovej techniky (PVT) Bratislava</a:t>
            </a:r>
          </a:p>
          <a:p>
            <a:pPr marL="343080" indent="-467640">
              <a:lnSpc>
                <a:spcPct val="100000"/>
              </a:lnSpc>
              <a:buBlip>
                <a:blip r:embed="rId4"/>
              </a:buBlip>
            </a:pPr>
            <a:r>
              <a:rPr lang="sk-SK" sz="18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Pobočky a miesta predaja: </a:t>
            </a:r>
            <a:r>
              <a:rPr lang="sk-SK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v 12 mestách Slovenska</a:t>
            </a:r>
            <a:br>
              <a:rPr lang="sk-SK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</a:br>
            <a:r>
              <a:rPr lang="sk-SK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    a sieť vyše 200 autorizovaných partnerov</a:t>
            </a:r>
          </a:p>
          <a:p>
            <a:pPr marL="343080" indent="-467640">
              <a:lnSpc>
                <a:spcPct val="100000"/>
              </a:lnSpc>
              <a:buBlip>
                <a:blip r:embed="rId4"/>
              </a:buBlip>
            </a:pPr>
            <a:r>
              <a:rPr lang="sk-SK" sz="18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Zákaznícke segmenty: </a:t>
            </a:r>
            <a:r>
              <a:rPr lang="sk-SK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domácnosti,</a:t>
            </a:r>
            <a:r>
              <a:rPr lang="sk-SK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/>
            </a:r>
            <a:br>
              <a:rPr lang="sk-SK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</a:br>
            <a:r>
              <a:rPr lang="sk-SK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    </a:t>
            </a:r>
            <a:r>
              <a:rPr lang="sk-SK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malé a stredné firmy, korporácie, </a:t>
            </a:r>
            <a:r>
              <a:rPr lang="sk-SK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/>
            </a:r>
            <a:br>
              <a:rPr lang="sk-SK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</a:br>
            <a:r>
              <a:rPr lang="sk-SK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    </a:t>
            </a:r>
            <a:r>
              <a:rPr lang="sk-SK" sz="1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štátna správa</a:t>
            </a:r>
          </a:p>
        </p:txBody>
      </p:sp>
      <p:sp>
        <p:nvSpPr>
          <p:cNvPr id="89" name="CustomShape 2"/>
          <p:cNvSpPr/>
          <p:nvPr/>
        </p:nvSpPr>
        <p:spPr>
          <a:xfrm>
            <a:off x="412200" y="1285920"/>
            <a:ext cx="9081360" cy="413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sk-SK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Slovanet, a.s., Záhradnícka 151, Bratislava</a:t>
            </a:r>
            <a:endParaRPr lang="sk-SK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" name="CustomShape 3"/>
          <p:cNvSpPr/>
          <p:nvPr/>
        </p:nvSpPr>
        <p:spPr>
          <a:xfrm>
            <a:off x="380880" y="704880"/>
            <a:ext cx="9041400" cy="63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sk-SK" sz="36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O SPOLOČNOSTI SLOVANET</a:t>
            </a:r>
            <a:endParaRPr lang="sk-SK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91" name="Obrázok 11"/>
          <p:cNvPicPr/>
          <p:nvPr/>
        </p:nvPicPr>
        <p:blipFill>
          <a:blip r:embed="rId5"/>
          <a:stretch/>
        </p:blipFill>
        <p:spPr>
          <a:xfrm>
            <a:off x="483120" y="5976360"/>
            <a:ext cx="8939160" cy="712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Shape 1"/>
          <p:cNvSpPr txBox="1"/>
          <p:nvPr/>
        </p:nvSpPr>
        <p:spPr>
          <a:xfrm>
            <a:off x="495360" y="1432800"/>
            <a:ext cx="8915040" cy="39920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sk-SK" sz="28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Byť jedným z lídrov trhu elektronických komunikačných služieb pre segmenty domácností, firiem a korporácií, orientovaným na zákazníka, cenovo atraktívnym a spoľahlivým partnerom 
s individuálnym, inovatívnym 
a otvoreným prístupom.</a:t>
            </a:r>
            <a:endParaRPr lang="sk-SK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3" name="CustomShape 2"/>
          <p:cNvSpPr/>
          <p:nvPr/>
        </p:nvSpPr>
        <p:spPr>
          <a:xfrm>
            <a:off x="380880" y="704880"/>
            <a:ext cx="9124560" cy="63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sk-SK" sz="36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NAŠA FILOZOFIA, POSLANIE A VÍZIA</a:t>
            </a:r>
            <a:endParaRPr lang="sk-SK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94" name="Obrázok 4"/>
          <p:cNvPicPr/>
          <p:nvPr/>
        </p:nvPicPr>
        <p:blipFill>
          <a:blip r:embed="rId3"/>
          <a:stretch/>
        </p:blipFill>
        <p:spPr>
          <a:xfrm>
            <a:off x="483120" y="5976360"/>
            <a:ext cx="8939160" cy="712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CustomShape 1"/>
          <p:cNvSpPr/>
          <p:nvPr/>
        </p:nvSpPr>
        <p:spPr>
          <a:xfrm>
            <a:off x="483120" y="1814400"/>
            <a:ext cx="7679160" cy="3633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467640">
              <a:lnSpc>
                <a:spcPct val="100000"/>
              </a:lnSpc>
              <a:buBlip>
                <a:blip r:embed="rId3"/>
              </a:buBlip>
            </a:pPr>
            <a:r>
              <a:rPr lang="sk-SK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Internetové služby </a:t>
            </a:r>
            <a:r>
              <a:rPr lang="sk-SK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(optické, hybridné, bezdrôtové, ADSL)</a:t>
            </a:r>
          </a:p>
          <a:p>
            <a:pPr marL="343080" indent="-467640">
              <a:lnSpc>
                <a:spcPct val="100000"/>
              </a:lnSpc>
              <a:buBlip>
                <a:blip r:embed="rId3"/>
              </a:buBlip>
            </a:pPr>
            <a:r>
              <a:rPr lang="sk-SK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Hlasové služby </a:t>
            </a:r>
            <a:r>
              <a:rPr lang="sk-SK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(VTS, IP telefónia, modré/zelené čísla, </a:t>
            </a:r>
            <a:r>
              <a:rPr lang="sk-SK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call</a:t>
            </a:r>
            <a:r>
              <a:rPr lang="sk-SK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 centrá)</a:t>
            </a:r>
          </a:p>
          <a:p>
            <a:pPr marL="343080" indent="-467640">
              <a:lnSpc>
                <a:spcPct val="100000"/>
              </a:lnSpc>
              <a:buBlip>
                <a:blip r:embed="rId3"/>
              </a:buBlip>
            </a:pPr>
            <a:r>
              <a:rPr lang="sk-SK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Dátové služby </a:t>
            </a:r>
            <a:r>
              <a:rPr lang="sk-SK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(VPN, IP MPLS, priame prepojenie lokalít)</a:t>
            </a:r>
          </a:p>
          <a:p>
            <a:pPr marL="343080" indent="-467640">
              <a:lnSpc>
                <a:spcPct val="100000"/>
              </a:lnSpc>
              <a:buBlip>
                <a:blip r:embed="rId3"/>
              </a:buBlip>
            </a:pPr>
            <a:r>
              <a:rPr lang="sk-SK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Televízia</a:t>
            </a:r>
            <a:r>
              <a:rPr lang="sk-SK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 (IPTV, DVB-T/C, káblová)</a:t>
            </a:r>
          </a:p>
          <a:p>
            <a:pPr marL="343080" indent="-467640">
              <a:lnSpc>
                <a:spcPct val="100000"/>
              </a:lnSpc>
              <a:buBlip>
                <a:blip r:embed="rId3"/>
              </a:buBlip>
            </a:pPr>
            <a:r>
              <a:rPr lang="sk-SK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IT služby </a:t>
            </a:r>
            <a:r>
              <a:rPr lang="sk-SK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(penetračné testy, analýzy rizík, správa LAN/WAN,</a:t>
            </a:r>
            <a:br>
              <a:rPr lang="sk-SK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</a:br>
            <a:r>
              <a:rPr lang="sk-SK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    audity sietí, monitoring, implementácie, poradenstvo,...)</a:t>
            </a:r>
          </a:p>
          <a:p>
            <a:pPr marL="343080" indent="-467640">
              <a:lnSpc>
                <a:spcPct val="100000"/>
              </a:lnSpc>
              <a:buBlip>
                <a:blip r:embed="rId3"/>
              </a:buBlip>
            </a:pPr>
            <a:r>
              <a:rPr lang="sk-SK" sz="1800" b="1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IoT</a:t>
            </a:r>
            <a:r>
              <a:rPr lang="sk-SK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 riešenia</a:t>
            </a:r>
            <a:r>
              <a:rPr lang="sk-SK" sz="1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 (sieť LoRaWAN, manažment odpadov, meranie</a:t>
            </a:r>
            <a:br>
              <a:rPr lang="sk-SK" sz="1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</a:br>
            <a:r>
              <a:rPr lang="sk-SK" sz="1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    mikroklímy, meranie spotreby vody a energií,...)</a:t>
            </a:r>
            <a:endParaRPr lang="sk-SK" sz="1800" b="1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  <a:p>
            <a:pPr marL="343080" indent="-467640">
              <a:lnSpc>
                <a:spcPct val="100000"/>
              </a:lnSpc>
              <a:buBlip>
                <a:blip r:embed="rId3"/>
              </a:buBlip>
            </a:pPr>
            <a:r>
              <a:rPr lang="sk-SK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Doplnkové služby </a:t>
            </a:r>
            <a:r>
              <a:rPr lang="sk-SK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(e-mail, antivírus/</a:t>
            </a:r>
            <a:r>
              <a:rPr lang="sk-SK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antispam</a:t>
            </a:r>
            <a:r>
              <a:rPr lang="sk-SK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, webhosting,</a:t>
            </a:r>
            <a:br>
              <a:rPr lang="sk-SK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</a:br>
            <a:r>
              <a:rPr lang="sk-SK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    </a:t>
            </a:r>
            <a:r>
              <a:rPr lang="sk-SK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serverhousing</a:t>
            </a:r>
            <a:r>
              <a:rPr lang="sk-SK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, </a:t>
            </a:r>
            <a:r>
              <a:rPr lang="sk-SK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cloud</a:t>
            </a:r>
            <a:r>
              <a:rPr lang="sk-SK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, </a:t>
            </a:r>
            <a:r>
              <a:rPr lang="sk-SK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content</a:t>
            </a:r>
            <a:r>
              <a:rPr lang="sk-SK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 filter, e-fax, domény,...)</a:t>
            </a:r>
          </a:p>
        </p:txBody>
      </p:sp>
      <p:sp>
        <p:nvSpPr>
          <p:cNvPr id="105" name="CustomShape 2"/>
          <p:cNvSpPr/>
          <p:nvPr/>
        </p:nvSpPr>
        <p:spPr>
          <a:xfrm>
            <a:off x="412200" y="1285920"/>
            <a:ext cx="9081360" cy="413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sk-SK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Telekomunikačné služby pre Váš biznis</a:t>
            </a:r>
            <a:endParaRPr lang="sk-SK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CustomShape 3"/>
          <p:cNvSpPr/>
          <p:nvPr/>
        </p:nvSpPr>
        <p:spPr>
          <a:xfrm>
            <a:off x="380880" y="704880"/>
            <a:ext cx="9041400" cy="63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sk-SK" sz="3600" b="1" strike="noStrike" spc="-1">
                <a:solidFill>
                  <a:srgbClr val="EB293A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PORTFÓLIO SLUŽIEB</a:t>
            </a:r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7" name="Obrázok 1"/>
          <p:cNvPicPr/>
          <p:nvPr/>
        </p:nvPicPr>
        <p:blipFill>
          <a:blip r:embed="rId4"/>
          <a:stretch/>
        </p:blipFill>
        <p:spPr>
          <a:xfrm>
            <a:off x="8733960" y="1481760"/>
            <a:ext cx="670320" cy="670320"/>
          </a:xfrm>
          <a:prstGeom prst="rect">
            <a:avLst/>
          </a:prstGeom>
          <a:ln>
            <a:noFill/>
          </a:ln>
        </p:spPr>
      </p:pic>
      <p:pic>
        <p:nvPicPr>
          <p:cNvPr id="108" name="Obrázok 3"/>
          <p:cNvPicPr/>
          <p:nvPr/>
        </p:nvPicPr>
        <p:blipFill>
          <a:blip r:embed="rId5"/>
          <a:stretch/>
        </p:blipFill>
        <p:spPr>
          <a:xfrm>
            <a:off x="8733960" y="2230560"/>
            <a:ext cx="670320" cy="670320"/>
          </a:xfrm>
          <a:prstGeom prst="rect">
            <a:avLst/>
          </a:prstGeom>
          <a:ln>
            <a:noFill/>
          </a:ln>
        </p:spPr>
      </p:pic>
      <p:pic>
        <p:nvPicPr>
          <p:cNvPr id="109" name="Obrázok 4"/>
          <p:cNvPicPr/>
          <p:nvPr/>
        </p:nvPicPr>
        <p:blipFill>
          <a:blip r:embed="rId6"/>
          <a:stretch/>
        </p:blipFill>
        <p:spPr>
          <a:xfrm>
            <a:off x="8733960" y="2979000"/>
            <a:ext cx="670320" cy="670320"/>
          </a:xfrm>
          <a:prstGeom prst="rect">
            <a:avLst/>
          </a:prstGeom>
          <a:ln>
            <a:noFill/>
          </a:ln>
        </p:spPr>
      </p:pic>
      <p:pic>
        <p:nvPicPr>
          <p:cNvPr id="110" name="Obrázok 9"/>
          <p:cNvPicPr/>
          <p:nvPr/>
        </p:nvPicPr>
        <p:blipFill>
          <a:blip r:embed="rId7"/>
          <a:stretch/>
        </p:blipFill>
        <p:spPr>
          <a:xfrm>
            <a:off x="483120" y="5976360"/>
            <a:ext cx="8939160" cy="712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CustomShape 1"/>
          <p:cNvSpPr/>
          <p:nvPr/>
        </p:nvSpPr>
        <p:spPr>
          <a:xfrm>
            <a:off x="412200" y="1285920"/>
            <a:ext cx="9081360" cy="413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sk-SK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Telekomunikačné služby pre Váš biznis</a:t>
            </a:r>
            <a:endParaRPr lang="sk-SK" sz="4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2" name="CustomShape 2"/>
          <p:cNvSpPr/>
          <p:nvPr/>
        </p:nvSpPr>
        <p:spPr>
          <a:xfrm>
            <a:off x="380880" y="704880"/>
            <a:ext cx="9041400" cy="63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sk-SK" sz="3600" b="1" strike="noStrike" spc="-1">
                <a:solidFill>
                  <a:srgbClr val="EB293A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PORTFÓLIO BIZNIS SLUŽIEB</a:t>
            </a:r>
            <a:endParaRPr lang="sk-SK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3" name="CustomShape 3"/>
          <p:cNvSpPr/>
          <p:nvPr/>
        </p:nvSpPr>
        <p:spPr>
          <a:xfrm>
            <a:off x="413280" y="4952880"/>
            <a:ext cx="9079920" cy="413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sk-SK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Pripravujeme radu ďalších produktov x</a:t>
            </a:r>
            <a:r>
              <a:rPr lang="sk-SK" sz="1400" b="1" strike="noStrike" spc="-1" dirty="0">
                <a:solidFill>
                  <a:srgbClr val="EB293A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:LINK</a:t>
            </a:r>
            <a:r>
              <a:rPr lang="sk-SK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.</a:t>
            </a:r>
            <a:endParaRPr lang="sk-SK" sz="4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4" name="Obrázok 1"/>
          <p:cNvPicPr/>
          <p:nvPr/>
        </p:nvPicPr>
        <p:blipFill>
          <a:blip r:embed="rId3"/>
          <a:stretch/>
        </p:blipFill>
        <p:spPr>
          <a:xfrm>
            <a:off x="502920" y="2211840"/>
            <a:ext cx="883440" cy="691200"/>
          </a:xfrm>
          <a:prstGeom prst="rect">
            <a:avLst/>
          </a:prstGeom>
          <a:ln>
            <a:noFill/>
          </a:ln>
        </p:spPr>
      </p:pic>
      <p:pic>
        <p:nvPicPr>
          <p:cNvPr id="115" name="Obrázok 3"/>
          <p:cNvPicPr/>
          <p:nvPr/>
        </p:nvPicPr>
        <p:blipFill>
          <a:blip r:embed="rId4"/>
          <a:stretch/>
        </p:blipFill>
        <p:spPr>
          <a:xfrm>
            <a:off x="1733040" y="2211840"/>
            <a:ext cx="744840" cy="691200"/>
          </a:xfrm>
          <a:prstGeom prst="rect">
            <a:avLst/>
          </a:prstGeom>
          <a:ln>
            <a:noFill/>
          </a:ln>
        </p:spPr>
      </p:pic>
      <p:pic>
        <p:nvPicPr>
          <p:cNvPr id="116" name="Obrázok 4"/>
          <p:cNvPicPr/>
          <p:nvPr/>
        </p:nvPicPr>
        <p:blipFill>
          <a:blip r:embed="rId5"/>
          <a:stretch/>
        </p:blipFill>
        <p:spPr>
          <a:xfrm>
            <a:off x="2940120" y="2212920"/>
            <a:ext cx="645120" cy="714240"/>
          </a:xfrm>
          <a:prstGeom prst="rect">
            <a:avLst/>
          </a:prstGeom>
          <a:ln>
            <a:noFill/>
          </a:ln>
        </p:spPr>
      </p:pic>
      <p:pic>
        <p:nvPicPr>
          <p:cNvPr id="117" name="Obrázok 5"/>
          <p:cNvPicPr/>
          <p:nvPr/>
        </p:nvPicPr>
        <p:blipFill>
          <a:blip r:embed="rId6"/>
          <a:stretch/>
        </p:blipFill>
        <p:spPr>
          <a:xfrm>
            <a:off x="4096800" y="2211840"/>
            <a:ext cx="645120" cy="691200"/>
          </a:xfrm>
          <a:prstGeom prst="rect">
            <a:avLst/>
          </a:prstGeom>
          <a:ln>
            <a:noFill/>
          </a:ln>
        </p:spPr>
      </p:pic>
      <p:pic>
        <p:nvPicPr>
          <p:cNvPr id="118" name="Obrázok 35"/>
          <p:cNvPicPr/>
          <p:nvPr/>
        </p:nvPicPr>
        <p:blipFill>
          <a:blip r:embed="rId7"/>
          <a:stretch/>
        </p:blipFill>
        <p:spPr>
          <a:xfrm>
            <a:off x="5288760" y="2211840"/>
            <a:ext cx="576000" cy="691200"/>
          </a:xfrm>
          <a:prstGeom prst="rect">
            <a:avLst/>
          </a:prstGeom>
          <a:ln>
            <a:noFill/>
          </a:ln>
        </p:spPr>
      </p:pic>
      <p:pic>
        <p:nvPicPr>
          <p:cNvPr id="119" name="Obrázok 36"/>
          <p:cNvPicPr/>
          <p:nvPr/>
        </p:nvPicPr>
        <p:blipFill>
          <a:blip r:embed="rId8"/>
          <a:stretch/>
        </p:blipFill>
        <p:spPr>
          <a:xfrm>
            <a:off x="6399360" y="2211840"/>
            <a:ext cx="668160" cy="691200"/>
          </a:xfrm>
          <a:prstGeom prst="rect">
            <a:avLst/>
          </a:prstGeom>
          <a:ln>
            <a:noFill/>
          </a:ln>
        </p:spPr>
      </p:pic>
      <p:pic>
        <p:nvPicPr>
          <p:cNvPr id="120" name="Obrázok 38"/>
          <p:cNvPicPr/>
          <p:nvPr/>
        </p:nvPicPr>
        <p:blipFill>
          <a:blip r:embed="rId9"/>
          <a:stretch/>
        </p:blipFill>
        <p:spPr>
          <a:xfrm>
            <a:off x="7488360" y="2211840"/>
            <a:ext cx="813960" cy="691200"/>
          </a:xfrm>
          <a:prstGeom prst="rect">
            <a:avLst/>
          </a:prstGeom>
          <a:ln>
            <a:noFill/>
          </a:ln>
        </p:spPr>
      </p:pic>
      <p:pic>
        <p:nvPicPr>
          <p:cNvPr id="121" name="Obrázok 39"/>
          <p:cNvPicPr/>
          <p:nvPr/>
        </p:nvPicPr>
        <p:blipFill>
          <a:blip r:embed="rId10"/>
          <a:stretch/>
        </p:blipFill>
        <p:spPr>
          <a:xfrm>
            <a:off x="504000" y="3555720"/>
            <a:ext cx="906480" cy="714240"/>
          </a:xfrm>
          <a:prstGeom prst="rect">
            <a:avLst/>
          </a:prstGeom>
          <a:ln>
            <a:noFill/>
          </a:ln>
        </p:spPr>
      </p:pic>
      <p:pic>
        <p:nvPicPr>
          <p:cNvPr id="122" name="Obrázok 41"/>
          <p:cNvPicPr/>
          <p:nvPr/>
        </p:nvPicPr>
        <p:blipFill>
          <a:blip r:embed="rId11"/>
          <a:stretch/>
        </p:blipFill>
        <p:spPr>
          <a:xfrm>
            <a:off x="1636920" y="3554640"/>
            <a:ext cx="937080" cy="691200"/>
          </a:xfrm>
          <a:prstGeom prst="rect">
            <a:avLst/>
          </a:prstGeom>
          <a:ln>
            <a:noFill/>
          </a:ln>
        </p:spPr>
      </p:pic>
      <p:pic>
        <p:nvPicPr>
          <p:cNvPr id="123" name="Obrázok 42"/>
          <p:cNvPicPr/>
          <p:nvPr/>
        </p:nvPicPr>
        <p:blipFill>
          <a:blip r:embed="rId12"/>
          <a:stretch/>
        </p:blipFill>
        <p:spPr>
          <a:xfrm>
            <a:off x="2882160" y="3554640"/>
            <a:ext cx="760320" cy="691200"/>
          </a:xfrm>
          <a:prstGeom prst="rect">
            <a:avLst/>
          </a:prstGeom>
          <a:ln>
            <a:noFill/>
          </a:ln>
        </p:spPr>
      </p:pic>
      <p:pic>
        <p:nvPicPr>
          <p:cNvPr id="124" name="Obrázok 43"/>
          <p:cNvPicPr/>
          <p:nvPr/>
        </p:nvPicPr>
        <p:blipFill>
          <a:blip r:embed="rId13"/>
          <a:stretch/>
        </p:blipFill>
        <p:spPr>
          <a:xfrm>
            <a:off x="4085280" y="3554640"/>
            <a:ext cx="668160" cy="691200"/>
          </a:xfrm>
          <a:prstGeom prst="rect">
            <a:avLst/>
          </a:prstGeom>
          <a:ln>
            <a:noFill/>
          </a:ln>
        </p:spPr>
      </p:pic>
      <p:pic>
        <p:nvPicPr>
          <p:cNvPr id="125" name="Obrázok 44"/>
          <p:cNvPicPr/>
          <p:nvPr/>
        </p:nvPicPr>
        <p:blipFill>
          <a:blip r:embed="rId14"/>
          <a:stretch/>
        </p:blipFill>
        <p:spPr>
          <a:xfrm>
            <a:off x="5204160" y="3554640"/>
            <a:ext cx="744840" cy="691200"/>
          </a:xfrm>
          <a:prstGeom prst="rect">
            <a:avLst/>
          </a:prstGeom>
          <a:ln>
            <a:noFill/>
          </a:ln>
        </p:spPr>
      </p:pic>
      <p:pic>
        <p:nvPicPr>
          <p:cNvPr id="126" name="Obrázok 19"/>
          <p:cNvPicPr/>
          <p:nvPr/>
        </p:nvPicPr>
        <p:blipFill>
          <a:blip r:embed="rId15"/>
          <a:stretch/>
        </p:blipFill>
        <p:spPr>
          <a:xfrm>
            <a:off x="483120" y="5976360"/>
            <a:ext cx="8939160" cy="712440"/>
          </a:xfrm>
          <a:prstGeom prst="rect">
            <a:avLst/>
          </a:prstGeom>
          <a:ln>
            <a:noFill/>
          </a:ln>
        </p:spPr>
      </p:pic>
      <p:pic>
        <p:nvPicPr>
          <p:cNvPr id="127" name="Obrázok 18"/>
          <p:cNvPicPr/>
          <p:nvPr/>
        </p:nvPicPr>
        <p:blipFill>
          <a:blip r:embed="rId16"/>
          <a:stretch/>
        </p:blipFill>
        <p:spPr>
          <a:xfrm>
            <a:off x="6292800" y="3556800"/>
            <a:ext cx="881280" cy="713160"/>
          </a:xfrm>
          <a:prstGeom prst="rect">
            <a:avLst/>
          </a:prstGeom>
          <a:ln>
            <a:noFill/>
          </a:ln>
        </p:spPr>
      </p:pic>
      <p:pic>
        <p:nvPicPr>
          <p:cNvPr id="128" name="Obrázok 20"/>
          <p:cNvPicPr/>
          <p:nvPr/>
        </p:nvPicPr>
        <p:blipFill>
          <a:blip r:embed="rId17"/>
          <a:stretch/>
        </p:blipFill>
        <p:spPr>
          <a:xfrm>
            <a:off x="7465320" y="3554280"/>
            <a:ext cx="850680" cy="690120"/>
          </a:xfrm>
          <a:prstGeom prst="rect">
            <a:avLst/>
          </a:prstGeom>
          <a:ln>
            <a:noFill/>
          </a:ln>
        </p:spPr>
      </p:pic>
      <p:pic>
        <p:nvPicPr>
          <p:cNvPr id="129" name="Obrázok 21"/>
          <p:cNvPicPr/>
          <p:nvPr/>
        </p:nvPicPr>
        <p:blipFill>
          <a:blip r:embed="rId18"/>
          <a:stretch/>
        </p:blipFill>
        <p:spPr>
          <a:xfrm>
            <a:off x="8695080" y="3556800"/>
            <a:ext cx="866160" cy="713160"/>
          </a:xfrm>
          <a:prstGeom prst="rect">
            <a:avLst/>
          </a:prstGeom>
          <a:ln>
            <a:noFill/>
          </a:ln>
        </p:spPr>
      </p:pic>
      <p:pic>
        <p:nvPicPr>
          <p:cNvPr id="2" name="Obrázok 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3360" y="2211840"/>
            <a:ext cx="1840879" cy="9216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CustomShape 1"/>
          <p:cNvSpPr/>
          <p:nvPr/>
        </p:nvSpPr>
        <p:spPr>
          <a:xfrm>
            <a:off x="483120" y="1623600"/>
            <a:ext cx="8431920" cy="3862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467640">
              <a:lnSpc>
                <a:spcPct val="100000"/>
              </a:lnSpc>
              <a:buBlip>
                <a:blip r:embed="rId3"/>
              </a:buBlip>
            </a:pPr>
            <a:r>
              <a:rPr lang="sk-SK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IT Asociácia Slovenska (</a:t>
            </a:r>
            <a:r>
              <a:rPr lang="sk-SK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ITAS</a:t>
            </a:r>
            <a:r>
              <a:rPr lang="sk-SK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)</a:t>
            </a:r>
          </a:p>
          <a:p>
            <a:pPr marL="343080" indent="-467640">
              <a:lnSpc>
                <a:spcPct val="100000"/>
              </a:lnSpc>
              <a:buBlip>
                <a:blip r:embed="rId3"/>
              </a:buBlip>
            </a:pPr>
            <a:r>
              <a:rPr lang="sk-SK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Asociácia Prevádzkovateľov Káblovej Televízie (</a:t>
            </a:r>
            <a:r>
              <a:rPr lang="sk-SK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APKT</a:t>
            </a:r>
            <a:r>
              <a:rPr lang="sk-SK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)</a:t>
            </a:r>
          </a:p>
          <a:p>
            <a:pPr marL="343080" indent="-467640">
              <a:lnSpc>
                <a:spcPct val="100000"/>
              </a:lnSpc>
              <a:buBlip>
                <a:blip r:embed="rId3"/>
              </a:buBlip>
            </a:pPr>
            <a:r>
              <a:rPr lang="sk-SK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Partnerstvá pre prosperitu (</a:t>
            </a:r>
            <a:r>
              <a:rPr lang="sk-SK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PPP</a:t>
            </a:r>
            <a:r>
              <a:rPr lang="sk-SK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)</a:t>
            </a:r>
          </a:p>
          <a:p>
            <a:pPr marL="343080" indent="-467640">
              <a:lnSpc>
                <a:spcPct val="100000"/>
              </a:lnSpc>
              <a:buBlip>
                <a:blip r:embed="rId3"/>
              </a:buBlip>
            </a:pPr>
            <a:r>
              <a:rPr lang="sk-SK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RIPE</a:t>
            </a:r>
            <a:r>
              <a:rPr lang="sk-SK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 – organizácia pre správu IP adries</a:t>
            </a:r>
          </a:p>
          <a:p>
            <a:pPr marL="343080" indent="-467640">
              <a:lnSpc>
                <a:spcPct val="100000"/>
              </a:lnSpc>
              <a:buBlip>
                <a:blip r:embed="rId3"/>
              </a:buBlip>
            </a:pPr>
            <a:r>
              <a:rPr lang="sk-SK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Microsoft</a:t>
            </a:r>
            <a:r>
              <a:rPr lang="sk-SK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 </a:t>
            </a:r>
            <a:r>
              <a:rPr lang="sk-SK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Certified</a:t>
            </a:r>
            <a:r>
              <a:rPr lang="sk-SK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 </a:t>
            </a:r>
            <a:r>
              <a:rPr lang="sk-SK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Silver</a:t>
            </a:r>
            <a:r>
              <a:rPr lang="sk-SK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 Partner</a:t>
            </a:r>
          </a:p>
          <a:p>
            <a:pPr marL="343080" indent="-467640">
              <a:lnSpc>
                <a:spcPct val="100000"/>
              </a:lnSpc>
              <a:buBlip>
                <a:blip r:embed="rId3"/>
              </a:buBlip>
            </a:pPr>
            <a:r>
              <a:rPr lang="sk-SK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Cisco</a:t>
            </a:r>
            <a:r>
              <a:rPr lang="sk-SK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 </a:t>
            </a:r>
            <a:r>
              <a:rPr lang="sk-SK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Premier</a:t>
            </a:r>
            <a:r>
              <a:rPr lang="sk-SK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 Partner, </a:t>
            </a:r>
            <a:r>
              <a:rPr lang="sk-SK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Cloud</a:t>
            </a:r>
            <a:r>
              <a:rPr lang="sk-SK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 and </a:t>
            </a:r>
            <a:r>
              <a:rPr lang="sk-SK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Managed</a:t>
            </a:r>
            <a:r>
              <a:rPr lang="sk-SK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 </a:t>
            </a:r>
            <a:r>
              <a:rPr lang="sk-SK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Services</a:t>
            </a:r>
            <a:r>
              <a:rPr lang="sk-SK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 Program </a:t>
            </a:r>
            <a:r>
              <a:rPr lang="sk-SK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(CCMSP)</a:t>
            </a:r>
            <a:endParaRPr lang="sk-SK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  <a:p>
            <a:pPr marL="343080" indent="-467640">
              <a:lnSpc>
                <a:spcPct val="100000"/>
              </a:lnSpc>
              <a:buBlip>
                <a:blip r:embed="rId3"/>
              </a:buBlip>
            </a:pPr>
            <a:r>
              <a:rPr lang="sk-SK" sz="1800" b="1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Fortinet</a:t>
            </a:r>
            <a:r>
              <a:rPr lang="sk-SK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 </a:t>
            </a:r>
            <a:r>
              <a:rPr lang="sk-SK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Platinum</a:t>
            </a:r>
            <a:r>
              <a:rPr lang="sk-SK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 Partner</a:t>
            </a:r>
          </a:p>
          <a:p>
            <a:pPr marL="343080" indent="-467640">
              <a:lnSpc>
                <a:spcPct val="100000"/>
              </a:lnSpc>
              <a:buBlip>
                <a:blip r:embed="rId3"/>
              </a:buBlip>
            </a:pPr>
            <a:r>
              <a:rPr lang="sk-SK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ESET</a:t>
            </a:r>
            <a:r>
              <a:rPr lang="sk-SK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 </a:t>
            </a:r>
            <a:r>
              <a:rPr lang="sk-SK" sz="18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Platinum</a:t>
            </a:r>
            <a:r>
              <a:rPr lang="sk-SK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 Partner</a:t>
            </a:r>
          </a:p>
        </p:txBody>
      </p:sp>
      <p:sp>
        <p:nvSpPr>
          <p:cNvPr id="142" name="CustomShape 2"/>
          <p:cNvSpPr/>
          <p:nvPr/>
        </p:nvSpPr>
        <p:spPr>
          <a:xfrm>
            <a:off x="380880" y="704880"/>
            <a:ext cx="9041400" cy="63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sk-SK" sz="3600" b="1" strike="noStrike" spc="-1" dirty="0">
                <a:solidFill>
                  <a:srgbClr val="EB293A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ČLENSTVÁ A PARTNERSTVÁ</a:t>
            </a:r>
            <a:endParaRPr lang="sk-SK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3" name="Obrázok 4"/>
          <p:cNvPicPr/>
          <p:nvPr/>
        </p:nvPicPr>
        <p:blipFill>
          <a:blip r:embed="rId4"/>
          <a:stretch/>
        </p:blipFill>
        <p:spPr>
          <a:xfrm>
            <a:off x="483120" y="5976360"/>
            <a:ext cx="8939160" cy="712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CustomShape 1"/>
          <p:cNvSpPr/>
          <p:nvPr/>
        </p:nvSpPr>
        <p:spPr>
          <a:xfrm>
            <a:off x="383040" y="1285920"/>
            <a:ext cx="9081360" cy="413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sk-SK" sz="1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Uzly telekomunikačnej siete s vlastnou infraštruktúrou</a:t>
            </a:r>
            <a:endParaRPr lang="sk-SK" sz="44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1" name="CustomShape 2"/>
          <p:cNvSpPr/>
          <p:nvPr/>
        </p:nvSpPr>
        <p:spPr>
          <a:xfrm>
            <a:off x="380880" y="704880"/>
            <a:ext cx="9041400" cy="63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sk-SK" sz="36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MAPA SIETE SLOVANET</a:t>
            </a:r>
            <a:endParaRPr lang="sk-SK" sz="1800" b="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82" name="Obrázok 5"/>
          <p:cNvPicPr/>
          <p:nvPr/>
        </p:nvPicPr>
        <p:blipFill>
          <a:blip r:embed="rId4"/>
          <a:stretch/>
        </p:blipFill>
        <p:spPr>
          <a:xfrm>
            <a:off x="483120" y="5976360"/>
            <a:ext cx="8939160" cy="712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35" y="5976194"/>
            <a:ext cx="8939530" cy="712757"/>
          </a:xfrm>
          <a:prstGeom prst="rect">
            <a:avLst/>
          </a:prstGeom>
        </p:spPr>
      </p:pic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495300" y="1432719"/>
            <a:ext cx="8915400" cy="3992562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sk-SK" b="1" spc="-150" dirty="0" err="1">
                <a:solidFill>
                  <a:schemeClr val="bg1"/>
                </a:solidFill>
                <a:latin typeface="Trebuchet MS" pitchFamily="34" charset="0"/>
              </a:rPr>
              <a:t>Smart</a:t>
            </a:r>
            <a:r>
              <a:rPr lang="sk-SK" b="1" spc="-150" dirty="0">
                <a:solidFill>
                  <a:schemeClr val="bg1"/>
                </a:solidFill>
                <a:latin typeface="Trebuchet MS" pitchFamily="34" charset="0"/>
              </a:rPr>
              <a:t> manažment odpadov</a:t>
            </a:r>
          </a:p>
        </p:txBody>
      </p:sp>
    </p:spTree>
    <p:extLst>
      <p:ext uri="{BB962C8B-B14F-4D97-AF65-F5344CB8AC3E}">
        <p14:creationId xmlns:p14="http://schemas.microsoft.com/office/powerpoint/2010/main" val="3053906703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Obrázok 4"/>
          <p:cNvPicPr/>
          <p:nvPr/>
        </p:nvPicPr>
        <p:blipFill>
          <a:blip r:embed="rId4"/>
          <a:stretch/>
        </p:blipFill>
        <p:spPr>
          <a:xfrm>
            <a:off x="483120" y="5976360"/>
            <a:ext cx="8939160" cy="712440"/>
          </a:xfrm>
          <a:prstGeom prst="rect">
            <a:avLst/>
          </a:prstGeom>
          <a:ln>
            <a:noFill/>
          </a:ln>
        </p:spPr>
      </p:pic>
      <p:sp>
        <p:nvSpPr>
          <p:cNvPr id="184" name="TextShape 1"/>
          <p:cNvSpPr txBox="1"/>
          <p:nvPr/>
        </p:nvSpPr>
        <p:spPr>
          <a:xfrm>
            <a:off x="381960" y="287640"/>
            <a:ext cx="9040320" cy="7142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sk-SK" sz="3600" b="1" strike="noStrike" cap="all" spc="-1" dirty="0">
                <a:solidFill>
                  <a:srgbClr val="EB293A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Sensoneo</a:t>
            </a:r>
            <a:endParaRPr lang="sk-SK" sz="1800" b="0" strike="noStrike" spc="-1" dirty="0">
              <a:solidFill>
                <a:srgbClr val="EB293A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85" name="CustomShape 2"/>
          <p:cNvSpPr/>
          <p:nvPr/>
        </p:nvSpPr>
        <p:spPr>
          <a:xfrm>
            <a:off x="412200" y="855480"/>
            <a:ext cx="9081360" cy="413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Smart manažment odpadov</a:t>
            </a:r>
          </a:p>
        </p:txBody>
      </p:sp>
      <p:sp>
        <p:nvSpPr>
          <p:cNvPr id="186" name="CustomShape 3"/>
          <p:cNvSpPr/>
          <p:nvPr/>
        </p:nvSpPr>
        <p:spPr>
          <a:xfrm>
            <a:off x="412200" y="1569720"/>
            <a:ext cx="9417240" cy="36996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/>
          <a:lstStyle/>
          <a:p>
            <a:pPr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</a:pPr>
            <a:r>
              <a:rPr lang="sk-SK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Sensoneo revolučne mení spôsob manažovania odpadu. </a:t>
            </a:r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</a:pP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Riešenie kombinuje </a:t>
            </a:r>
            <a:r>
              <a:rPr lang="sk-SK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ultrazvukové </a:t>
            </a:r>
            <a:r>
              <a:rPr lang="sk-SK" b="1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IoT</a:t>
            </a:r>
            <a:r>
              <a:rPr lang="sk-SK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 senzory, ktoré monitorujú odpad</a:t>
            </a: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, s inteligentným softvérom na zobrazovanie a vyhodnocovanie dát – </a:t>
            </a:r>
            <a:r>
              <a:rPr lang="sk-SK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predikciu naplnenosti kontajnerov, vyhodnocovanie efektívnosti zvozov, automatizáciu plánovania optimálnych zvozových trás </a:t>
            </a: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a ďalšie funkcie. </a:t>
            </a:r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</a:pP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Mestám a spoločnostiam </a:t>
            </a:r>
            <a:r>
              <a:rPr lang="sk-SK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umožňujeme robiť strategické</a:t>
            </a:r>
            <a:br>
              <a:rPr lang="sk-SK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</a:br>
            <a:r>
              <a:rPr lang="sk-SK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rozhodnutia na základe reálnych dát </a:t>
            </a: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a optimalizovať</a:t>
            </a:r>
            <a:b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</a:b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odpadovú zvozovú logistiku.</a:t>
            </a:r>
          </a:p>
        </p:txBody>
      </p:sp>
      <p:pic>
        <p:nvPicPr>
          <p:cNvPr id="3" name="Obrázok 2" descr="Obrázok, na ktorom je snímka obrazovky&#10;&#10;Popis vygenerovaný s vysokou spoľahlivosťou">
            <a:extLst>
              <a:ext uri="{FF2B5EF4-FFF2-40B4-BE49-F238E27FC236}">
                <a16:creationId xmlns:a16="http://schemas.microsoft.com/office/drawing/2014/main" id="{9A136682-E4E4-4BE0-863E-B6643C244A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9972" y="4628419"/>
            <a:ext cx="2391140" cy="1690593"/>
          </a:xfrm>
          <a:prstGeom prst="rect">
            <a:avLst/>
          </a:prstGeom>
        </p:spPr>
      </p:pic>
      <p:pic>
        <p:nvPicPr>
          <p:cNvPr id="5" name="Obrázok 4" descr="Obrázok, na ktorom je stôl, vnútri, sedenie&#10;&#10;Popis vygenerovaný s veľmi vysokou spoľahlivosťou">
            <a:extLst>
              <a:ext uri="{FF2B5EF4-FFF2-40B4-BE49-F238E27FC236}">
                <a16:creationId xmlns:a16="http://schemas.microsoft.com/office/drawing/2014/main" id="{DD311A4C-C5C7-418A-8B2C-1D810A3DC5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128" y="2516154"/>
            <a:ext cx="3939397" cy="3486366"/>
          </a:xfrm>
          <a:prstGeom prst="rect">
            <a:avLst/>
          </a:prstGeom>
        </p:spPr>
      </p:pic>
      <p:pic>
        <p:nvPicPr>
          <p:cNvPr id="8" name="Obrázok 7" descr="Obrázok, na ktorom je ClipArt&#10;&#10;Popis vygenerovaný s vysokou spoľahlivosťou">
            <a:extLst>
              <a:ext uri="{FF2B5EF4-FFF2-40B4-BE49-F238E27FC236}">
                <a16:creationId xmlns:a16="http://schemas.microsoft.com/office/drawing/2014/main" id="{BCCB2F08-0D08-405D-A14B-42E11D079EB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6726" y="419126"/>
            <a:ext cx="797074" cy="79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889213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Obrázok 4"/>
          <p:cNvPicPr/>
          <p:nvPr/>
        </p:nvPicPr>
        <p:blipFill>
          <a:blip r:embed="rId4"/>
          <a:stretch/>
        </p:blipFill>
        <p:spPr>
          <a:xfrm>
            <a:off x="483120" y="5976360"/>
            <a:ext cx="8939160" cy="712440"/>
          </a:xfrm>
          <a:prstGeom prst="rect">
            <a:avLst/>
          </a:prstGeom>
          <a:ln>
            <a:noFill/>
          </a:ln>
        </p:spPr>
      </p:pic>
      <p:sp>
        <p:nvSpPr>
          <p:cNvPr id="184" name="TextShape 1"/>
          <p:cNvSpPr txBox="1"/>
          <p:nvPr/>
        </p:nvSpPr>
        <p:spPr>
          <a:xfrm>
            <a:off x="381960" y="287640"/>
            <a:ext cx="9040320" cy="7142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sk-SK" sz="3600" b="1" strike="noStrike" cap="all" spc="-1" dirty="0">
                <a:solidFill>
                  <a:srgbClr val="EB293A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Sensoneo</a:t>
            </a:r>
            <a:endParaRPr lang="sk-SK" sz="1800" b="0" strike="noStrike" spc="-1" dirty="0">
              <a:solidFill>
                <a:srgbClr val="EB293A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85" name="CustomShape 2"/>
          <p:cNvSpPr/>
          <p:nvPr/>
        </p:nvSpPr>
        <p:spPr>
          <a:xfrm>
            <a:off x="412200" y="855480"/>
            <a:ext cx="9081360" cy="413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Smart manažment odpadov</a:t>
            </a:r>
          </a:p>
        </p:txBody>
      </p:sp>
      <p:sp>
        <p:nvSpPr>
          <p:cNvPr id="186" name="CustomShape 3"/>
          <p:cNvSpPr/>
          <p:nvPr/>
        </p:nvSpPr>
        <p:spPr>
          <a:xfrm>
            <a:off x="412200" y="1349280"/>
            <a:ext cx="9417240" cy="413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/>
          <a:lstStyle/>
          <a:p>
            <a:pPr marL="343080" indent="-467640">
              <a:lnSpc>
                <a:spcPct val="120000"/>
              </a:lnSpc>
              <a:spcAft>
                <a:spcPts val="600"/>
              </a:spcAft>
              <a:buBlip>
                <a:blip r:embed="rId5"/>
              </a:buBlip>
            </a:pP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 panose="020B0603020202020204" pitchFamily="34" charset="0"/>
              </a:rPr>
              <a:t>pozostáva zo 4 základných prvkov:</a:t>
            </a: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15F94E06-2FFB-4BA5-8975-716A2028FD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600" y="1268760"/>
            <a:ext cx="7684752" cy="448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687521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Obrázok 4"/>
          <p:cNvPicPr/>
          <p:nvPr/>
        </p:nvPicPr>
        <p:blipFill>
          <a:blip r:embed="rId4"/>
          <a:stretch/>
        </p:blipFill>
        <p:spPr>
          <a:xfrm>
            <a:off x="483120" y="5976360"/>
            <a:ext cx="8939160" cy="712440"/>
          </a:xfrm>
          <a:prstGeom prst="rect">
            <a:avLst/>
          </a:prstGeom>
          <a:ln>
            <a:noFill/>
          </a:ln>
        </p:spPr>
      </p:pic>
      <p:sp>
        <p:nvSpPr>
          <p:cNvPr id="184" name="TextShape 1"/>
          <p:cNvSpPr txBox="1"/>
          <p:nvPr/>
        </p:nvSpPr>
        <p:spPr>
          <a:xfrm>
            <a:off x="381960" y="287640"/>
            <a:ext cx="9040320" cy="7142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sk-SK" sz="3600" b="1" cap="all" spc="-1" dirty="0">
                <a:solidFill>
                  <a:srgbClr val="EB293A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Sensoneo</a:t>
            </a:r>
            <a:endParaRPr lang="sk-SK" sz="1800" b="0" strike="noStrike" spc="-1" dirty="0">
              <a:solidFill>
                <a:srgbClr val="EB293A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85" name="CustomShape 2"/>
          <p:cNvSpPr/>
          <p:nvPr/>
        </p:nvSpPr>
        <p:spPr>
          <a:xfrm>
            <a:off x="412200" y="855480"/>
            <a:ext cx="9081360" cy="413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Komu je riešenie určené</a:t>
            </a:r>
            <a:endParaRPr lang="sk-SK" sz="4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6" name="CustomShape 3"/>
          <p:cNvSpPr/>
          <p:nvPr/>
        </p:nvSpPr>
        <p:spPr>
          <a:xfrm>
            <a:off x="383791" y="1731617"/>
            <a:ext cx="5327613" cy="39200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/>
          <a:lstStyle/>
          <a:p>
            <a:pPr marL="468000" indent="-467640">
              <a:spcAft>
                <a:spcPts val="600"/>
              </a:spcAft>
              <a:buBlip>
                <a:blip r:embed="rId5"/>
              </a:buBlip>
            </a:pP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 panose="020B0603020202020204" pitchFamily="34" charset="0"/>
                <a:ea typeface="MS Gothic" panose="020B0609070205080204" pitchFamily="49" charset="-128"/>
              </a:rPr>
              <a:t>mestá a samosprávy</a:t>
            </a:r>
          </a:p>
          <a:p>
            <a:pPr marL="468000" indent="-467640">
              <a:spcAft>
                <a:spcPts val="600"/>
              </a:spcAft>
              <a:buBlip>
                <a:blip r:embed="rId5"/>
              </a:buBlip>
            </a:pP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 panose="020B0603020202020204" pitchFamily="34" charset="0"/>
                <a:ea typeface="MS Gothic" panose="020B0609070205080204" pitchFamily="49" charset="-128"/>
              </a:rPr>
              <a:t>spoločnosti prevádzkujúce komunálne služby</a:t>
            </a:r>
          </a:p>
          <a:p>
            <a:pPr marL="468000" indent="-467640">
              <a:spcAft>
                <a:spcPts val="600"/>
              </a:spcAft>
              <a:buBlip>
                <a:blip r:embed="rId5"/>
              </a:buBlip>
            </a:pP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 panose="020B0603020202020204" pitchFamily="34" charset="0"/>
                <a:ea typeface="MS Gothic" panose="020B0609070205080204" pitchFamily="49" charset="-128"/>
              </a:rPr>
              <a:t>spoločnosti zamerané na zber a spracovanie všetkých druhov odpadov</a:t>
            </a:r>
          </a:p>
          <a:p>
            <a:pPr marL="468000" indent="-467640">
              <a:spcAft>
                <a:spcPts val="600"/>
              </a:spcAft>
              <a:buBlip>
                <a:blip r:embed="rId5"/>
              </a:buBlip>
            </a:pP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 panose="020B0603020202020204" pitchFamily="34" charset="0"/>
                <a:ea typeface="MS Gothic" panose="020B0609070205080204" pitchFamily="49" charset="-128"/>
              </a:rPr>
              <a:t>recyklačné spoločnosti</a:t>
            </a:r>
          </a:p>
          <a:p>
            <a:pPr marL="468000" indent="-467640">
              <a:spcAft>
                <a:spcPts val="600"/>
              </a:spcAft>
              <a:buBlip>
                <a:blip r:embed="rId5"/>
              </a:buBlip>
            </a:pP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 panose="020B0603020202020204" pitchFamily="34" charset="0"/>
                <a:ea typeface="MS Gothic" panose="020B0609070205080204" pitchFamily="49" charset="-128"/>
              </a:rPr>
              <a:t>konzultačné spoločnosti v oblasti odpadového hospodárstva</a:t>
            </a:r>
          </a:p>
          <a:p>
            <a:pPr marL="468000" indent="-467640">
              <a:spcAft>
                <a:spcPts val="600"/>
              </a:spcAft>
              <a:buBlip>
                <a:blip r:embed="rId5"/>
              </a:buBlip>
            </a:pP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 panose="020B0603020202020204" pitchFamily="34" charset="0"/>
                <a:ea typeface="MS Gothic" panose="020B0609070205080204" pitchFamily="49" charset="-128"/>
              </a:rPr>
              <a:t>akákoľvek spoločnosť, ktorá potrebuje monitorovať rôzne druhy materiálov v nádobách akejkoľvek veľkosti</a:t>
            </a:r>
          </a:p>
        </p:txBody>
      </p:sp>
      <p:pic>
        <p:nvPicPr>
          <p:cNvPr id="7" name="Obrázok 6" descr="Obrázok, na ktorom je scéna, budova, trhovisko, plot&#10;&#10;Popis vygenerovaný s veľmi vysokou spoľahlivosťou">
            <a:extLst>
              <a:ext uri="{FF2B5EF4-FFF2-40B4-BE49-F238E27FC236}">
                <a16:creationId xmlns:a16="http://schemas.microsoft.com/office/drawing/2014/main" id="{27D21330-76B5-4D17-8A02-51A24E76220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8291" y="3840374"/>
            <a:ext cx="1659747" cy="1244810"/>
          </a:xfrm>
          <a:prstGeom prst="rect">
            <a:avLst/>
          </a:prstGeom>
        </p:spPr>
      </p:pic>
      <p:pic>
        <p:nvPicPr>
          <p:cNvPr id="8" name="Obrázok 7" descr="Obrázok, na ktorom je cesta, nákladné auto, budova, vonkajšie&#10;&#10;Popis vygenerovaný s veľmi vysokou spoľahlivosťou">
            <a:extLst>
              <a:ext uri="{FF2B5EF4-FFF2-40B4-BE49-F238E27FC236}">
                <a16:creationId xmlns:a16="http://schemas.microsoft.com/office/drawing/2014/main" id="{A1A31852-A35E-4F23-9199-F29FB533DFE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7298" y="2327798"/>
            <a:ext cx="1665301" cy="1248976"/>
          </a:xfrm>
          <a:prstGeom prst="rect">
            <a:avLst/>
          </a:prstGeom>
        </p:spPr>
      </p:pic>
      <p:pic>
        <p:nvPicPr>
          <p:cNvPr id="9" name="Picture 2" descr="Image result for cambridge">
            <a:extLst>
              <a:ext uri="{FF2B5EF4-FFF2-40B4-BE49-F238E27FC236}">
                <a16:creationId xmlns:a16="http://schemas.microsoft.com/office/drawing/2014/main" id="{40D19A80-91E9-419A-B99C-906F1B8122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932737" y="860003"/>
            <a:ext cx="1665301" cy="1248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Obrázok 9" descr="Obrázok, na ktorom je budova, stena, vonkajšie&#10;&#10;Popis vygenerovaný s vysokou spoľahlivosťou">
            <a:extLst>
              <a:ext uri="{FF2B5EF4-FFF2-40B4-BE49-F238E27FC236}">
                <a16:creationId xmlns:a16="http://schemas.microsoft.com/office/drawing/2014/main" id="{885BEDBA-BCE0-48EB-BAF5-3BE84C0E721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884" y="3807541"/>
            <a:ext cx="1665307" cy="1248980"/>
          </a:xfrm>
          <a:prstGeom prst="rect">
            <a:avLst/>
          </a:prstGeom>
        </p:spPr>
      </p:pic>
      <p:pic>
        <p:nvPicPr>
          <p:cNvPr id="11" name="Obrázok 10" descr="Obrázok, na ktorom je vonkajšie, budova, scéna, ulica&#10;&#10;Popis vygenerovaný s veľmi vysokou spoľahlivosťou">
            <a:extLst>
              <a:ext uri="{FF2B5EF4-FFF2-40B4-BE49-F238E27FC236}">
                <a16:creationId xmlns:a16="http://schemas.microsoft.com/office/drawing/2014/main" id="{FB317CD9-3953-4416-A280-566F47962948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92996" y="897161"/>
            <a:ext cx="1665307" cy="1248980"/>
          </a:xfrm>
          <a:prstGeom prst="rect">
            <a:avLst/>
          </a:prstGeom>
        </p:spPr>
      </p:pic>
      <p:pic>
        <p:nvPicPr>
          <p:cNvPr id="12" name="Obrázok 11" descr="Obrázok, na ktorom je strom, budova, vonkajšie&#10;&#10;Popis vygenerovaný s veľmi vysokou spoľahlivosťou">
            <a:extLst>
              <a:ext uri="{FF2B5EF4-FFF2-40B4-BE49-F238E27FC236}">
                <a16:creationId xmlns:a16="http://schemas.microsoft.com/office/drawing/2014/main" id="{EA9CF91D-D3A9-4078-9E3C-ACA2479503FA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7920" y="2349422"/>
            <a:ext cx="1665307" cy="1248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444005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Obrázok 4"/>
          <p:cNvPicPr/>
          <p:nvPr/>
        </p:nvPicPr>
        <p:blipFill>
          <a:blip r:embed="rId4"/>
          <a:stretch/>
        </p:blipFill>
        <p:spPr>
          <a:xfrm>
            <a:off x="483120" y="5976360"/>
            <a:ext cx="8939160" cy="712440"/>
          </a:xfrm>
          <a:prstGeom prst="rect">
            <a:avLst/>
          </a:prstGeom>
          <a:ln>
            <a:noFill/>
          </a:ln>
        </p:spPr>
      </p:pic>
      <p:sp>
        <p:nvSpPr>
          <p:cNvPr id="10" name="Nadpis 14">
            <a:extLst>
              <a:ext uri="{FF2B5EF4-FFF2-40B4-BE49-F238E27FC236}">
                <a16:creationId xmlns:a16="http://schemas.microsoft.com/office/drawing/2014/main" id="{E4A08975-809C-4D44-AEA9-12B31452188C}"/>
              </a:ext>
            </a:extLst>
          </p:cNvPr>
          <p:cNvSpPr txBox="1">
            <a:spLocks/>
          </p:cNvSpPr>
          <p:nvPr/>
        </p:nvSpPr>
        <p:spPr>
          <a:xfrm>
            <a:off x="475022" y="1545009"/>
            <a:ext cx="3348604" cy="588972"/>
          </a:xfrm>
          <a:prstGeom prst="rect">
            <a:avLst/>
          </a:prstGeom>
        </p:spPr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spc="70" baseline="0">
                <a:solidFill>
                  <a:schemeClr val="tx1"/>
                </a:solidFill>
                <a:latin typeface="Paralucent Demi Bold" panose="02000503040000020004" pitchFamily="50" charset="0"/>
                <a:ea typeface="+mj-ea"/>
                <a:cs typeface="+mj-cs"/>
              </a:defRPr>
            </a:lvl1pPr>
          </a:lstStyle>
          <a:p>
            <a:r>
              <a:rPr lang="sk-SK" sz="3000" b="1" spc="0" dirty="0">
                <a:latin typeface="Trebuchet MS" panose="020B0603020202020204" pitchFamily="34" charset="0"/>
              </a:rPr>
              <a:t>Smart senzory</a:t>
            </a:r>
          </a:p>
        </p:txBody>
      </p:sp>
      <p:sp>
        <p:nvSpPr>
          <p:cNvPr id="11" name="Zástupný objekt pre obsah 15">
            <a:extLst>
              <a:ext uri="{FF2B5EF4-FFF2-40B4-BE49-F238E27FC236}">
                <a16:creationId xmlns:a16="http://schemas.microsoft.com/office/drawing/2014/main" id="{72447D2C-3806-4CAD-9953-2028E10D647F}"/>
              </a:ext>
            </a:extLst>
          </p:cNvPr>
          <p:cNvSpPr txBox="1">
            <a:spLocks/>
          </p:cNvSpPr>
          <p:nvPr/>
        </p:nvSpPr>
        <p:spPr>
          <a:xfrm>
            <a:off x="475022" y="2231564"/>
            <a:ext cx="3442089" cy="2178314"/>
          </a:xfrm>
          <a:prstGeom prst="rect">
            <a:avLst/>
          </a:prstGeom>
        </p:spPr>
        <p:txBody>
          <a:bodyPr vert="horz" lIns="74295" tIns="37148" rIns="74295" bIns="37148" rtlCol="0">
            <a:noAutofit/>
          </a:bodyPr>
          <a:lstStyle>
            <a:lvl1pPr marL="2286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1pPr>
            <a:lvl2pPr marL="6858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2pPr>
            <a:lvl3pPr marL="11430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3pPr>
            <a:lvl4pPr marL="16002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4pPr>
            <a:lvl5pPr marL="20574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1300" dirty="0">
                <a:latin typeface="Trebuchet MS" panose="020B0603020202020204" pitchFamily="34" charset="0"/>
              </a:rPr>
              <a:t>Sensoneo vyrába </a:t>
            </a:r>
            <a:r>
              <a:rPr lang="sk-SK" sz="1300" b="1" dirty="0">
                <a:latin typeface="Trebuchet MS" panose="020B0603020202020204" pitchFamily="34" charset="0"/>
              </a:rPr>
              <a:t>2 typy ultrazvukových senzorov</a:t>
            </a:r>
            <a:r>
              <a:rPr lang="sk-SK" sz="1300" dirty="0">
                <a:latin typeface="Trebuchet MS" panose="020B0603020202020204" pitchFamily="34" charset="0"/>
              </a:rPr>
              <a:t>, ktoré sú schopné monitorovať akýkoľvek typ odpadu v kontajneroch rôznych typov a veľkostí.</a:t>
            </a:r>
          </a:p>
          <a:p>
            <a:pPr marL="0" indent="0">
              <a:buNone/>
            </a:pPr>
            <a:r>
              <a:rPr lang="sk-SK" sz="1300" dirty="0">
                <a:latin typeface="Trebuchet MS" panose="020B0603020202020204" pitchFamily="34" charset="0"/>
              </a:rPr>
              <a:t>Sú </a:t>
            </a:r>
            <a:r>
              <a:rPr lang="sk-SK" sz="1300" b="1" dirty="0">
                <a:latin typeface="Trebuchet MS" panose="020B0603020202020204" pitchFamily="34" charset="0"/>
              </a:rPr>
              <a:t>robustné, vodotesné a nárazu vzdorné </a:t>
            </a:r>
            <a:r>
              <a:rPr lang="sk-SK" sz="1300" dirty="0">
                <a:latin typeface="Trebuchet MS" panose="020B0603020202020204" pitchFamily="34" charset="0"/>
              </a:rPr>
              <a:t>a informácie o výške odpadu dokážu prenášať prostredníctvom </a:t>
            </a:r>
            <a:r>
              <a:rPr lang="sk-SK" sz="1300" b="1" dirty="0">
                <a:latin typeface="Trebuchet MS" panose="020B0603020202020204" pitchFamily="34" charset="0"/>
              </a:rPr>
              <a:t>LoRaWAN siete. </a:t>
            </a:r>
          </a:p>
        </p:txBody>
      </p:sp>
      <p:sp>
        <p:nvSpPr>
          <p:cNvPr id="12" name="Zástupný objekt pre obsah 15">
            <a:extLst>
              <a:ext uri="{FF2B5EF4-FFF2-40B4-BE49-F238E27FC236}">
                <a16:creationId xmlns:a16="http://schemas.microsoft.com/office/drawing/2014/main" id="{188CC36C-43F9-467D-9438-11453BF61EA5}"/>
              </a:ext>
            </a:extLst>
          </p:cNvPr>
          <p:cNvSpPr txBox="1">
            <a:spLocks/>
          </p:cNvSpPr>
          <p:nvPr/>
        </p:nvSpPr>
        <p:spPr>
          <a:xfrm>
            <a:off x="1255322" y="4689116"/>
            <a:ext cx="3648824" cy="712440"/>
          </a:xfrm>
          <a:prstGeom prst="rect">
            <a:avLst/>
          </a:prstGeom>
        </p:spPr>
        <p:txBody>
          <a:bodyPr vert="horz" lIns="74295" tIns="37148" rIns="74295" bIns="37148" rtlCol="0">
            <a:normAutofit/>
          </a:bodyPr>
          <a:lstStyle>
            <a:lvl1pPr marL="2286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1pPr>
            <a:lvl2pPr marL="6858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2pPr>
            <a:lvl3pPr marL="11430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3pPr>
            <a:lvl4pPr marL="16002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4pPr>
            <a:lvl5pPr marL="20574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400" b="1" dirty="0">
                <a:solidFill>
                  <a:srgbClr val="EB293A"/>
                </a:solidFill>
                <a:latin typeface="Trebuchet MS" panose="020B0603020202020204" pitchFamily="34" charset="0"/>
              </a:rPr>
              <a:t>Monitorujte odpad v kontajneroch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200" dirty="0">
                <a:latin typeface="Trebuchet MS" panose="020B0603020202020204" pitchFamily="34" charset="0"/>
              </a:rPr>
              <a:t>Získajte aktuálne dáta o naplnení kontajnerov.</a:t>
            </a:r>
          </a:p>
        </p:txBody>
      </p:sp>
      <p:pic>
        <p:nvPicPr>
          <p:cNvPr id="13" name="Obrázok 12">
            <a:extLst>
              <a:ext uri="{FF2B5EF4-FFF2-40B4-BE49-F238E27FC236}">
                <a16:creationId xmlns:a16="http://schemas.microsoft.com/office/drawing/2014/main" id="{6C8C6E97-6EFF-4E44-B197-2F5E52980B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88" y="404664"/>
            <a:ext cx="1119642" cy="1088684"/>
          </a:xfrm>
          <a:prstGeom prst="rect">
            <a:avLst/>
          </a:prstGeom>
        </p:spPr>
      </p:pic>
      <p:pic>
        <p:nvPicPr>
          <p:cNvPr id="14" name="Obrázok 13" descr="Obrázok, na ktorom je vnútri, stôl, sedenie, stena&#10;&#10;Popis vygenerovaný s veľmi vysokou spoľahlivosťou">
            <a:extLst>
              <a:ext uri="{FF2B5EF4-FFF2-40B4-BE49-F238E27FC236}">
                <a16:creationId xmlns:a16="http://schemas.microsoft.com/office/drawing/2014/main" id="{308921A3-AAD0-4CA7-972C-C3A1005798F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57" b="10714"/>
          <a:stretch/>
        </p:blipFill>
        <p:spPr>
          <a:xfrm>
            <a:off x="4034225" y="1340768"/>
            <a:ext cx="5887327" cy="4101704"/>
          </a:xfrm>
          <a:prstGeom prst="rect">
            <a:avLst/>
          </a:prstGeom>
        </p:spPr>
      </p:pic>
      <p:pic>
        <p:nvPicPr>
          <p:cNvPr id="9" name="Obrázok 8" descr="Obrázok, na ktorom je silueta&#10;&#10;Popis vygenerovaný s veľmi vysokou spoľahlivosťou">
            <a:extLst>
              <a:ext uri="{FF2B5EF4-FFF2-40B4-BE49-F238E27FC236}">
                <a16:creationId xmlns:a16="http://schemas.microsoft.com/office/drawing/2014/main" id="{D34948BA-E809-4E46-904B-9DD535371D7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35" y="4653136"/>
            <a:ext cx="637473" cy="63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83599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Obrázok 4"/>
          <p:cNvPicPr/>
          <p:nvPr/>
        </p:nvPicPr>
        <p:blipFill>
          <a:blip r:embed="rId4"/>
          <a:stretch/>
        </p:blipFill>
        <p:spPr>
          <a:xfrm>
            <a:off x="483120" y="5976360"/>
            <a:ext cx="8939160" cy="712440"/>
          </a:xfrm>
          <a:prstGeom prst="rect">
            <a:avLst/>
          </a:prstGeom>
          <a:ln>
            <a:noFill/>
          </a:ln>
        </p:spPr>
      </p:pic>
      <p:sp>
        <p:nvSpPr>
          <p:cNvPr id="2" name="Obdĺžnik 1">
            <a:extLst>
              <a:ext uri="{FF2B5EF4-FFF2-40B4-BE49-F238E27FC236}">
                <a16:creationId xmlns:a16="http://schemas.microsoft.com/office/drawing/2014/main" id="{7B8F3844-FA9F-4874-94AB-F7708A6A2131}"/>
              </a:ext>
            </a:extLst>
          </p:cNvPr>
          <p:cNvSpPr/>
          <p:nvPr/>
        </p:nvSpPr>
        <p:spPr>
          <a:xfrm>
            <a:off x="0" y="-27384"/>
            <a:ext cx="9906000" cy="68853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6" name="Obrázok 15" descr="Obrázok, na ktorom je vnútri, sedenie&#10;&#10;Popis vygenerovaný s veľmi vysokou spoľahlivosťou">
            <a:extLst>
              <a:ext uri="{FF2B5EF4-FFF2-40B4-BE49-F238E27FC236}">
                <a16:creationId xmlns:a16="http://schemas.microsoft.com/office/drawing/2014/main" id="{5C4A4DF9-4C3A-435C-A083-D898282E923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151"/>
            <a:ext cx="9791195" cy="6414840"/>
          </a:xfrm>
          <a:prstGeom prst="rect">
            <a:avLst/>
          </a:prstGeom>
        </p:spPr>
      </p:pic>
      <p:sp>
        <p:nvSpPr>
          <p:cNvPr id="17" name="Obdĺžnik 16">
            <a:extLst>
              <a:ext uri="{FF2B5EF4-FFF2-40B4-BE49-F238E27FC236}">
                <a16:creationId xmlns:a16="http://schemas.microsoft.com/office/drawing/2014/main" id="{7D73587E-BA74-45E8-B4D1-2A0D5A2BFC54}"/>
              </a:ext>
            </a:extLst>
          </p:cNvPr>
          <p:cNvSpPr/>
          <p:nvPr/>
        </p:nvSpPr>
        <p:spPr>
          <a:xfrm>
            <a:off x="-15552" y="-13692"/>
            <a:ext cx="9936000" cy="6885384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8" name="Nadpis 2">
            <a:extLst>
              <a:ext uri="{FF2B5EF4-FFF2-40B4-BE49-F238E27FC236}">
                <a16:creationId xmlns:a16="http://schemas.microsoft.com/office/drawing/2014/main" id="{0A77E18B-D3E4-4D24-8AA9-3AD697B8DE6C}"/>
              </a:ext>
            </a:extLst>
          </p:cNvPr>
          <p:cNvSpPr txBox="1">
            <a:spLocks/>
          </p:cNvSpPr>
          <p:nvPr/>
        </p:nvSpPr>
        <p:spPr>
          <a:xfrm>
            <a:off x="683907" y="2036806"/>
            <a:ext cx="2981642" cy="210931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sk-SK" sz="32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Single sensor</a:t>
            </a:r>
            <a:endParaRPr lang="en-US" sz="3200" b="1" kern="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9" name="Zástupný objekt pre obsah 3">
            <a:extLst>
              <a:ext uri="{FF2B5EF4-FFF2-40B4-BE49-F238E27FC236}">
                <a16:creationId xmlns:a16="http://schemas.microsoft.com/office/drawing/2014/main" id="{DE54D262-35FE-4E58-B37B-2782322B8EB2}"/>
              </a:ext>
            </a:extLst>
          </p:cNvPr>
          <p:cNvSpPr txBox="1">
            <a:spLocks/>
          </p:cNvSpPr>
          <p:nvPr/>
        </p:nvSpPr>
        <p:spPr>
          <a:xfrm>
            <a:off x="4405315" y="908720"/>
            <a:ext cx="5184153" cy="489844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Jeden ultrazvukový lúč</a:t>
            </a:r>
            <a:endParaRPr lang="en-GB" sz="1600" b="1" kern="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Prenos dát</a:t>
            </a:r>
            <a:r>
              <a:rPr lang="en-GB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: L</a:t>
            </a:r>
            <a:r>
              <a:rPr lang="sk-SK" sz="1600" b="1" kern="0" dirty="0" err="1">
                <a:solidFill>
                  <a:schemeClr val="bg1"/>
                </a:solidFill>
                <a:latin typeface="Trebuchet MS" panose="020B0603020202020204" pitchFamily="34" charset="0"/>
              </a:rPr>
              <a:t>oRaWAN</a:t>
            </a:r>
            <a:r>
              <a:rPr lang="en-GB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, SIGFOX</a:t>
            </a: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, RF k GSM</a:t>
            </a:r>
            <a:endParaRPr lang="en-GB" sz="1600" b="1" kern="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Počet meraní</a:t>
            </a:r>
            <a:r>
              <a:rPr lang="en-GB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: 6x </a:t>
            </a: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za deň alebo intervalové meranie</a:t>
            </a:r>
            <a:endParaRPr lang="en-GB" sz="1600" b="1" kern="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Rozpätie merania</a:t>
            </a:r>
            <a:r>
              <a:rPr lang="en-GB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: 15 cm </a:t>
            </a: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-</a:t>
            </a:r>
            <a:r>
              <a:rPr lang="en-GB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 255 cm</a:t>
            </a: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b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GB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(</a:t>
            </a: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250 cm vysoko reflexné materiály</a:t>
            </a:r>
            <a:r>
              <a:rPr lang="en-GB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, 170 cm</a:t>
            </a: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 iné materiály)</a:t>
            </a:r>
            <a:endParaRPr lang="en-GB" sz="1600" b="1" kern="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Teplotné rozpätie</a:t>
            </a:r>
            <a:r>
              <a:rPr lang="en-GB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:</a:t>
            </a: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 od</a:t>
            </a:r>
            <a:r>
              <a:rPr lang="en-GB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 - 30 °C </a:t>
            </a: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do</a:t>
            </a:r>
            <a:r>
              <a:rPr lang="en-GB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 + 70 °C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Mesh topológia</a:t>
            </a:r>
            <a:r>
              <a:rPr lang="en-GB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: </a:t>
            </a: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Áno, ako slave</a:t>
            </a:r>
            <a:endParaRPr lang="en-GB" sz="1600" b="1" kern="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Meranie teploty:</a:t>
            </a:r>
            <a:r>
              <a:rPr lang="en-GB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Áno</a:t>
            </a:r>
            <a:endParaRPr lang="en-GB" sz="1600" b="1" kern="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Upozornenie na prevrátenie</a:t>
            </a:r>
            <a:r>
              <a:rPr lang="en-GB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:</a:t>
            </a: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 Áno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Vymeniteľné batérie: Áno</a:t>
            </a:r>
            <a:endParaRPr lang="en-GB" sz="1600" b="1" kern="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Obal</a:t>
            </a:r>
            <a:r>
              <a:rPr lang="en-GB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: </a:t>
            </a: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Recyklovateľný</a:t>
            </a:r>
            <a:r>
              <a:rPr lang="en-GB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polyamid</a:t>
            </a:r>
            <a:r>
              <a:rPr lang="en-GB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so sklenenými vláknami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Kontajnery</a:t>
            </a:r>
            <a:r>
              <a:rPr lang="en-GB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: </a:t>
            </a: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od</a:t>
            </a:r>
            <a:r>
              <a:rPr lang="en-GB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 120 l </a:t>
            </a: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do </a:t>
            </a:r>
            <a:r>
              <a:rPr lang="en-GB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2</a:t>
            </a: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000 l</a:t>
            </a:r>
            <a:endParaRPr lang="en-GB" sz="1600" b="1" kern="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cxnSp>
        <p:nvCxnSpPr>
          <p:cNvPr id="20" name="Rovná spojnica 19">
            <a:extLst>
              <a:ext uri="{FF2B5EF4-FFF2-40B4-BE49-F238E27FC236}">
                <a16:creationId xmlns:a16="http://schemas.microsoft.com/office/drawing/2014/main" id="{68D11EFB-8A18-4FE0-91F7-5F239181F982}"/>
              </a:ext>
            </a:extLst>
          </p:cNvPr>
          <p:cNvCxnSpPr>
            <a:cxnSpLocks/>
          </p:cNvCxnSpPr>
          <p:nvPr/>
        </p:nvCxnSpPr>
        <p:spPr>
          <a:xfrm>
            <a:off x="4137887" y="2109156"/>
            <a:ext cx="0" cy="215996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894731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Obrázok 4"/>
          <p:cNvPicPr/>
          <p:nvPr/>
        </p:nvPicPr>
        <p:blipFill>
          <a:blip r:embed="rId4"/>
          <a:stretch/>
        </p:blipFill>
        <p:spPr>
          <a:xfrm>
            <a:off x="483120" y="5976360"/>
            <a:ext cx="8939160" cy="712440"/>
          </a:xfrm>
          <a:prstGeom prst="rect">
            <a:avLst/>
          </a:prstGeom>
          <a:ln>
            <a:noFill/>
          </a:ln>
        </p:spPr>
      </p:pic>
      <p:sp>
        <p:nvSpPr>
          <p:cNvPr id="2" name="Obdĺžnik 1">
            <a:extLst>
              <a:ext uri="{FF2B5EF4-FFF2-40B4-BE49-F238E27FC236}">
                <a16:creationId xmlns:a16="http://schemas.microsoft.com/office/drawing/2014/main" id="{7B8F3844-FA9F-4874-94AB-F7708A6A2131}"/>
              </a:ext>
            </a:extLst>
          </p:cNvPr>
          <p:cNvSpPr/>
          <p:nvPr/>
        </p:nvSpPr>
        <p:spPr>
          <a:xfrm>
            <a:off x="0" y="-27384"/>
            <a:ext cx="9906000" cy="68853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" name="Obrázok 8">
            <a:extLst>
              <a:ext uri="{FF2B5EF4-FFF2-40B4-BE49-F238E27FC236}">
                <a16:creationId xmlns:a16="http://schemas.microsoft.com/office/drawing/2014/main" id="{E9C83B2F-0621-4456-9495-1C0CF41876F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17" t="-1055"/>
          <a:stretch/>
        </p:blipFill>
        <p:spPr>
          <a:xfrm>
            <a:off x="-15552" y="-27384"/>
            <a:ext cx="9937104" cy="6895166"/>
          </a:xfrm>
          <a:prstGeom prst="rect">
            <a:avLst/>
          </a:prstGeom>
        </p:spPr>
      </p:pic>
      <p:sp>
        <p:nvSpPr>
          <p:cNvPr id="17" name="Obdĺžnik 16">
            <a:extLst>
              <a:ext uri="{FF2B5EF4-FFF2-40B4-BE49-F238E27FC236}">
                <a16:creationId xmlns:a16="http://schemas.microsoft.com/office/drawing/2014/main" id="{7D73587E-BA74-45E8-B4D1-2A0D5A2BFC54}"/>
              </a:ext>
            </a:extLst>
          </p:cNvPr>
          <p:cNvSpPr/>
          <p:nvPr/>
        </p:nvSpPr>
        <p:spPr>
          <a:xfrm>
            <a:off x="-5207" y="-24971"/>
            <a:ext cx="9936000" cy="6876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8" name="Nadpis 2">
            <a:extLst>
              <a:ext uri="{FF2B5EF4-FFF2-40B4-BE49-F238E27FC236}">
                <a16:creationId xmlns:a16="http://schemas.microsoft.com/office/drawing/2014/main" id="{0A77E18B-D3E4-4D24-8AA9-3AD697B8DE6C}"/>
              </a:ext>
            </a:extLst>
          </p:cNvPr>
          <p:cNvSpPr txBox="1">
            <a:spLocks/>
          </p:cNvSpPr>
          <p:nvPr/>
        </p:nvSpPr>
        <p:spPr>
          <a:xfrm>
            <a:off x="683907" y="2036806"/>
            <a:ext cx="2981642" cy="210931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sk-SK" sz="32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Quatro sensor</a:t>
            </a:r>
            <a:endParaRPr lang="en-US" sz="3200" b="1" kern="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9" name="Zástupný objekt pre obsah 3">
            <a:extLst>
              <a:ext uri="{FF2B5EF4-FFF2-40B4-BE49-F238E27FC236}">
                <a16:creationId xmlns:a16="http://schemas.microsoft.com/office/drawing/2014/main" id="{DE54D262-35FE-4E58-B37B-2782322B8EB2}"/>
              </a:ext>
            </a:extLst>
          </p:cNvPr>
          <p:cNvSpPr txBox="1">
            <a:spLocks/>
          </p:cNvSpPr>
          <p:nvPr/>
        </p:nvSpPr>
        <p:spPr>
          <a:xfrm>
            <a:off x="4405315" y="908720"/>
            <a:ext cx="5184153" cy="489844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Štyri ultrazvukové lúče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Prenos dát: GSM, LoRaWAN, SIGFOX, NBIoT, CATM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Počet meraní: až 24 krát za deň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Rozpätie merania: 15 cm - 400 cm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Teplotné rozpätie: - 30 °C to + 70 °C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Mesh topológia: Áno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Meranie teploty: Áno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Vymeniteľné batérie: Áno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Upozornenie na prevrátenie: Áno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Obal: Recyklovateľný polyamid so sklenenými vláknami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sk-SK" sz="1600" b="1" kern="0" dirty="0">
                <a:solidFill>
                  <a:schemeClr val="bg1"/>
                </a:solidFill>
                <a:latin typeface="Trebuchet MS" panose="020B0603020202020204" pitchFamily="34" charset="0"/>
              </a:rPr>
              <a:t>Kontajnery: od 1500 l</a:t>
            </a:r>
          </a:p>
        </p:txBody>
      </p:sp>
      <p:cxnSp>
        <p:nvCxnSpPr>
          <p:cNvPr id="20" name="Rovná spojnica 19">
            <a:extLst>
              <a:ext uri="{FF2B5EF4-FFF2-40B4-BE49-F238E27FC236}">
                <a16:creationId xmlns:a16="http://schemas.microsoft.com/office/drawing/2014/main" id="{68D11EFB-8A18-4FE0-91F7-5F239181F982}"/>
              </a:ext>
            </a:extLst>
          </p:cNvPr>
          <p:cNvCxnSpPr>
            <a:cxnSpLocks/>
          </p:cNvCxnSpPr>
          <p:nvPr/>
        </p:nvCxnSpPr>
        <p:spPr>
          <a:xfrm>
            <a:off x="4137887" y="2109156"/>
            <a:ext cx="0" cy="215996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773059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Obrázok 4"/>
          <p:cNvPicPr/>
          <p:nvPr/>
        </p:nvPicPr>
        <p:blipFill>
          <a:blip r:embed="rId4"/>
          <a:stretch/>
        </p:blipFill>
        <p:spPr>
          <a:xfrm>
            <a:off x="483120" y="5976360"/>
            <a:ext cx="8939160" cy="712440"/>
          </a:xfrm>
          <a:prstGeom prst="rect">
            <a:avLst/>
          </a:prstGeom>
          <a:ln>
            <a:noFill/>
          </a:ln>
        </p:spPr>
      </p:pic>
      <p:sp>
        <p:nvSpPr>
          <p:cNvPr id="10" name="Nadpis 14">
            <a:extLst>
              <a:ext uri="{FF2B5EF4-FFF2-40B4-BE49-F238E27FC236}">
                <a16:creationId xmlns:a16="http://schemas.microsoft.com/office/drawing/2014/main" id="{E4A08975-809C-4D44-AEA9-12B31452188C}"/>
              </a:ext>
            </a:extLst>
          </p:cNvPr>
          <p:cNvSpPr txBox="1">
            <a:spLocks/>
          </p:cNvSpPr>
          <p:nvPr/>
        </p:nvSpPr>
        <p:spPr>
          <a:xfrm>
            <a:off x="488504" y="1396368"/>
            <a:ext cx="4104000" cy="875879"/>
          </a:xfrm>
          <a:prstGeom prst="rect">
            <a:avLst/>
          </a:prstGeom>
        </p:spPr>
        <p:txBody>
          <a:bodyPr vert="horz" lIns="74295" tIns="37148" rIns="74295" bIns="3714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spc="70" baseline="0">
                <a:solidFill>
                  <a:schemeClr val="tx1"/>
                </a:solidFill>
                <a:latin typeface="Paralucent Demi Bold" panose="02000503040000020004" pitchFamily="50" charset="0"/>
                <a:ea typeface="+mj-ea"/>
                <a:cs typeface="+mj-cs"/>
              </a:defRPr>
            </a:lvl1pPr>
          </a:lstStyle>
          <a:p>
            <a:r>
              <a:rPr lang="sk-SK" sz="3000" b="1" spc="0" dirty="0">
                <a:latin typeface="Trebuchet MS" panose="020B0603020202020204" pitchFamily="34" charset="0"/>
              </a:rPr>
              <a:t>Smart waste management systém</a:t>
            </a:r>
          </a:p>
        </p:txBody>
      </p:sp>
      <p:sp>
        <p:nvSpPr>
          <p:cNvPr id="11" name="Zástupný objekt pre obsah 15">
            <a:extLst>
              <a:ext uri="{FF2B5EF4-FFF2-40B4-BE49-F238E27FC236}">
                <a16:creationId xmlns:a16="http://schemas.microsoft.com/office/drawing/2014/main" id="{72447D2C-3806-4CAD-9953-2028E10D647F}"/>
              </a:ext>
            </a:extLst>
          </p:cNvPr>
          <p:cNvSpPr txBox="1">
            <a:spLocks/>
          </p:cNvSpPr>
          <p:nvPr/>
        </p:nvSpPr>
        <p:spPr>
          <a:xfrm>
            <a:off x="475022" y="2272246"/>
            <a:ext cx="4189946" cy="2137631"/>
          </a:xfrm>
          <a:prstGeom prst="rect">
            <a:avLst/>
          </a:prstGeom>
        </p:spPr>
        <p:txBody>
          <a:bodyPr vert="horz" lIns="74295" tIns="37148" rIns="74295" bIns="37148" rtlCol="0">
            <a:normAutofit/>
          </a:bodyPr>
          <a:lstStyle>
            <a:lvl1pPr marL="2286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1pPr>
            <a:lvl2pPr marL="6858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2pPr>
            <a:lvl3pPr marL="11430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3pPr>
            <a:lvl4pPr marL="16002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4pPr>
            <a:lvl5pPr marL="20574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1300" dirty="0" err="1">
                <a:latin typeface="Trebuchet MS" panose="020B0603020202020204" pitchFamily="34" charset="0"/>
              </a:rPr>
              <a:t>Cloudový</a:t>
            </a:r>
            <a:r>
              <a:rPr lang="sk-SK" sz="1300" dirty="0">
                <a:latin typeface="Trebuchet MS" panose="020B0603020202020204" pitchFamily="34" charset="0"/>
              </a:rPr>
              <a:t> nástroj, ktorý zákazníkom umožňuje </a:t>
            </a:r>
            <a:r>
              <a:rPr lang="sk-SK" sz="1300" b="1" dirty="0">
                <a:latin typeface="Trebuchet MS" panose="020B0603020202020204" pitchFamily="34" charset="0"/>
              </a:rPr>
              <a:t>konfigurovať, monitorovať a riadiť každodennú agendu</a:t>
            </a:r>
            <a:r>
              <a:rPr lang="sk-SK" sz="1300" dirty="0">
                <a:latin typeface="Trebuchet MS" panose="020B0603020202020204" pitchFamily="34" charset="0"/>
              </a:rPr>
              <a:t> správy odpadov. </a:t>
            </a:r>
          </a:p>
          <a:p>
            <a:pPr marL="0" indent="0">
              <a:buNone/>
            </a:pPr>
            <a:r>
              <a:rPr lang="sk-SK" sz="1300" dirty="0">
                <a:latin typeface="Trebuchet MS" panose="020B0603020202020204" pitchFamily="34" charset="0"/>
              </a:rPr>
              <a:t>Okrem aktualizovaného </a:t>
            </a:r>
            <a:r>
              <a:rPr lang="sk-SK" sz="1300" b="1" dirty="0">
                <a:latin typeface="Trebuchet MS" panose="020B0603020202020204" pitchFamily="34" charset="0"/>
              </a:rPr>
              <a:t>prehľadu monitorovaných kontajnerov </a:t>
            </a:r>
            <a:r>
              <a:rPr lang="sk-SK" sz="1300" dirty="0">
                <a:latin typeface="Trebuchet MS" panose="020B0603020202020204" pitchFamily="34" charset="0"/>
              </a:rPr>
              <a:t>tento systém umožňuje aj </a:t>
            </a:r>
            <a:r>
              <a:rPr lang="sk-SK" sz="1300" b="1" dirty="0">
                <a:latin typeface="Trebuchet MS" panose="020B0603020202020204" pitchFamily="34" charset="0"/>
              </a:rPr>
              <a:t>plánovanie zvozových trás </a:t>
            </a:r>
            <a:r>
              <a:rPr lang="sk-SK" sz="1300" dirty="0">
                <a:latin typeface="Trebuchet MS" panose="020B0603020202020204" pitchFamily="34" charset="0"/>
              </a:rPr>
              <a:t>a poloautomatickú navigáciu.</a:t>
            </a:r>
          </a:p>
        </p:txBody>
      </p:sp>
      <p:sp>
        <p:nvSpPr>
          <p:cNvPr id="12" name="Zástupný objekt pre obsah 15">
            <a:extLst>
              <a:ext uri="{FF2B5EF4-FFF2-40B4-BE49-F238E27FC236}">
                <a16:creationId xmlns:a16="http://schemas.microsoft.com/office/drawing/2014/main" id="{188CC36C-43F9-467D-9438-11453BF61EA5}"/>
              </a:ext>
            </a:extLst>
          </p:cNvPr>
          <p:cNvSpPr txBox="1">
            <a:spLocks/>
          </p:cNvSpPr>
          <p:nvPr/>
        </p:nvSpPr>
        <p:spPr>
          <a:xfrm>
            <a:off x="1232168" y="4544647"/>
            <a:ext cx="3288784" cy="900577"/>
          </a:xfrm>
          <a:prstGeom prst="rect">
            <a:avLst/>
          </a:prstGeom>
        </p:spPr>
        <p:txBody>
          <a:bodyPr vert="horz" lIns="74295" tIns="37148" rIns="74295" bIns="37148" rtlCol="0">
            <a:noAutofit/>
          </a:bodyPr>
          <a:lstStyle>
            <a:lvl1pPr marL="2286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1pPr>
            <a:lvl2pPr marL="6858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2pPr>
            <a:lvl3pPr marL="11430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3pPr>
            <a:lvl4pPr marL="16002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4pPr>
            <a:lvl5pPr marL="20574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400" b="1" dirty="0">
                <a:solidFill>
                  <a:srgbClr val="EB293A"/>
                </a:solidFill>
                <a:latin typeface="Trebuchet MS" panose="020B0603020202020204" pitchFamily="34" charset="0"/>
              </a:rPr>
              <a:t>Riaďte odpad na diaľku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200" dirty="0">
                <a:latin typeface="Trebuchet MS" panose="020B0603020202020204" pitchFamily="34" charset="0"/>
              </a:rPr>
              <a:t>Riaďte odpad na diaľku prostredníctvom mobilnej aplikácie pre operátora, vodiča a občana.</a:t>
            </a:r>
          </a:p>
        </p:txBody>
      </p:sp>
      <p:pic>
        <p:nvPicPr>
          <p:cNvPr id="3" name="Obrázok 2" descr="Obrázok, na ktorom je elektronika, monitor, vnútri, počítač&#10;&#10;Popis sa automaticky vygeneroval">
            <a:extLst>
              <a:ext uri="{FF2B5EF4-FFF2-40B4-BE49-F238E27FC236}">
                <a16:creationId xmlns:a16="http://schemas.microsoft.com/office/drawing/2014/main" id="{B30C2265-7692-49BF-9DC8-69391018A8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504" y="383714"/>
            <a:ext cx="9001456" cy="5254600"/>
          </a:xfrm>
          <a:prstGeom prst="rect">
            <a:avLst/>
          </a:prstGeom>
        </p:spPr>
      </p:pic>
      <p:pic>
        <p:nvPicPr>
          <p:cNvPr id="15" name="Obrázok 14" descr="Obrázok, na ktorom je silueta&#10;&#10;Popis vygenerovaný s veľmi vysokou spoľahlivosťou">
            <a:extLst>
              <a:ext uri="{FF2B5EF4-FFF2-40B4-BE49-F238E27FC236}">
                <a16:creationId xmlns:a16="http://schemas.microsoft.com/office/drawing/2014/main" id="{D34948BA-E809-4E46-904B-9DD535371D7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35" y="4653136"/>
            <a:ext cx="637473" cy="637473"/>
          </a:xfrm>
          <a:prstGeom prst="rect">
            <a:avLst/>
          </a:prstGeom>
        </p:spPr>
      </p:pic>
      <p:pic>
        <p:nvPicPr>
          <p:cNvPr id="16" name="Obrázok 15">
            <a:extLst>
              <a:ext uri="{FF2B5EF4-FFF2-40B4-BE49-F238E27FC236}">
                <a16:creationId xmlns:a16="http://schemas.microsoft.com/office/drawing/2014/main" id="{85FB7AFB-8A3B-4263-9B2E-E561045B0C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29" y="353633"/>
            <a:ext cx="1172125" cy="1139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21688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Obrázok 4"/>
          <p:cNvPicPr/>
          <p:nvPr/>
        </p:nvPicPr>
        <p:blipFill>
          <a:blip r:embed="rId4"/>
          <a:stretch/>
        </p:blipFill>
        <p:spPr>
          <a:xfrm>
            <a:off x="483120" y="5976360"/>
            <a:ext cx="8939160" cy="712440"/>
          </a:xfrm>
          <a:prstGeom prst="rect">
            <a:avLst/>
          </a:prstGeom>
          <a:ln>
            <a:noFill/>
          </a:ln>
        </p:spPr>
      </p:pic>
      <p:sp>
        <p:nvSpPr>
          <p:cNvPr id="10" name="Nadpis 14">
            <a:extLst>
              <a:ext uri="{FF2B5EF4-FFF2-40B4-BE49-F238E27FC236}">
                <a16:creationId xmlns:a16="http://schemas.microsoft.com/office/drawing/2014/main" id="{E4A08975-809C-4D44-AEA9-12B31452188C}"/>
              </a:ext>
            </a:extLst>
          </p:cNvPr>
          <p:cNvSpPr txBox="1">
            <a:spLocks/>
          </p:cNvSpPr>
          <p:nvPr/>
        </p:nvSpPr>
        <p:spPr>
          <a:xfrm>
            <a:off x="475022" y="1526141"/>
            <a:ext cx="3348604" cy="588972"/>
          </a:xfrm>
          <a:prstGeom prst="rect">
            <a:avLst/>
          </a:prstGeom>
        </p:spPr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spc="70" baseline="0">
                <a:solidFill>
                  <a:schemeClr val="tx1"/>
                </a:solidFill>
                <a:latin typeface="Paralucent Demi Bold" panose="02000503040000020004" pitchFamily="50" charset="0"/>
                <a:ea typeface="+mj-ea"/>
                <a:cs typeface="+mj-cs"/>
              </a:defRPr>
            </a:lvl1pPr>
          </a:lstStyle>
          <a:p>
            <a:r>
              <a:rPr lang="sk-SK" sz="3000" b="1" spc="0" dirty="0">
                <a:latin typeface="Trebuchet MS" panose="020B0603020202020204" pitchFamily="34" charset="0"/>
              </a:rPr>
              <a:t>Smart Analytika</a:t>
            </a:r>
          </a:p>
        </p:txBody>
      </p:sp>
      <p:sp>
        <p:nvSpPr>
          <p:cNvPr id="11" name="Zástupný objekt pre obsah 15">
            <a:extLst>
              <a:ext uri="{FF2B5EF4-FFF2-40B4-BE49-F238E27FC236}">
                <a16:creationId xmlns:a16="http://schemas.microsoft.com/office/drawing/2014/main" id="{72447D2C-3806-4CAD-9953-2028E10D647F}"/>
              </a:ext>
            </a:extLst>
          </p:cNvPr>
          <p:cNvSpPr txBox="1">
            <a:spLocks/>
          </p:cNvSpPr>
          <p:nvPr/>
        </p:nvSpPr>
        <p:spPr>
          <a:xfrm>
            <a:off x="475022" y="2276872"/>
            <a:ext cx="4045930" cy="2060998"/>
          </a:xfrm>
          <a:prstGeom prst="rect">
            <a:avLst/>
          </a:prstGeom>
        </p:spPr>
        <p:txBody>
          <a:bodyPr vert="horz" lIns="74295" tIns="37148" rIns="74295" bIns="37148" rtlCol="0">
            <a:normAutofit/>
          </a:bodyPr>
          <a:lstStyle>
            <a:lvl1pPr marL="2286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1pPr>
            <a:lvl2pPr marL="6858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2pPr>
            <a:lvl3pPr marL="11430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3pPr>
            <a:lvl4pPr marL="16002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4pPr>
            <a:lvl5pPr marL="20574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1300" b="1" dirty="0">
                <a:latin typeface="Trebuchet MS" panose="020B0603020202020204" pitchFamily="34" charset="0"/>
              </a:rPr>
              <a:t>Analytický a reportovací nástroj </a:t>
            </a:r>
            <a:r>
              <a:rPr lang="sk-SK" sz="1300" dirty="0">
                <a:latin typeface="Trebuchet MS" panose="020B0603020202020204" pitchFamily="34" charset="0"/>
              </a:rPr>
              <a:t>Smart </a:t>
            </a:r>
            <a:r>
              <a:rPr lang="sk-SK" sz="1300" dirty="0" err="1">
                <a:latin typeface="Trebuchet MS" panose="020B0603020202020204" pitchFamily="34" charset="0"/>
              </a:rPr>
              <a:t>Analytics</a:t>
            </a:r>
            <a:r>
              <a:rPr lang="sk-SK" sz="1300" dirty="0">
                <a:latin typeface="Trebuchet MS" panose="020B0603020202020204" pitchFamily="34" charset="0"/>
              </a:rPr>
              <a:t> umožňuje používateľom robiť strategické rozhodnutia na základe reálnych dát.</a:t>
            </a:r>
          </a:p>
          <a:p>
            <a:pPr marL="0" indent="0">
              <a:buNone/>
            </a:pPr>
            <a:r>
              <a:rPr lang="sk-SK" sz="1300" dirty="0">
                <a:latin typeface="Trebuchet MS" panose="020B0603020202020204" pitchFamily="34" charset="0"/>
              </a:rPr>
              <a:t>Smart Analytika vyhotovuje </a:t>
            </a:r>
            <a:r>
              <a:rPr lang="sk-SK" sz="1300" b="1" dirty="0">
                <a:latin typeface="Trebuchet MS" panose="020B0603020202020204" pitchFamily="34" charset="0"/>
              </a:rPr>
              <a:t>rôzne typy štatistík, reportov a prehľadov ohľadom </a:t>
            </a:r>
            <a:r>
              <a:rPr lang="sk-SK" sz="1300" dirty="0">
                <a:latin typeface="Trebuchet MS" panose="020B0603020202020204" pitchFamily="34" charset="0"/>
              </a:rPr>
              <a:t>všetkých monitorovaných kontajnerov a ich obsahu, analýzy zvozov a zvozových trás.</a:t>
            </a:r>
          </a:p>
        </p:txBody>
      </p:sp>
      <p:sp>
        <p:nvSpPr>
          <p:cNvPr id="12" name="Zástupný objekt pre obsah 15">
            <a:extLst>
              <a:ext uri="{FF2B5EF4-FFF2-40B4-BE49-F238E27FC236}">
                <a16:creationId xmlns:a16="http://schemas.microsoft.com/office/drawing/2014/main" id="{188CC36C-43F9-467D-9438-11453BF61EA5}"/>
              </a:ext>
            </a:extLst>
          </p:cNvPr>
          <p:cNvSpPr txBox="1">
            <a:spLocks/>
          </p:cNvSpPr>
          <p:nvPr/>
        </p:nvSpPr>
        <p:spPr>
          <a:xfrm>
            <a:off x="1232168" y="4688662"/>
            <a:ext cx="3360792" cy="828570"/>
          </a:xfrm>
          <a:prstGeom prst="rect">
            <a:avLst/>
          </a:prstGeom>
        </p:spPr>
        <p:txBody>
          <a:bodyPr vert="horz" lIns="74295" tIns="37148" rIns="74295" bIns="37148" rtlCol="0">
            <a:normAutofit/>
          </a:bodyPr>
          <a:lstStyle>
            <a:lvl1pPr marL="2286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1pPr>
            <a:lvl2pPr marL="6858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2pPr>
            <a:lvl3pPr marL="11430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3pPr>
            <a:lvl4pPr marL="16002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4pPr>
            <a:lvl5pPr marL="20574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400" b="1" dirty="0">
                <a:solidFill>
                  <a:srgbClr val="EB293A"/>
                </a:solidFill>
                <a:latin typeface="Trebuchet MS" panose="020B0603020202020204" pitchFamily="34" charset="0"/>
              </a:rPr>
              <a:t>Rozhodujte sa na základe dát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200" dirty="0">
                <a:latin typeface="Trebuchet MS" panose="020B0603020202020204" pitchFamily="34" charset="0"/>
              </a:rPr>
              <a:t>Spoznajte odpad, ktorý spravujete do detailu. </a:t>
            </a:r>
          </a:p>
        </p:txBody>
      </p:sp>
      <p:pic>
        <p:nvPicPr>
          <p:cNvPr id="3" name="Obrázok 2" descr="Obrázok, na ktorom je snímka obrazovky, elektronika&#10;&#10;Popis vygenerovaný s vysokou spoľahlivosťou">
            <a:extLst>
              <a:ext uri="{FF2B5EF4-FFF2-40B4-BE49-F238E27FC236}">
                <a16:creationId xmlns:a16="http://schemas.microsoft.com/office/drawing/2014/main" id="{09AF5734-FFB1-41BB-8C94-DDF309B5F14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038"/>
          <a:stretch/>
        </p:blipFill>
        <p:spPr>
          <a:xfrm>
            <a:off x="4592960" y="360000"/>
            <a:ext cx="6126505" cy="5265460"/>
          </a:xfrm>
          <a:prstGeom prst="rect">
            <a:avLst/>
          </a:prstGeom>
        </p:spPr>
      </p:pic>
      <p:pic>
        <p:nvPicPr>
          <p:cNvPr id="15" name="Obrázok 14" descr="Obrázok, na ktorom je silueta&#10;&#10;Popis vygenerovaný s veľmi vysokou spoľahlivosťou">
            <a:extLst>
              <a:ext uri="{FF2B5EF4-FFF2-40B4-BE49-F238E27FC236}">
                <a16:creationId xmlns:a16="http://schemas.microsoft.com/office/drawing/2014/main" id="{D34948BA-E809-4E46-904B-9DD535371D7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35" y="4653136"/>
            <a:ext cx="637473" cy="637473"/>
          </a:xfrm>
          <a:prstGeom prst="rect">
            <a:avLst/>
          </a:prstGeom>
        </p:spPr>
      </p:pic>
      <p:pic>
        <p:nvPicPr>
          <p:cNvPr id="16" name="Obrázok 15">
            <a:extLst>
              <a:ext uri="{FF2B5EF4-FFF2-40B4-BE49-F238E27FC236}">
                <a16:creationId xmlns:a16="http://schemas.microsoft.com/office/drawing/2014/main" id="{85FB7AFB-8A3B-4263-9B2E-E561045B0C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29" y="353633"/>
            <a:ext cx="1172125" cy="1139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993144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Obrázok 4"/>
          <p:cNvPicPr/>
          <p:nvPr/>
        </p:nvPicPr>
        <p:blipFill>
          <a:blip r:embed="rId4"/>
          <a:stretch/>
        </p:blipFill>
        <p:spPr>
          <a:xfrm>
            <a:off x="483120" y="5976360"/>
            <a:ext cx="8939160" cy="712440"/>
          </a:xfrm>
          <a:prstGeom prst="rect">
            <a:avLst/>
          </a:prstGeom>
          <a:ln>
            <a:noFill/>
          </a:ln>
        </p:spPr>
      </p:pic>
      <p:sp>
        <p:nvSpPr>
          <p:cNvPr id="10" name="Nadpis 14">
            <a:extLst>
              <a:ext uri="{FF2B5EF4-FFF2-40B4-BE49-F238E27FC236}">
                <a16:creationId xmlns:a16="http://schemas.microsoft.com/office/drawing/2014/main" id="{E4A08975-809C-4D44-AEA9-12B31452188C}"/>
              </a:ext>
            </a:extLst>
          </p:cNvPr>
          <p:cNvSpPr txBox="1">
            <a:spLocks/>
          </p:cNvSpPr>
          <p:nvPr/>
        </p:nvSpPr>
        <p:spPr>
          <a:xfrm>
            <a:off x="475022" y="1487575"/>
            <a:ext cx="4176000" cy="646406"/>
          </a:xfrm>
          <a:prstGeom prst="rect">
            <a:avLst/>
          </a:prstGeom>
        </p:spPr>
        <p:txBody>
          <a:bodyPr vert="horz" lIns="74295" tIns="37148" rIns="74295" bIns="3714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spc="70" baseline="0">
                <a:solidFill>
                  <a:schemeClr val="tx1"/>
                </a:solidFill>
                <a:latin typeface="Paralucent Demi Bold" panose="02000503040000020004" pitchFamily="50" charset="0"/>
                <a:ea typeface="+mj-ea"/>
                <a:cs typeface="+mj-cs"/>
              </a:defRPr>
            </a:lvl1pPr>
          </a:lstStyle>
          <a:p>
            <a:r>
              <a:rPr lang="sk-SK" sz="3000" b="1" dirty="0">
                <a:latin typeface="Trebuchet MS" panose="020B0603020202020204" pitchFamily="34" charset="0"/>
              </a:rPr>
              <a:t>Smart </a:t>
            </a:r>
            <a:r>
              <a:rPr lang="sk-SK" sz="3000" b="1" dirty="0" err="1">
                <a:latin typeface="Trebuchet MS" panose="020B0603020202020204" pitchFamily="34" charset="0"/>
              </a:rPr>
              <a:t>route</a:t>
            </a:r>
            <a:r>
              <a:rPr lang="sk-SK" sz="3000" b="1" dirty="0">
                <a:latin typeface="Trebuchet MS" panose="020B0603020202020204" pitchFamily="34" charset="0"/>
              </a:rPr>
              <a:t> </a:t>
            </a:r>
            <a:r>
              <a:rPr lang="sk-SK" sz="3000" b="1" dirty="0" err="1">
                <a:latin typeface="Trebuchet MS" panose="020B0603020202020204" pitchFamily="34" charset="0"/>
              </a:rPr>
              <a:t>planning</a:t>
            </a:r>
            <a:endParaRPr lang="sk-SK" sz="3000" b="1" dirty="0">
              <a:latin typeface="Trebuchet MS" panose="020B0603020202020204" pitchFamily="34" charset="0"/>
            </a:endParaRPr>
          </a:p>
        </p:txBody>
      </p:sp>
      <p:pic>
        <p:nvPicPr>
          <p:cNvPr id="3" name="Obrázok 2" descr="Obrázok, na ktorom je monitor, snímka obrazovky, vnútri, stena&#10;&#10;Popis sa automaticky vygeneroval">
            <a:extLst>
              <a:ext uri="{FF2B5EF4-FFF2-40B4-BE49-F238E27FC236}">
                <a16:creationId xmlns:a16="http://schemas.microsoft.com/office/drawing/2014/main" id="{B397A8C6-FD92-4A61-B485-9A3FD231F0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960" y="374400"/>
            <a:ext cx="9020782" cy="5269070"/>
          </a:xfrm>
          <a:prstGeom prst="rect">
            <a:avLst/>
          </a:prstGeom>
        </p:spPr>
      </p:pic>
      <p:sp>
        <p:nvSpPr>
          <p:cNvPr id="11" name="Zástupný objekt pre obsah 15">
            <a:extLst>
              <a:ext uri="{FF2B5EF4-FFF2-40B4-BE49-F238E27FC236}">
                <a16:creationId xmlns:a16="http://schemas.microsoft.com/office/drawing/2014/main" id="{72447D2C-3806-4CAD-9953-2028E10D647F}"/>
              </a:ext>
            </a:extLst>
          </p:cNvPr>
          <p:cNvSpPr txBox="1">
            <a:spLocks/>
          </p:cNvSpPr>
          <p:nvPr/>
        </p:nvSpPr>
        <p:spPr>
          <a:xfrm>
            <a:off x="475022" y="2191415"/>
            <a:ext cx="4045930" cy="2462123"/>
          </a:xfrm>
          <a:prstGeom prst="rect">
            <a:avLst/>
          </a:prstGeom>
        </p:spPr>
        <p:txBody>
          <a:bodyPr vert="horz" lIns="74295" tIns="37148" rIns="74295" bIns="37148" rtlCol="0">
            <a:normAutofit/>
          </a:bodyPr>
          <a:lstStyle>
            <a:lvl1pPr marL="2286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1pPr>
            <a:lvl2pPr marL="6858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2pPr>
            <a:lvl3pPr marL="11430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3pPr>
            <a:lvl4pPr marL="16002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4pPr>
            <a:lvl5pPr marL="20574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1200" dirty="0">
                <a:latin typeface="Trebuchet MS" panose="020B0603020202020204" pitchFamily="34" charset="0"/>
              </a:rPr>
              <a:t>Funkcia plánovania trás </a:t>
            </a:r>
            <a:r>
              <a:rPr lang="sk-SK" sz="1200" b="1" dirty="0">
                <a:latin typeface="Trebuchet MS" panose="020B0603020202020204" pitchFamily="34" charset="0"/>
              </a:rPr>
              <a:t>automatizuje plánovanie zvozových trás</a:t>
            </a:r>
            <a:r>
              <a:rPr lang="sk-SK" sz="1200" dirty="0">
                <a:latin typeface="Trebuchet MS" panose="020B0603020202020204" pitchFamily="34" charset="0"/>
              </a:rPr>
              <a:t> na základe detailných preddefinovaných dát ohľadom vozového parku, depa a skládok.</a:t>
            </a:r>
          </a:p>
          <a:p>
            <a:pPr marL="0" indent="0">
              <a:buNone/>
            </a:pPr>
            <a:r>
              <a:rPr lang="sk-SK" sz="1200" dirty="0">
                <a:latin typeface="Trebuchet MS" panose="020B0603020202020204" pitchFamily="34" charset="0"/>
              </a:rPr>
              <a:t>Automatizované plánovanie trás </a:t>
            </a:r>
            <a:r>
              <a:rPr lang="sk-SK" sz="1200" b="1" dirty="0">
                <a:latin typeface="Trebuchet MS" panose="020B0603020202020204" pitchFamily="34" charset="0"/>
              </a:rPr>
              <a:t>optimalizuje využívanie zvozových vozidiel a pracovnej sily a </a:t>
            </a:r>
            <a:r>
              <a:rPr lang="sk-SK" sz="1200" dirty="0">
                <a:latin typeface="Trebuchet MS" panose="020B0603020202020204" pitchFamily="34" charset="0"/>
              </a:rPr>
              <a:t>plánuje proces zvozu odpadu</a:t>
            </a:r>
            <a:r>
              <a:rPr lang="sk-SK" sz="1200" b="1" dirty="0">
                <a:latin typeface="Trebuchet MS" panose="020B0603020202020204" pitchFamily="34" charset="0"/>
              </a:rPr>
              <a:t> čo možno najefektívnejším spôsobom</a:t>
            </a:r>
            <a:r>
              <a:rPr lang="sk-SK" sz="1200" dirty="0">
                <a:latin typeface="Trebuchet MS" panose="020B0603020202020204" pitchFamily="34" charset="0"/>
              </a:rPr>
              <a:t> z pohľadu času a nákladov.</a:t>
            </a:r>
          </a:p>
        </p:txBody>
      </p:sp>
      <p:sp>
        <p:nvSpPr>
          <p:cNvPr id="12" name="Zástupný objekt pre obsah 15">
            <a:extLst>
              <a:ext uri="{FF2B5EF4-FFF2-40B4-BE49-F238E27FC236}">
                <a16:creationId xmlns:a16="http://schemas.microsoft.com/office/drawing/2014/main" id="{188CC36C-43F9-467D-9438-11453BF61EA5}"/>
              </a:ext>
            </a:extLst>
          </p:cNvPr>
          <p:cNvSpPr txBox="1">
            <a:spLocks/>
          </p:cNvSpPr>
          <p:nvPr/>
        </p:nvSpPr>
        <p:spPr>
          <a:xfrm>
            <a:off x="1257234" y="4581128"/>
            <a:ext cx="3911790" cy="952021"/>
          </a:xfrm>
          <a:prstGeom prst="rect">
            <a:avLst/>
          </a:prstGeom>
        </p:spPr>
        <p:txBody>
          <a:bodyPr vert="horz" lIns="74295" tIns="37148" rIns="74295" bIns="37148" rtlCol="0">
            <a:normAutofit/>
          </a:bodyPr>
          <a:lstStyle>
            <a:lvl1pPr marL="2286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1pPr>
            <a:lvl2pPr marL="6858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2pPr>
            <a:lvl3pPr marL="11430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3pPr>
            <a:lvl4pPr marL="16002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4pPr>
            <a:lvl5pPr marL="20574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400" b="1" dirty="0">
                <a:solidFill>
                  <a:srgbClr val="EB293A"/>
                </a:solidFill>
                <a:latin typeface="Trebuchet MS" panose="020B0603020202020204" pitchFamily="34" charset="0"/>
              </a:rPr>
              <a:t>Využívajte vozidlá a pracovnú silu efektívne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200" dirty="0">
                <a:latin typeface="Trebuchet MS" panose="020B0603020202020204" pitchFamily="34" charset="0"/>
              </a:rPr>
              <a:t>Manažovanie odpadu na základe dát využíva zdroje vtedy a tam, kde sú naozaj potrebné.</a:t>
            </a:r>
          </a:p>
        </p:txBody>
      </p:sp>
      <p:pic>
        <p:nvPicPr>
          <p:cNvPr id="9" name="Obrázok 8">
            <a:extLst>
              <a:ext uri="{FF2B5EF4-FFF2-40B4-BE49-F238E27FC236}">
                <a16:creationId xmlns:a16="http://schemas.microsoft.com/office/drawing/2014/main" id="{47439582-AC92-488D-8B1E-E14BF2C630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28" y="347859"/>
            <a:ext cx="1172125" cy="1139716"/>
          </a:xfrm>
          <a:prstGeom prst="rect">
            <a:avLst/>
          </a:prstGeom>
        </p:spPr>
      </p:pic>
      <p:pic>
        <p:nvPicPr>
          <p:cNvPr id="13" name="Obrázok 12" descr="Obrázok, na ktorom je silueta&#10;&#10;Popis vygenerovaný s veľmi vysokou spoľahlivosťou">
            <a:extLst>
              <a:ext uri="{FF2B5EF4-FFF2-40B4-BE49-F238E27FC236}">
                <a16:creationId xmlns:a16="http://schemas.microsoft.com/office/drawing/2014/main" id="{D34948BA-E809-4E46-904B-9DD535371D7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35" y="4653136"/>
            <a:ext cx="637473" cy="63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0139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Obrázok 4"/>
          <p:cNvPicPr/>
          <p:nvPr/>
        </p:nvPicPr>
        <p:blipFill>
          <a:blip r:embed="rId4"/>
          <a:stretch/>
        </p:blipFill>
        <p:spPr>
          <a:xfrm>
            <a:off x="483120" y="5976360"/>
            <a:ext cx="8939160" cy="712440"/>
          </a:xfrm>
          <a:prstGeom prst="rect">
            <a:avLst/>
          </a:prstGeom>
          <a:ln>
            <a:noFill/>
          </a:ln>
        </p:spPr>
      </p:pic>
      <p:sp>
        <p:nvSpPr>
          <p:cNvPr id="10" name="Nadpis 14">
            <a:extLst>
              <a:ext uri="{FF2B5EF4-FFF2-40B4-BE49-F238E27FC236}">
                <a16:creationId xmlns:a16="http://schemas.microsoft.com/office/drawing/2014/main" id="{E4A08975-809C-4D44-AEA9-12B31452188C}"/>
              </a:ext>
            </a:extLst>
          </p:cNvPr>
          <p:cNvSpPr txBox="1">
            <a:spLocks/>
          </p:cNvSpPr>
          <p:nvPr/>
        </p:nvSpPr>
        <p:spPr>
          <a:xfrm>
            <a:off x="475022" y="1487575"/>
            <a:ext cx="3973922" cy="646406"/>
          </a:xfrm>
          <a:prstGeom prst="rect">
            <a:avLst/>
          </a:prstGeom>
        </p:spPr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spc="70" baseline="0">
                <a:solidFill>
                  <a:schemeClr val="tx1"/>
                </a:solidFill>
                <a:latin typeface="Paralucent Demi Bold" panose="02000503040000020004" pitchFamily="50" charset="0"/>
                <a:ea typeface="+mj-ea"/>
                <a:cs typeface="+mj-cs"/>
              </a:defRPr>
            </a:lvl1pPr>
          </a:lstStyle>
          <a:p>
            <a:r>
              <a:rPr lang="sk-SK" sz="3200" b="1" dirty="0">
                <a:latin typeface="Trebuchet MS" panose="020B0603020202020204" pitchFamily="34" charset="0"/>
              </a:rPr>
              <a:t>Citizen Aplikácia</a:t>
            </a:r>
          </a:p>
        </p:txBody>
      </p:sp>
      <p:sp>
        <p:nvSpPr>
          <p:cNvPr id="11" name="Zástupný objekt pre obsah 15">
            <a:extLst>
              <a:ext uri="{FF2B5EF4-FFF2-40B4-BE49-F238E27FC236}">
                <a16:creationId xmlns:a16="http://schemas.microsoft.com/office/drawing/2014/main" id="{72447D2C-3806-4CAD-9953-2028E10D647F}"/>
              </a:ext>
            </a:extLst>
          </p:cNvPr>
          <p:cNvSpPr txBox="1">
            <a:spLocks/>
          </p:cNvSpPr>
          <p:nvPr/>
        </p:nvSpPr>
        <p:spPr>
          <a:xfrm>
            <a:off x="475022" y="2191415"/>
            <a:ext cx="4621994" cy="2462123"/>
          </a:xfrm>
          <a:prstGeom prst="rect">
            <a:avLst/>
          </a:prstGeom>
        </p:spPr>
        <p:txBody>
          <a:bodyPr vert="horz" lIns="74295" tIns="37148" rIns="74295" bIns="37148" rtlCol="0">
            <a:normAutofit/>
          </a:bodyPr>
          <a:lstStyle>
            <a:lvl1pPr marL="2286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1pPr>
            <a:lvl2pPr marL="6858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2pPr>
            <a:lvl3pPr marL="11430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3pPr>
            <a:lvl4pPr marL="16002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4pPr>
            <a:lvl5pPr marL="20574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1200" dirty="0">
                <a:latin typeface="Trebuchet MS" panose="020B0603020202020204" pitchFamily="34" charset="0"/>
              </a:rPr>
              <a:t>Občania majú </a:t>
            </a:r>
            <a:r>
              <a:rPr lang="sk-SK" sz="1200" b="1" dirty="0">
                <a:latin typeface="Trebuchet MS" panose="020B0603020202020204" pitchFamily="34" charset="0"/>
              </a:rPr>
              <a:t>prístup k dátam zo Sensoneo senzorov </a:t>
            </a:r>
            <a:r>
              <a:rPr lang="sk-SK" sz="1200" dirty="0">
                <a:latin typeface="Trebuchet MS" panose="020B0603020202020204" pitchFamily="34" charset="0"/>
              </a:rPr>
              <a:t>prostredníctvom voľne dostupnej „Aplikácie pre občana“. </a:t>
            </a:r>
          </a:p>
          <a:p>
            <a:pPr marL="0" indent="0">
              <a:buNone/>
            </a:pPr>
            <a:r>
              <a:rPr lang="sk-SK" sz="1200" dirty="0">
                <a:latin typeface="Trebuchet MS" panose="020B0603020202020204" pitchFamily="34" charset="0"/>
              </a:rPr>
              <a:t>Mobilná aplikácia </a:t>
            </a:r>
            <a:r>
              <a:rPr lang="sk-SK" sz="1200" b="1" dirty="0">
                <a:latin typeface="Trebuchet MS" panose="020B0603020202020204" pitchFamily="34" charset="0"/>
              </a:rPr>
              <a:t>informuje občanov o úrovni zaplnenia </a:t>
            </a:r>
            <a:r>
              <a:rPr lang="sk-SK" sz="1200" dirty="0">
                <a:latin typeface="Trebuchet MS" panose="020B0603020202020204" pitchFamily="34" charset="0"/>
              </a:rPr>
              <a:t>v monitorovaných kontajneroch a umožňuje im </a:t>
            </a:r>
            <a:r>
              <a:rPr lang="sk-SK" sz="1200" b="1" dirty="0">
                <a:latin typeface="Trebuchet MS" panose="020B0603020202020204" pitchFamily="34" charset="0"/>
              </a:rPr>
              <a:t>nájsť najbližší voľný kontajner </a:t>
            </a:r>
            <a:r>
              <a:rPr lang="sk-SK" sz="1200" dirty="0">
                <a:latin typeface="Trebuchet MS" panose="020B0603020202020204" pitchFamily="34" charset="0"/>
              </a:rPr>
              <a:t>pre konkrétny typ odpadu vrátane navigácie k nemu.</a:t>
            </a:r>
          </a:p>
          <a:p>
            <a:pPr marL="0" indent="0">
              <a:buNone/>
            </a:pPr>
            <a:r>
              <a:rPr lang="sk-SK" sz="1200" dirty="0">
                <a:latin typeface="Trebuchet MS" panose="020B0603020202020204" pitchFamily="34" charset="0"/>
              </a:rPr>
              <a:t>Aplikácia je dostupná pre </a:t>
            </a:r>
            <a:r>
              <a:rPr lang="sk-SK" sz="1200" b="1" dirty="0">
                <a:latin typeface="Trebuchet MS" panose="020B0603020202020204" pitchFamily="34" charset="0"/>
              </a:rPr>
              <a:t>Android a iOS.</a:t>
            </a:r>
          </a:p>
        </p:txBody>
      </p:sp>
      <p:sp>
        <p:nvSpPr>
          <p:cNvPr id="12" name="Zástupný objekt pre obsah 15">
            <a:extLst>
              <a:ext uri="{FF2B5EF4-FFF2-40B4-BE49-F238E27FC236}">
                <a16:creationId xmlns:a16="http://schemas.microsoft.com/office/drawing/2014/main" id="{188CC36C-43F9-467D-9438-11453BF61EA5}"/>
              </a:ext>
            </a:extLst>
          </p:cNvPr>
          <p:cNvSpPr txBox="1">
            <a:spLocks/>
          </p:cNvSpPr>
          <p:nvPr/>
        </p:nvSpPr>
        <p:spPr>
          <a:xfrm>
            <a:off x="1278718" y="4576113"/>
            <a:ext cx="3792840" cy="828570"/>
          </a:xfrm>
          <a:prstGeom prst="rect">
            <a:avLst/>
          </a:prstGeom>
        </p:spPr>
        <p:txBody>
          <a:bodyPr vert="horz" lIns="74295" tIns="37148" rIns="74295" bIns="37148" rtlCol="0">
            <a:normAutofit/>
          </a:bodyPr>
          <a:lstStyle>
            <a:lvl1pPr marL="2286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1pPr>
            <a:lvl2pPr marL="6858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2pPr>
            <a:lvl3pPr marL="11430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3pPr>
            <a:lvl4pPr marL="16002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4pPr>
            <a:lvl5pPr marL="2057400" indent="-360000" algn="l" defTabSz="914400" rtl="0" eaLnBrk="1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Proxima Nova Rg" panose="02000506030000020004" pitchFamily="2" charset="-18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400" b="1" dirty="0">
                <a:solidFill>
                  <a:srgbClr val="EB293A"/>
                </a:solidFill>
                <a:latin typeface="Trebuchet MS" panose="020B0603020202020204" pitchFamily="34" charset="0"/>
              </a:rPr>
              <a:t>Prebuďte záujem u občanov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k-SK" sz="1200" dirty="0">
                <a:latin typeface="Trebuchet MS" panose="020B0603020202020204" pitchFamily="34" charset="0"/>
              </a:rPr>
              <a:t>Občania môžu prispieť k zelenším a čistejším uliciam bez odpadkov.</a:t>
            </a:r>
            <a:endParaRPr lang="sk-SK" sz="1050" dirty="0">
              <a:latin typeface="Trebuchet MS" panose="020B0603020202020204" pitchFamily="34" charset="0"/>
            </a:endParaRPr>
          </a:p>
        </p:txBody>
      </p:sp>
      <p:pic>
        <p:nvPicPr>
          <p:cNvPr id="13" name="Obrázok 12" descr="Obrázok, na ktorom je monitor&#10;&#10;Popis vygenerovaný s veľmi vysokou spoľahlivosťou">
            <a:extLst>
              <a:ext uri="{FF2B5EF4-FFF2-40B4-BE49-F238E27FC236}">
                <a16:creationId xmlns:a16="http://schemas.microsoft.com/office/drawing/2014/main" id="{D987C4B4-2BA0-47F5-A617-5893672B79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32" y="348743"/>
            <a:ext cx="1170121" cy="1137769"/>
          </a:xfrm>
          <a:prstGeom prst="rect">
            <a:avLst/>
          </a:prstGeom>
        </p:spPr>
      </p:pic>
      <p:pic>
        <p:nvPicPr>
          <p:cNvPr id="9" name="Obrázok 8" descr="Obrázok, na ktorom je silueta&#10;&#10;Popis vygenerovaný s veľmi vysokou spoľahlivosťou">
            <a:extLst>
              <a:ext uri="{FF2B5EF4-FFF2-40B4-BE49-F238E27FC236}">
                <a16:creationId xmlns:a16="http://schemas.microsoft.com/office/drawing/2014/main" id="{D34948BA-E809-4E46-904B-9DD535371D7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35" y="4653136"/>
            <a:ext cx="637473" cy="637473"/>
          </a:xfrm>
          <a:prstGeom prst="rect">
            <a:avLst/>
          </a:prstGeom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F7E90A21-279F-4AD5-A39D-9CBBBFC725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737" y="187426"/>
            <a:ext cx="3973922" cy="5801346"/>
          </a:xfrm>
          <a:prstGeom prst="rect">
            <a:avLst/>
          </a:prstGeom>
        </p:spPr>
      </p:pic>
      <p:pic>
        <p:nvPicPr>
          <p:cNvPr id="3" name="Obrázok 2" descr="Obrázok, na ktorom je snímka obrazovky&#10;&#10;Popis sa automaticky vygeneroval">
            <a:extLst>
              <a:ext uri="{FF2B5EF4-FFF2-40B4-BE49-F238E27FC236}">
                <a16:creationId xmlns:a16="http://schemas.microsoft.com/office/drawing/2014/main" id="{76F90FA5-5F11-4A61-A46D-9D7B2F5661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2347" y="1298371"/>
            <a:ext cx="3235953" cy="4724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747011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uľka 17">
            <a:extLst>
              <a:ext uri="{FF2B5EF4-FFF2-40B4-BE49-F238E27FC236}">
                <a16:creationId xmlns:a16="http://schemas.microsoft.com/office/drawing/2014/main" id="{3DD6B7D3-A221-4A76-9A9B-FD0F81B16E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6280068"/>
              </p:ext>
            </p:extLst>
          </p:nvPr>
        </p:nvGraphicFramePr>
        <p:xfrm>
          <a:off x="381960" y="1587706"/>
          <a:ext cx="8929296" cy="36414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000">
                  <a:extLst>
                    <a:ext uri="{9D8B030D-6E8A-4147-A177-3AD203B41FA5}">
                      <a16:colId xmlns:a16="http://schemas.microsoft.com/office/drawing/2014/main" val="3921970184"/>
                    </a:ext>
                  </a:extLst>
                </a:gridCol>
                <a:gridCol w="2953296">
                  <a:extLst>
                    <a:ext uri="{9D8B030D-6E8A-4147-A177-3AD203B41FA5}">
                      <a16:colId xmlns:a16="http://schemas.microsoft.com/office/drawing/2014/main" val="43487016"/>
                    </a:ext>
                  </a:extLst>
                </a:gridCol>
                <a:gridCol w="1512000">
                  <a:extLst>
                    <a:ext uri="{9D8B030D-6E8A-4147-A177-3AD203B41FA5}">
                      <a16:colId xmlns:a16="http://schemas.microsoft.com/office/drawing/2014/main" val="118362443"/>
                    </a:ext>
                  </a:extLst>
                </a:gridCol>
                <a:gridCol w="2952000">
                  <a:extLst>
                    <a:ext uri="{9D8B030D-6E8A-4147-A177-3AD203B41FA5}">
                      <a16:colId xmlns:a16="http://schemas.microsoft.com/office/drawing/2014/main" val="2935273706"/>
                    </a:ext>
                  </a:extLst>
                </a:gridCol>
              </a:tblGrid>
              <a:tr h="1820747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sk-SK" noProof="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1600" b="1" noProof="0" dirty="0">
                          <a:solidFill>
                            <a:srgbClr val="EB293A"/>
                          </a:solidFill>
                          <a:latin typeface="Trebuchet MS" panose="020B0603020202020204" pitchFamily="34" charset="0"/>
                        </a:rPr>
                        <a:t>Buďte environmentálne</a:t>
                      </a:r>
                      <a:br>
                        <a:rPr lang="sk-SK" sz="1600" b="1" noProof="0" dirty="0">
                          <a:solidFill>
                            <a:srgbClr val="EB293A"/>
                          </a:solidFill>
                          <a:latin typeface="Trebuchet MS" panose="020B0603020202020204" pitchFamily="34" charset="0"/>
                        </a:rPr>
                      </a:br>
                      <a:r>
                        <a:rPr lang="sk-SK" sz="1600" b="1" noProof="0" dirty="0">
                          <a:solidFill>
                            <a:srgbClr val="EB293A"/>
                          </a:solidFill>
                          <a:latin typeface="Trebuchet MS" panose="020B0603020202020204" pitchFamily="34" charset="0"/>
                        </a:rPr>
                        <a:t>zodpovedný</a:t>
                      </a: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1400" b="0" noProof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Zlepšite spôsob riadenia odpadu - znížte emisie a dopad svojich služieb na životné prostredie.</a:t>
                      </a: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sk-SK" noProof="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sk-SK" noProof="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1600" b="1" noProof="0" dirty="0">
                          <a:solidFill>
                            <a:srgbClr val="EB293A"/>
                          </a:solidFill>
                          <a:latin typeface="Trebuchet MS" panose="020B0603020202020204" pitchFamily="34" charset="0"/>
                        </a:rPr>
                        <a:t>Znížte svoje</a:t>
                      </a:r>
                      <a:br>
                        <a:rPr lang="sk-SK" sz="1600" b="1" noProof="0" dirty="0">
                          <a:solidFill>
                            <a:srgbClr val="EB293A"/>
                          </a:solidFill>
                          <a:latin typeface="Trebuchet MS" panose="020B0603020202020204" pitchFamily="34" charset="0"/>
                        </a:rPr>
                      </a:br>
                      <a:r>
                        <a:rPr lang="sk-SK" sz="1600" b="1" noProof="0" dirty="0">
                          <a:solidFill>
                            <a:srgbClr val="EB293A"/>
                          </a:solidFill>
                          <a:latin typeface="Trebuchet MS" panose="020B0603020202020204" pitchFamily="34" charset="0"/>
                        </a:rPr>
                        <a:t>prevádzkové náklady</a:t>
                      </a: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1400" b="0" noProof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Využívajte svoje zdroje efektívnejšie – pohonné hmoty, vozidlá aj pracovnú silu.</a:t>
                      </a: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sk-SK" noProof="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1335233"/>
                  </a:ext>
                </a:extLst>
              </a:tr>
              <a:tr h="1820747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sk-SK" noProof="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1600" b="1" noProof="0" dirty="0">
                          <a:solidFill>
                            <a:srgbClr val="EB293A"/>
                          </a:solidFill>
                          <a:latin typeface="Trebuchet MS" panose="020B0603020202020204" pitchFamily="34" charset="0"/>
                        </a:rPr>
                        <a:t>Optimalizujte procesy</a:t>
                      </a: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1400" noProof="0" dirty="0">
                          <a:latin typeface="Trebuchet MS" panose="020B0603020202020204" pitchFamily="34" charset="0"/>
                        </a:rPr>
                        <a:t>Optimalizujte logistiku odpadu a zefektívnite pracovné postupy.</a:t>
                      </a:r>
                      <a:endParaRPr lang="sk-SK" sz="1400" noProof="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sk-SK" noProof="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1600" b="1" noProof="0" dirty="0">
                          <a:solidFill>
                            <a:srgbClr val="EB293A"/>
                          </a:solidFill>
                          <a:latin typeface="Trebuchet MS" panose="020B0603020202020204" pitchFamily="34" charset="0"/>
                        </a:rPr>
                        <a:t>Zlepšite zdravie a život</a:t>
                      </a: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1400" noProof="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Prispejte k čistejšiemu, zelenšiemu mestu bez odpadkov a zvýšte kvalitu života pre občanov.</a:t>
                      </a: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sk-SK" noProof="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756938"/>
                  </a:ext>
                </a:extLst>
              </a:tr>
            </a:tbl>
          </a:graphicData>
        </a:graphic>
      </p:graphicFrame>
      <p:pic>
        <p:nvPicPr>
          <p:cNvPr id="183" name="Obrázok 4"/>
          <p:cNvPicPr/>
          <p:nvPr/>
        </p:nvPicPr>
        <p:blipFill>
          <a:blip r:embed="rId4"/>
          <a:stretch/>
        </p:blipFill>
        <p:spPr>
          <a:xfrm>
            <a:off x="483120" y="5976360"/>
            <a:ext cx="8939160" cy="712440"/>
          </a:xfrm>
          <a:prstGeom prst="rect">
            <a:avLst/>
          </a:prstGeom>
          <a:ln>
            <a:noFill/>
          </a:ln>
        </p:spPr>
      </p:pic>
      <p:sp>
        <p:nvSpPr>
          <p:cNvPr id="184" name="TextShape 1"/>
          <p:cNvSpPr txBox="1"/>
          <p:nvPr/>
        </p:nvSpPr>
        <p:spPr>
          <a:xfrm>
            <a:off x="381960" y="287640"/>
            <a:ext cx="9040320" cy="7142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r>
              <a:rPr lang="sk-SK" sz="3600" b="1" cap="all" spc="-1" dirty="0">
                <a:solidFill>
                  <a:srgbClr val="EB293A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Sensoneo</a:t>
            </a:r>
            <a:endParaRPr lang="sk-SK" spc="-1" dirty="0">
              <a:solidFill>
                <a:srgbClr val="EB293A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85" name="CustomShape 2"/>
          <p:cNvSpPr/>
          <p:nvPr/>
        </p:nvSpPr>
        <p:spPr>
          <a:xfrm>
            <a:off x="412200" y="855480"/>
            <a:ext cx="9081360" cy="413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rmAutofit/>
          </a:bodyPr>
          <a:lstStyle/>
          <a:p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Benefity</a:t>
            </a:r>
            <a:endParaRPr lang="sk-SK" sz="4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CC0CA9EA-83ED-403B-B5AC-CFDF771BD5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904" y="2985657"/>
            <a:ext cx="2088000" cy="2030267"/>
          </a:xfrm>
          <a:prstGeom prst="rect">
            <a:avLst/>
          </a:prstGeom>
        </p:spPr>
      </p:pic>
      <p:pic>
        <p:nvPicPr>
          <p:cNvPr id="13" name="Obrázok 12">
            <a:extLst>
              <a:ext uri="{FF2B5EF4-FFF2-40B4-BE49-F238E27FC236}">
                <a16:creationId xmlns:a16="http://schemas.microsoft.com/office/drawing/2014/main" id="{C1830293-5F4D-4344-93AB-F8D90D25A5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0" y="2985656"/>
            <a:ext cx="2088000" cy="2030267"/>
          </a:xfrm>
          <a:prstGeom prst="rect">
            <a:avLst/>
          </a:prstGeom>
        </p:spPr>
      </p:pic>
      <p:pic>
        <p:nvPicPr>
          <p:cNvPr id="17" name="Obrázok 16">
            <a:extLst>
              <a:ext uri="{FF2B5EF4-FFF2-40B4-BE49-F238E27FC236}">
                <a16:creationId xmlns:a16="http://schemas.microsoft.com/office/drawing/2014/main" id="{8AE5E141-09DD-4AD7-9E9C-C35C9FCE23C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904" y="1299308"/>
            <a:ext cx="2088000" cy="2030267"/>
          </a:xfrm>
          <a:prstGeom prst="rect">
            <a:avLst/>
          </a:prstGeom>
        </p:spPr>
      </p:pic>
      <p:pic>
        <p:nvPicPr>
          <p:cNvPr id="14" name="Obrázok 13">
            <a:extLst>
              <a:ext uri="{FF2B5EF4-FFF2-40B4-BE49-F238E27FC236}">
                <a16:creationId xmlns:a16="http://schemas.microsoft.com/office/drawing/2014/main" id="{4A02EDDA-DEB3-4D9A-A030-28B8BF80923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00" y="1351815"/>
            <a:ext cx="1980000" cy="1925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06344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Obrázok 4"/>
          <p:cNvPicPr/>
          <p:nvPr/>
        </p:nvPicPr>
        <p:blipFill>
          <a:blip r:embed="rId4"/>
          <a:stretch/>
        </p:blipFill>
        <p:spPr>
          <a:xfrm>
            <a:off x="483120" y="5976360"/>
            <a:ext cx="8939160" cy="712440"/>
          </a:xfrm>
          <a:prstGeom prst="rect">
            <a:avLst/>
          </a:prstGeom>
          <a:ln>
            <a:noFill/>
          </a:ln>
        </p:spPr>
      </p:pic>
      <p:sp>
        <p:nvSpPr>
          <p:cNvPr id="184" name="TextShape 1"/>
          <p:cNvSpPr txBox="1"/>
          <p:nvPr/>
        </p:nvSpPr>
        <p:spPr>
          <a:xfrm>
            <a:off x="381960" y="287640"/>
            <a:ext cx="9040320" cy="7142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r>
              <a:rPr lang="sk-SK" sz="3600" b="1" cap="all" spc="-1" dirty="0" err="1">
                <a:solidFill>
                  <a:srgbClr val="EB293A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Sensoneo</a:t>
            </a:r>
            <a:endParaRPr lang="sk-SK" spc="-1" dirty="0">
              <a:solidFill>
                <a:srgbClr val="EB293A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85" name="CustomShape 2"/>
          <p:cNvSpPr/>
          <p:nvPr/>
        </p:nvSpPr>
        <p:spPr>
          <a:xfrm>
            <a:off x="412200" y="855480"/>
            <a:ext cx="9081360" cy="413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rmAutofit/>
          </a:bodyPr>
          <a:lstStyle/>
          <a:p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Využitie riešenia v praxi</a:t>
            </a:r>
            <a:endParaRPr lang="sk-SK" sz="4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11" name="BlokTextu 10">
            <a:hlinkClick r:id="rId5"/>
          </p:cNvPr>
          <p:cNvSpPr txBox="1"/>
          <p:nvPr/>
        </p:nvSpPr>
        <p:spPr>
          <a:xfrm>
            <a:off x="354987" y="4257591"/>
            <a:ext cx="43953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b="1" dirty="0">
                <a:solidFill>
                  <a:srgbClr val="EB293A"/>
                </a:solidFill>
                <a:hlinkClick r:id="rId6"/>
              </a:rPr>
              <a:t>&gt;&gt;&gt; video Nitrianske komunálne služby, </a:t>
            </a:r>
            <a:r>
              <a:rPr lang="sk-SK" b="1" dirty="0" err="1">
                <a:solidFill>
                  <a:srgbClr val="EB293A"/>
                </a:solidFill>
                <a:hlinkClick r:id="rId6"/>
              </a:rPr>
              <a:t>s.r.o</a:t>
            </a:r>
            <a:r>
              <a:rPr lang="sk-SK" b="1" dirty="0">
                <a:solidFill>
                  <a:srgbClr val="EB293A"/>
                </a:solidFill>
                <a:hlinkClick r:id="rId6"/>
              </a:rPr>
              <a:t>. &lt;&lt;&lt;</a:t>
            </a:r>
            <a:endParaRPr lang="sk-SK" b="1" dirty="0">
              <a:solidFill>
                <a:srgbClr val="EB293A"/>
              </a:solidFill>
            </a:endParaRPr>
          </a:p>
        </p:txBody>
      </p:sp>
      <p:pic>
        <p:nvPicPr>
          <p:cNvPr id="4" name="Obrázok 3">
            <a:hlinkClick r:id="rId5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727" y="2285153"/>
            <a:ext cx="2961874" cy="1656000"/>
          </a:xfrm>
          <a:prstGeom prst="rect">
            <a:avLst/>
          </a:prstGeom>
        </p:spPr>
      </p:pic>
      <p:pic>
        <p:nvPicPr>
          <p:cNvPr id="5" name="Obrázok 4">
            <a:hlinkClick r:id="rId8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01426" y="2285153"/>
            <a:ext cx="2980800" cy="1656000"/>
          </a:xfrm>
          <a:prstGeom prst="rect">
            <a:avLst/>
          </a:prstGeom>
        </p:spPr>
      </p:pic>
      <p:sp>
        <p:nvSpPr>
          <p:cNvPr id="12" name="BlokTextu 11">
            <a:hlinkClick r:id="rId8"/>
          </p:cNvPr>
          <p:cNvSpPr txBox="1"/>
          <p:nvPr/>
        </p:nvSpPr>
        <p:spPr>
          <a:xfrm>
            <a:off x="5094149" y="4257591"/>
            <a:ext cx="4395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b="1" dirty="0">
                <a:solidFill>
                  <a:srgbClr val="EB293A"/>
                </a:solidFill>
                <a:hlinkClick r:id="rId6"/>
              </a:rPr>
              <a:t>&gt;&gt;&gt; video OLO, a.s. &lt;&lt;&lt;</a:t>
            </a:r>
            <a:endParaRPr lang="sk-SK" b="1" dirty="0">
              <a:solidFill>
                <a:srgbClr val="EB29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111549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Obrázok 4"/>
          <p:cNvPicPr/>
          <p:nvPr/>
        </p:nvPicPr>
        <p:blipFill>
          <a:blip r:embed="rId4"/>
          <a:stretch/>
        </p:blipFill>
        <p:spPr>
          <a:xfrm>
            <a:off x="483120" y="5976360"/>
            <a:ext cx="8939160" cy="712440"/>
          </a:xfrm>
          <a:prstGeom prst="rect">
            <a:avLst/>
          </a:prstGeom>
          <a:ln>
            <a:noFill/>
          </a:ln>
        </p:spPr>
      </p:pic>
      <p:sp>
        <p:nvSpPr>
          <p:cNvPr id="184" name="TextShape 1"/>
          <p:cNvSpPr txBox="1"/>
          <p:nvPr/>
        </p:nvSpPr>
        <p:spPr>
          <a:xfrm>
            <a:off x="381960" y="287640"/>
            <a:ext cx="9040320" cy="7142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r>
              <a:rPr lang="sk-SK" sz="3600" b="1" cap="all" spc="-1" dirty="0">
                <a:solidFill>
                  <a:srgbClr val="EB293A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Sensoneo</a:t>
            </a:r>
            <a:endParaRPr lang="sk-SK" spc="-1" dirty="0">
              <a:solidFill>
                <a:srgbClr val="EB293A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85" name="CustomShape 2"/>
          <p:cNvSpPr/>
          <p:nvPr/>
        </p:nvSpPr>
        <p:spPr>
          <a:xfrm>
            <a:off x="412200" y="855480"/>
            <a:ext cx="9081360" cy="413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rmAutofit/>
          </a:bodyPr>
          <a:lstStyle/>
          <a:p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Referencie spokojných zákazníkov</a:t>
            </a:r>
            <a:endParaRPr lang="sk-SK" sz="4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7" name="CustomShape 1"/>
          <p:cNvSpPr/>
          <p:nvPr/>
        </p:nvSpPr>
        <p:spPr>
          <a:xfrm>
            <a:off x="985576" y="1623600"/>
            <a:ext cx="8431920" cy="3862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467640">
              <a:lnSpc>
                <a:spcPct val="150000"/>
              </a:lnSpc>
              <a:buBlip>
                <a:blip r:embed="rId5"/>
              </a:buBlip>
            </a:pPr>
            <a:r>
              <a:rPr lang="sk-SK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Mesto Nitra		</a:t>
            </a: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- Nitrianske komunálne služby, </a:t>
            </a:r>
            <a:r>
              <a:rPr lang="sk-SK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s.r.o</a:t>
            </a: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.</a:t>
            </a:r>
          </a:p>
          <a:p>
            <a:pPr marL="343080" indent="-467640">
              <a:lnSpc>
                <a:spcPct val="150000"/>
              </a:lnSpc>
              <a:buBlip>
                <a:blip r:embed="rId5"/>
              </a:buBlip>
            </a:pPr>
            <a:r>
              <a:rPr lang="sk-SK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Mesto Trnava	</a:t>
            </a: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- </a:t>
            </a: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FCC Trnava, </a:t>
            </a:r>
            <a:r>
              <a:rPr lang="sk-SK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s.r.o</a:t>
            </a: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.</a:t>
            </a:r>
          </a:p>
          <a:p>
            <a:pPr marL="343080" indent="-467640">
              <a:lnSpc>
                <a:spcPct val="150000"/>
              </a:lnSpc>
              <a:buBlip>
                <a:blip r:embed="rId5"/>
              </a:buBlip>
            </a:pPr>
            <a:r>
              <a:rPr lang="sk-SK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Mesto Trenčín	</a:t>
            </a: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- </a:t>
            </a:r>
            <a:r>
              <a:rPr lang="sk-SK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Marius</a:t>
            </a: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 </a:t>
            </a:r>
            <a:r>
              <a:rPr lang="sk-SK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Pedersen</a:t>
            </a: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, a.s.</a:t>
            </a:r>
          </a:p>
          <a:p>
            <a:pPr marL="343080" indent="-467640">
              <a:lnSpc>
                <a:spcPct val="150000"/>
              </a:lnSpc>
              <a:buBlip>
                <a:blip r:embed="rId5"/>
              </a:buBlip>
            </a:pPr>
            <a:r>
              <a:rPr lang="sk-SK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Mesto Hlohovec	</a:t>
            </a: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- FCC Trnava, s </a:t>
            </a:r>
            <a:r>
              <a:rPr lang="sk-SK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r.o</a:t>
            </a: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.</a:t>
            </a:r>
          </a:p>
          <a:p>
            <a:pPr marL="343080" indent="-467640">
              <a:lnSpc>
                <a:spcPct val="150000"/>
              </a:lnSpc>
              <a:buBlip>
                <a:blip r:embed="rId5"/>
              </a:buBlip>
            </a:pPr>
            <a:r>
              <a:rPr lang="sk-SK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Mesto Malacky	</a:t>
            </a: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- TEKOS, spol. s </a:t>
            </a:r>
            <a:r>
              <a:rPr lang="sk-SK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r.o</a:t>
            </a: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.</a:t>
            </a:r>
          </a:p>
          <a:p>
            <a:pPr marL="343080" indent="-467640">
              <a:lnSpc>
                <a:spcPct val="150000"/>
              </a:lnSpc>
              <a:buBlip>
                <a:blip r:embed="rId5"/>
              </a:buBlip>
            </a:pPr>
            <a:r>
              <a:rPr lang="sk-SK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Mesto </a:t>
            </a:r>
            <a:r>
              <a:rPr lang="sk-SK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Bratislava	</a:t>
            </a: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- Odvoz a likvidácia odpadu a.s.</a:t>
            </a:r>
          </a:p>
          <a:p>
            <a:pPr marL="343080" indent="-467640">
              <a:lnSpc>
                <a:spcPct val="150000"/>
              </a:lnSpc>
              <a:buBlip>
                <a:blip r:embed="rId5"/>
              </a:buBlip>
            </a:pPr>
            <a:r>
              <a:rPr lang="sk-SK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Mesto </a:t>
            </a:r>
            <a:r>
              <a:rPr lang="sk-SK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Handlová	</a:t>
            </a: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- HATER Handlová, spol. s </a:t>
            </a:r>
            <a:r>
              <a:rPr lang="sk-SK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r.o</a:t>
            </a: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.</a:t>
            </a:r>
          </a:p>
        </p:txBody>
      </p:sp>
      <p:pic>
        <p:nvPicPr>
          <p:cNvPr id="1026" name="Picture 2" descr="SÃºvisiaci obrÃ¡zok"/>
          <p:cNvPicPr>
            <a:picLocks noChangeAspect="1" noChangeArrowheads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144" y="4509120"/>
            <a:ext cx="1548000" cy="15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Ãºvisiaci obrÃ¡zok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664" y="4545256"/>
            <a:ext cx="1188000" cy="11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546011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Obrázok 4"/>
          <p:cNvPicPr/>
          <p:nvPr/>
        </p:nvPicPr>
        <p:blipFill>
          <a:blip r:embed="rId4"/>
          <a:stretch/>
        </p:blipFill>
        <p:spPr>
          <a:xfrm>
            <a:off x="483120" y="5976360"/>
            <a:ext cx="8939160" cy="712440"/>
          </a:xfrm>
          <a:prstGeom prst="rect">
            <a:avLst/>
          </a:prstGeom>
          <a:ln>
            <a:noFill/>
          </a:ln>
        </p:spPr>
      </p:pic>
      <p:sp>
        <p:nvSpPr>
          <p:cNvPr id="184" name="TextShape 1"/>
          <p:cNvSpPr txBox="1"/>
          <p:nvPr/>
        </p:nvSpPr>
        <p:spPr>
          <a:xfrm>
            <a:off x="381960" y="287640"/>
            <a:ext cx="9040320" cy="7142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r>
              <a:rPr lang="sk-SK" sz="3600" b="1" cap="all" spc="-1" dirty="0">
                <a:solidFill>
                  <a:srgbClr val="EB293A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Sensoneo</a:t>
            </a:r>
            <a:endParaRPr lang="sk-SK" spc="-1" dirty="0">
              <a:solidFill>
                <a:srgbClr val="EB293A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85" name="CustomShape 2"/>
          <p:cNvSpPr/>
          <p:nvPr/>
        </p:nvSpPr>
        <p:spPr>
          <a:xfrm>
            <a:off x="412200" y="855480"/>
            <a:ext cx="9081360" cy="413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rmAutofit/>
          </a:bodyPr>
          <a:lstStyle/>
          <a:p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Referencie spokojných zákazníkov</a:t>
            </a:r>
            <a:endParaRPr lang="sk-SK" sz="4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7" name="CustomShape 1"/>
          <p:cNvSpPr/>
          <p:nvPr/>
        </p:nvSpPr>
        <p:spPr>
          <a:xfrm>
            <a:off x="985576" y="1623600"/>
            <a:ext cx="8431920" cy="3862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3080" indent="-467640">
              <a:lnSpc>
                <a:spcPct val="150000"/>
              </a:lnSpc>
              <a:buBlip>
                <a:blip r:embed="rId5"/>
              </a:buBlip>
            </a:pPr>
            <a:r>
              <a:rPr lang="sk-SK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Mesto </a:t>
            </a:r>
            <a:r>
              <a:rPr lang="sk-SK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Stropkov	</a:t>
            </a: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- SLUŽBA, mestský podnik, Stropkov</a:t>
            </a:r>
          </a:p>
          <a:p>
            <a:pPr marL="343080" indent="-467640">
              <a:lnSpc>
                <a:spcPct val="150000"/>
              </a:lnSpc>
              <a:buBlip>
                <a:blip r:embed="rId5"/>
              </a:buBlip>
            </a:pPr>
            <a:r>
              <a:rPr lang="sk-SK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Mesto </a:t>
            </a:r>
            <a:r>
              <a:rPr lang="sk-SK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Senec	</a:t>
            </a: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- AVE SK odpadové hospodárstvo </a:t>
            </a:r>
            <a:r>
              <a:rPr lang="sk-SK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s.r.o</a:t>
            </a: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.</a:t>
            </a:r>
          </a:p>
          <a:p>
            <a:pPr marL="343080" indent="-467640">
              <a:lnSpc>
                <a:spcPct val="150000"/>
              </a:lnSpc>
              <a:buBlip>
                <a:blip r:embed="rId5"/>
              </a:buBlip>
            </a:pPr>
            <a:r>
              <a:rPr lang="sk-SK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Mesto </a:t>
            </a:r>
            <a:r>
              <a:rPr lang="sk-SK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Skalica	</a:t>
            </a: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- VEPOS – SKALICA </a:t>
            </a:r>
            <a:r>
              <a:rPr lang="sk-SK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s.r.o</a:t>
            </a:r>
            <a:r>
              <a:rPr lang="sk-SK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.</a:t>
            </a:r>
          </a:p>
          <a:p>
            <a:pPr marL="343080" indent="-467640">
              <a:lnSpc>
                <a:spcPct val="150000"/>
              </a:lnSpc>
              <a:buBlip>
                <a:blip r:embed="rId5"/>
              </a:buBlip>
            </a:pPr>
            <a:r>
              <a:rPr lang="sk-SK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Mesto </a:t>
            </a:r>
            <a:r>
              <a:rPr lang="sk-SK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Šaľa		</a:t>
            </a:r>
          </a:p>
          <a:p>
            <a:pPr marL="343080" indent="-467640">
              <a:lnSpc>
                <a:spcPct val="150000"/>
              </a:lnSpc>
              <a:buBlip>
                <a:blip r:embed="rId5"/>
              </a:buBlip>
            </a:pPr>
            <a:r>
              <a:rPr lang="sk-SK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Mesto </a:t>
            </a:r>
            <a:r>
              <a:rPr lang="sk-SK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Lučenec	</a:t>
            </a:r>
          </a:p>
          <a:p>
            <a:pPr marL="343080" indent="-467640">
              <a:lnSpc>
                <a:spcPct val="150000"/>
              </a:lnSpc>
              <a:buBlip>
                <a:blip r:embed="rId5"/>
              </a:buBlip>
            </a:pPr>
            <a:r>
              <a:rPr lang="sk-SK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Mesto </a:t>
            </a:r>
            <a:r>
              <a:rPr lang="sk-SK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Zvolen	</a:t>
            </a:r>
          </a:p>
        </p:txBody>
      </p:sp>
      <p:pic>
        <p:nvPicPr>
          <p:cNvPr id="9" name="Picture 2" descr="SÃºvisiaci obrÃ¡zok"/>
          <p:cNvPicPr>
            <a:picLocks noChangeAspect="1" noChangeArrowheads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144" y="4509120"/>
            <a:ext cx="1548000" cy="15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SÃºvisiaci obrÃ¡zok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664" y="4545256"/>
            <a:ext cx="1188000" cy="11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796921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Obrázok 4"/>
          <p:cNvPicPr/>
          <p:nvPr/>
        </p:nvPicPr>
        <p:blipFill>
          <a:blip r:embed="rId3"/>
          <a:stretch/>
        </p:blipFill>
        <p:spPr>
          <a:xfrm>
            <a:off x="483120" y="5976360"/>
            <a:ext cx="8939160" cy="712440"/>
          </a:xfrm>
          <a:prstGeom prst="rect">
            <a:avLst/>
          </a:prstGeom>
          <a:ln>
            <a:noFill/>
          </a:ln>
        </p:spPr>
      </p:pic>
      <p:sp>
        <p:nvSpPr>
          <p:cNvPr id="387" name="CustomShape 1"/>
          <p:cNvSpPr/>
          <p:nvPr/>
        </p:nvSpPr>
        <p:spPr>
          <a:xfrm>
            <a:off x="380880" y="704880"/>
            <a:ext cx="9041400" cy="63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sk-SK" sz="36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</a:rPr>
              <a:t>ĎAKUJEME ZA POZORNOSŤ</a:t>
            </a:r>
            <a:endParaRPr lang="sk-SK" sz="1800" b="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Vlastné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5297</TotalTime>
  <Words>1018</Words>
  <Application>Microsoft Office PowerPoint</Application>
  <PresentationFormat>A4 (210 x 297 mm)</PresentationFormat>
  <Paragraphs>184</Paragraphs>
  <Slides>23</Slides>
  <Notes>16</Notes>
  <HiddenSlides>0</HiddenSlides>
  <MMClips>0</MMClips>
  <ScaleCrop>false</ScaleCrop>
  <HeadingPairs>
    <vt:vector size="6" baseType="variant">
      <vt:variant>
        <vt:lpstr>Použité písma</vt:lpstr>
      </vt:variant>
      <vt:variant>
        <vt:i4>8</vt:i4>
      </vt:variant>
      <vt:variant>
        <vt:lpstr>Motív</vt:lpstr>
      </vt:variant>
      <vt:variant>
        <vt:i4>3</vt:i4>
      </vt:variant>
      <vt:variant>
        <vt:lpstr>Nadpisy snímok</vt:lpstr>
      </vt:variant>
      <vt:variant>
        <vt:i4>23</vt:i4>
      </vt:variant>
    </vt:vector>
  </HeadingPairs>
  <TitlesOfParts>
    <vt:vector size="34" baseType="lpstr">
      <vt:lpstr>MS Gothic</vt:lpstr>
      <vt:lpstr>Arial</vt:lpstr>
      <vt:lpstr>Calibri</vt:lpstr>
      <vt:lpstr>DejaVu Sans</vt:lpstr>
      <vt:lpstr>Symbol</vt:lpstr>
      <vt:lpstr>Times New Roman</vt:lpstr>
      <vt:lpstr>Trebuchet MS</vt:lpstr>
      <vt:lpstr>Wingdings</vt:lpstr>
      <vt:lpstr>Office Theme</vt:lpstr>
      <vt:lpstr>Office Theme</vt:lpstr>
      <vt:lpstr>Motív Office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Smart manažment odpadov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MiO</dc:creator>
  <cp:lastModifiedBy>Varga Martin</cp:lastModifiedBy>
  <cp:revision>371</cp:revision>
  <dcterms:created xsi:type="dcterms:W3CDTF">2013-05-23T14:10:39Z</dcterms:created>
  <dcterms:modified xsi:type="dcterms:W3CDTF">2019-03-15T09:14:53Z</dcterms:modified>
  <dc:language>sk-SK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10</vt:i4>
  </property>
  <property fmtid="{D5CDD505-2E9C-101B-9397-08002B2CF9AE}" pid="8" name="PresentationFormat">
    <vt:lpwstr>A4 Paper (210x297 mm)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46</vt:i4>
  </property>
</Properties>
</file>