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8"/>
  </p:notesMasterIdLst>
  <p:handoutMasterIdLst>
    <p:handoutMasterId r:id="rId19"/>
  </p:handoutMasterIdLst>
  <p:sldIdLst>
    <p:sldId id="267" r:id="rId2"/>
    <p:sldId id="282" r:id="rId3"/>
    <p:sldId id="283" r:id="rId4"/>
    <p:sldId id="284" r:id="rId5"/>
    <p:sldId id="285" r:id="rId6"/>
    <p:sldId id="286" r:id="rId7"/>
    <p:sldId id="270" r:id="rId8"/>
    <p:sldId id="271" r:id="rId9"/>
    <p:sldId id="279" r:id="rId10"/>
    <p:sldId id="280" r:id="rId11"/>
    <p:sldId id="281" r:id="rId12"/>
    <p:sldId id="276" r:id="rId13"/>
    <p:sldId id="287" r:id="rId14"/>
    <p:sldId id="288" r:id="rId15"/>
    <p:sldId id="289" r:id="rId16"/>
    <p:sldId id="258" r:id="rId17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7B0A5"/>
    <a:srgbClr val="BFB6AD"/>
    <a:srgbClr val="C6BEB6"/>
    <a:srgbClr val="5C5F70"/>
    <a:srgbClr val="263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558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8DF69-A8F9-43DE-9BD8-268E325C2E63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F7E7E5AE-B9B8-4DF3-9209-343F8240521C}">
      <dgm:prSet phldrT="[Text]"/>
      <dgm:spPr/>
      <dgm:t>
        <a:bodyPr/>
        <a:lstStyle/>
        <a:p>
          <a:r>
            <a:rPr lang="sk-SK" dirty="0" smtClean="0"/>
            <a:t>ciele vlády pre každé odvetvie (</a:t>
          </a:r>
          <a:r>
            <a:rPr lang="sk-SK" dirty="0" err="1" smtClean="0"/>
            <a:t>sector</a:t>
          </a:r>
          <a:r>
            <a:rPr lang="sk-SK" dirty="0" smtClean="0"/>
            <a:t> </a:t>
          </a:r>
          <a:r>
            <a:rPr lang="sk-SK" dirty="0" err="1" smtClean="0"/>
            <a:t>overview</a:t>
          </a:r>
          <a:r>
            <a:rPr lang="sk-SK" dirty="0" smtClean="0"/>
            <a:t>)</a:t>
          </a:r>
          <a:endParaRPr lang="sk-SK" dirty="0"/>
        </a:p>
      </dgm:t>
    </dgm:pt>
    <dgm:pt modelId="{1A4F3A58-7FCF-4349-9858-A171358D500E}" type="parTrans" cxnId="{D481F88D-CBF6-4FE9-87DA-D53616F3C811}">
      <dgm:prSet/>
      <dgm:spPr/>
      <dgm:t>
        <a:bodyPr/>
        <a:lstStyle/>
        <a:p>
          <a:endParaRPr lang="sk-SK"/>
        </a:p>
      </dgm:t>
    </dgm:pt>
    <dgm:pt modelId="{45D9FE7A-A836-48C2-976D-6C3CCE54BBFB}" type="sibTrans" cxnId="{D481F88D-CBF6-4FE9-87DA-D53616F3C811}">
      <dgm:prSet/>
      <dgm:spPr/>
      <dgm:t>
        <a:bodyPr/>
        <a:lstStyle/>
        <a:p>
          <a:endParaRPr lang="sk-SK"/>
        </a:p>
      </dgm:t>
    </dgm:pt>
    <dgm:pt modelId="{222401A0-DA7F-4700-965F-6056E6322C56}">
      <dgm:prSet/>
      <dgm:spPr/>
      <dgm:t>
        <a:bodyPr/>
        <a:lstStyle/>
        <a:p>
          <a:r>
            <a:rPr lang="sk-SK" dirty="0" smtClean="0"/>
            <a:t>spôsob ich dosiahnutia (</a:t>
          </a:r>
          <a:r>
            <a:rPr lang="sk-SK" dirty="0" err="1" smtClean="0"/>
            <a:t>delivery</a:t>
          </a:r>
          <a:r>
            <a:rPr lang="sk-SK" dirty="0" smtClean="0"/>
            <a:t> </a:t>
          </a:r>
          <a:r>
            <a:rPr lang="sk-SK" dirty="0" err="1" smtClean="0"/>
            <a:t>strategy</a:t>
          </a:r>
          <a:r>
            <a:rPr lang="sk-SK" dirty="0" smtClean="0"/>
            <a:t>)</a:t>
          </a:r>
          <a:endParaRPr lang="sk-SK" dirty="0"/>
        </a:p>
      </dgm:t>
    </dgm:pt>
    <dgm:pt modelId="{37A647C7-4EB0-4C8A-9314-2C32950AA595}" type="parTrans" cxnId="{591DC708-7DBF-4AD7-AAB8-EA62C0C49BB0}">
      <dgm:prSet/>
      <dgm:spPr/>
      <dgm:t>
        <a:bodyPr/>
        <a:lstStyle/>
        <a:p>
          <a:endParaRPr lang="sk-SK"/>
        </a:p>
      </dgm:t>
    </dgm:pt>
    <dgm:pt modelId="{7BE70C09-EE92-4C41-BD97-164BFAEC1FE2}" type="sibTrans" cxnId="{591DC708-7DBF-4AD7-AAB8-EA62C0C49BB0}">
      <dgm:prSet/>
      <dgm:spPr/>
      <dgm:t>
        <a:bodyPr/>
        <a:lstStyle/>
        <a:p>
          <a:endParaRPr lang="sk-SK"/>
        </a:p>
      </dgm:t>
    </dgm:pt>
    <dgm:pt modelId="{A80262B4-0542-457C-B8DF-A5C048A34EE5}">
      <dgm:prSet/>
      <dgm:spPr/>
      <dgm:t>
        <a:bodyPr/>
        <a:lstStyle/>
        <a:p>
          <a:r>
            <a:rPr lang="sk-SK" dirty="0" smtClean="0"/>
            <a:t>finančný rámec</a:t>
          </a:r>
          <a:endParaRPr lang="sk-SK" dirty="0"/>
        </a:p>
      </dgm:t>
    </dgm:pt>
    <dgm:pt modelId="{9DC2FBDD-7D28-442A-9231-4D9C0E4D3A4C}" type="parTrans" cxnId="{88A4E0C0-9126-4894-9623-16852D19C245}">
      <dgm:prSet/>
      <dgm:spPr/>
      <dgm:t>
        <a:bodyPr/>
        <a:lstStyle/>
        <a:p>
          <a:endParaRPr lang="sk-SK"/>
        </a:p>
      </dgm:t>
    </dgm:pt>
    <dgm:pt modelId="{68B2F431-97B2-456B-8AEB-75F3764E9DB2}" type="sibTrans" cxnId="{88A4E0C0-9126-4894-9623-16852D19C245}">
      <dgm:prSet/>
      <dgm:spPr/>
      <dgm:t>
        <a:bodyPr/>
        <a:lstStyle/>
        <a:p>
          <a:endParaRPr lang="sk-SK"/>
        </a:p>
      </dgm:t>
    </dgm:pt>
    <dgm:pt modelId="{B0CAE96B-8CC2-4A14-B55D-0FC49F24A832}">
      <dgm:prSet/>
      <dgm:spPr/>
      <dgm:t>
        <a:bodyPr/>
        <a:lstStyle/>
        <a:p>
          <a:r>
            <a:rPr lang="sk-SK" dirty="0" smtClean="0"/>
            <a:t>zásobník projektov</a:t>
          </a:r>
          <a:endParaRPr lang="sk-SK" dirty="0"/>
        </a:p>
      </dgm:t>
    </dgm:pt>
    <dgm:pt modelId="{8CC23EE8-F0D1-4CBA-8918-57B039E62533}" type="parTrans" cxnId="{BEE0C21A-1B81-4CC0-9128-7B5F8631F1C2}">
      <dgm:prSet/>
      <dgm:spPr/>
      <dgm:t>
        <a:bodyPr/>
        <a:lstStyle/>
        <a:p>
          <a:endParaRPr lang="sk-SK"/>
        </a:p>
      </dgm:t>
    </dgm:pt>
    <dgm:pt modelId="{BC7F391D-1FFA-49B7-892D-74C113B88614}" type="sibTrans" cxnId="{BEE0C21A-1B81-4CC0-9128-7B5F8631F1C2}">
      <dgm:prSet/>
      <dgm:spPr/>
      <dgm:t>
        <a:bodyPr/>
        <a:lstStyle/>
        <a:p>
          <a:endParaRPr lang="sk-SK"/>
        </a:p>
      </dgm:t>
    </dgm:pt>
    <dgm:pt modelId="{69222AAF-0A5B-4A49-A43E-5F8BA88E3FEA}" type="pres">
      <dgm:prSet presAssocID="{83C8DF69-A8F9-43DE-9BD8-268E325C2E6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638632D6-936E-4C72-B2F4-29647755D31F}" type="pres">
      <dgm:prSet presAssocID="{83C8DF69-A8F9-43DE-9BD8-268E325C2E63}" presName="axisShape" presStyleLbl="bgShp" presStyleIdx="0" presStyleCnt="1"/>
      <dgm:spPr/>
    </dgm:pt>
    <dgm:pt modelId="{827005C7-0C2E-4FA0-9199-82BDE137B628}" type="pres">
      <dgm:prSet presAssocID="{83C8DF69-A8F9-43DE-9BD8-268E325C2E63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3B0EEAF-64A6-4420-80C5-8B70543E840E}" type="pres">
      <dgm:prSet presAssocID="{83C8DF69-A8F9-43DE-9BD8-268E325C2E63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BA216CA-ABEC-4FB1-8A66-879D55773E5A}" type="pres">
      <dgm:prSet presAssocID="{83C8DF69-A8F9-43DE-9BD8-268E325C2E63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77F637E1-3ABA-4FBA-BC56-C20FD42969AF}" type="pres">
      <dgm:prSet presAssocID="{83C8DF69-A8F9-43DE-9BD8-268E325C2E63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BE8A54DB-8CB7-41DF-816F-D65142122677}" type="presOf" srcId="{222401A0-DA7F-4700-965F-6056E6322C56}" destId="{03B0EEAF-64A6-4420-80C5-8B70543E840E}" srcOrd="0" destOrd="0" presId="urn:microsoft.com/office/officeart/2005/8/layout/matrix2"/>
    <dgm:cxn modelId="{7A5E6D89-3530-4B13-A7E3-341BD7644C5B}" type="presOf" srcId="{A80262B4-0542-457C-B8DF-A5C048A34EE5}" destId="{0BA216CA-ABEC-4FB1-8A66-879D55773E5A}" srcOrd="0" destOrd="0" presId="urn:microsoft.com/office/officeart/2005/8/layout/matrix2"/>
    <dgm:cxn modelId="{88A4E0C0-9126-4894-9623-16852D19C245}" srcId="{83C8DF69-A8F9-43DE-9BD8-268E325C2E63}" destId="{A80262B4-0542-457C-B8DF-A5C048A34EE5}" srcOrd="2" destOrd="0" parTransId="{9DC2FBDD-7D28-442A-9231-4D9C0E4D3A4C}" sibTransId="{68B2F431-97B2-456B-8AEB-75F3764E9DB2}"/>
    <dgm:cxn modelId="{591DC708-7DBF-4AD7-AAB8-EA62C0C49BB0}" srcId="{83C8DF69-A8F9-43DE-9BD8-268E325C2E63}" destId="{222401A0-DA7F-4700-965F-6056E6322C56}" srcOrd="1" destOrd="0" parTransId="{37A647C7-4EB0-4C8A-9314-2C32950AA595}" sibTransId="{7BE70C09-EE92-4C41-BD97-164BFAEC1FE2}"/>
    <dgm:cxn modelId="{71B789F3-77EA-4ED4-9D5E-A3E083A0FD09}" type="presOf" srcId="{B0CAE96B-8CC2-4A14-B55D-0FC49F24A832}" destId="{77F637E1-3ABA-4FBA-BC56-C20FD42969AF}" srcOrd="0" destOrd="0" presId="urn:microsoft.com/office/officeart/2005/8/layout/matrix2"/>
    <dgm:cxn modelId="{D481F88D-CBF6-4FE9-87DA-D53616F3C811}" srcId="{83C8DF69-A8F9-43DE-9BD8-268E325C2E63}" destId="{F7E7E5AE-B9B8-4DF3-9209-343F8240521C}" srcOrd="0" destOrd="0" parTransId="{1A4F3A58-7FCF-4349-9858-A171358D500E}" sibTransId="{45D9FE7A-A836-48C2-976D-6C3CCE54BBFB}"/>
    <dgm:cxn modelId="{BEE0C21A-1B81-4CC0-9128-7B5F8631F1C2}" srcId="{83C8DF69-A8F9-43DE-9BD8-268E325C2E63}" destId="{B0CAE96B-8CC2-4A14-B55D-0FC49F24A832}" srcOrd="3" destOrd="0" parTransId="{8CC23EE8-F0D1-4CBA-8918-57B039E62533}" sibTransId="{BC7F391D-1FFA-49B7-892D-74C113B88614}"/>
    <dgm:cxn modelId="{72E14CB6-8FD7-4414-8F40-D0C709C6D472}" type="presOf" srcId="{F7E7E5AE-B9B8-4DF3-9209-343F8240521C}" destId="{827005C7-0C2E-4FA0-9199-82BDE137B628}" srcOrd="0" destOrd="0" presId="urn:microsoft.com/office/officeart/2005/8/layout/matrix2"/>
    <dgm:cxn modelId="{D097922B-9BE8-4C12-9CF3-7D4906174DAA}" type="presOf" srcId="{83C8DF69-A8F9-43DE-9BD8-268E325C2E63}" destId="{69222AAF-0A5B-4A49-A43E-5F8BA88E3FEA}" srcOrd="0" destOrd="0" presId="urn:microsoft.com/office/officeart/2005/8/layout/matrix2"/>
    <dgm:cxn modelId="{C5DCB14A-7191-4DE4-944D-ABA2D02F8FD1}" type="presParOf" srcId="{69222AAF-0A5B-4A49-A43E-5F8BA88E3FEA}" destId="{638632D6-936E-4C72-B2F4-29647755D31F}" srcOrd="0" destOrd="0" presId="urn:microsoft.com/office/officeart/2005/8/layout/matrix2"/>
    <dgm:cxn modelId="{786EA461-1BC7-4905-BD86-B48EC812C4A9}" type="presParOf" srcId="{69222AAF-0A5B-4A49-A43E-5F8BA88E3FEA}" destId="{827005C7-0C2E-4FA0-9199-82BDE137B628}" srcOrd="1" destOrd="0" presId="urn:microsoft.com/office/officeart/2005/8/layout/matrix2"/>
    <dgm:cxn modelId="{1D5796FF-E7DB-4975-9391-EB50FD95E150}" type="presParOf" srcId="{69222AAF-0A5B-4A49-A43E-5F8BA88E3FEA}" destId="{03B0EEAF-64A6-4420-80C5-8B70543E840E}" srcOrd="2" destOrd="0" presId="urn:microsoft.com/office/officeart/2005/8/layout/matrix2"/>
    <dgm:cxn modelId="{42083D00-C7B7-4003-9639-E5C839483091}" type="presParOf" srcId="{69222AAF-0A5B-4A49-A43E-5F8BA88E3FEA}" destId="{0BA216CA-ABEC-4FB1-8A66-879D55773E5A}" srcOrd="3" destOrd="0" presId="urn:microsoft.com/office/officeart/2005/8/layout/matrix2"/>
    <dgm:cxn modelId="{87DC8E78-18E1-42DA-A1B6-E3F4EE27C420}" type="presParOf" srcId="{69222AAF-0A5B-4A49-A43E-5F8BA88E3FEA}" destId="{77F637E1-3ABA-4FBA-BC56-C20FD42969AF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36B748-A52E-43B0-B06A-793F533CEF0C}" type="doc">
      <dgm:prSet loTypeId="urn:microsoft.com/office/officeart/2005/8/layout/pyramid3" loCatId="pyramid" qsTypeId="urn:microsoft.com/office/officeart/2005/8/quickstyle/simple4" qsCatId="simple" csTypeId="urn:microsoft.com/office/officeart/2005/8/colors/colorful2" csCatId="colorful" phldr="1"/>
      <dgm:spPr/>
    </dgm:pt>
    <dgm:pt modelId="{E5A38E25-742E-4C56-A1C1-8628CA66E3AB}">
      <dgm:prSet phldrT="[Text]"/>
      <dgm:spPr>
        <a:solidFill>
          <a:schemeClr val="accent1">
            <a:lumMod val="40000"/>
            <a:lumOff val="6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sk-SK" dirty="0" smtClean="0"/>
            <a:t>Agenda 2030 a EÚ 2020</a:t>
          </a:r>
          <a:endParaRPr lang="sk-SK" dirty="0"/>
        </a:p>
      </dgm:t>
    </dgm:pt>
    <dgm:pt modelId="{7B6BC722-1C8E-42BE-B1AD-8CC297F64FA7}" type="parTrans" cxnId="{525F673D-1F1A-4A91-97C1-B9EB5D75F18E}">
      <dgm:prSet/>
      <dgm:spPr/>
      <dgm:t>
        <a:bodyPr/>
        <a:lstStyle/>
        <a:p>
          <a:endParaRPr lang="sk-SK"/>
        </a:p>
      </dgm:t>
    </dgm:pt>
    <dgm:pt modelId="{57C566FB-35C1-4691-84B1-44E4D2F5D6B1}" type="sibTrans" cxnId="{525F673D-1F1A-4A91-97C1-B9EB5D75F18E}">
      <dgm:prSet/>
      <dgm:spPr/>
      <dgm:t>
        <a:bodyPr/>
        <a:lstStyle/>
        <a:p>
          <a:endParaRPr lang="sk-SK"/>
        </a:p>
      </dgm:t>
    </dgm:pt>
    <dgm:pt modelId="{75EE56E7-9D2E-454B-B12C-0A4F35CFF7E7}">
      <dgm:prSet phldrT="[Text]"/>
      <dgm:spPr>
        <a:solidFill>
          <a:schemeClr val="accent1">
            <a:lumMod val="40000"/>
            <a:lumOff val="60000"/>
          </a:schemeClr>
        </a:solidFill>
        <a:ln w="19050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sk-SK" dirty="0" smtClean="0"/>
            <a:t>NIP</a:t>
          </a:r>
          <a:endParaRPr lang="sk-SK" dirty="0"/>
        </a:p>
      </dgm:t>
    </dgm:pt>
    <dgm:pt modelId="{82C45E68-D2F9-45A5-B4C3-3CE37BAD0D3E}" type="parTrans" cxnId="{90B16B8E-7374-4E6B-98FA-4CFB990DF149}">
      <dgm:prSet/>
      <dgm:spPr/>
      <dgm:t>
        <a:bodyPr/>
        <a:lstStyle/>
        <a:p>
          <a:endParaRPr lang="sk-SK"/>
        </a:p>
      </dgm:t>
    </dgm:pt>
    <dgm:pt modelId="{FF4D4C0F-FCB9-42F1-B984-D16048D99B19}" type="sibTrans" cxnId="{90B16B8E-7374-4E6B-98FA-4CFB990DF149}">
      <dgm:prSet/>
      <dgm:spPr/>
      <dgm:t>
        <a:bodyPr/>
        <a:lstStyle/>
        <a:p>
          <a:endParaRPr lang="sk-SK"/>
        </a:p>
      </dgm:t>
    </dgm:pt>
    <dgm:pt modelId="{19C1D0B8-AB3B-4098-848B-29C610D0EB76}">
      <dgm:prSet phldrT="[Text]"/>
      <dgm:spPr>
        <a:solidFill>
          <a:schemeClr val="accent1">
            <a:lumMod val="40000"/>
            <a:lumOff val="60000"/>
          </a:schemeClr>
        </a:solidFill>
        <a:ln w="12700">
          <a:solidFill>
            <a:schemeClr val="accent1"/>
          </a:solidFill>
          <a:prstDash val="solid"/>
        </a:ln>
      </dgm:spPr>
      <dgm:t>
        <a:bodyPr/>
        <a:lstStyle/>
        <a:p>
          <a:r>
            <a:rPr lang="sk-SK" dirty="0" smtClean="0"/>
            <a:t>Stratégie</a:t>
          </a:r>
          <a:endParaRPr lang="sk-SK" dirty="0"/>
        </a:p>
      </dgm:t>
    </dgm:pt>
    <dgm:pt modelId="{EAEA4712-3B15-4A85-946C-4A55D484CA0C}" type="parTrans" cxnId="{23E49829-BD23-44CB-9967-FFF479C81339}">
      <dgm:prSet/>
      <dgm:spPr/>
      <dgm:t>
        <a:bodyPr/>
        <a:lstStyle/>
        <a:p>
          <a:endParaRPr lang="sk-SK"/>
        </a:p>
      </dgm:t>
    </dgm:pt>
    <dgm:pt modelId="{D1A53357-D161-4194-B101-A9A9E7F7FF55}" type="sibTrans" cxnId="{23E49829-BD23-44CB-9967-FFF479C81339}">
      <dgm:prSet/>
      <dgm:spPr/>
      <dgm:t>
        <a:bodyPr/>
        <a:lstStyle/>
        <a:p>
          <a:endParaRPr lang="sk-SK"/>
        </a:p>
      </dgm:t>
    </dgm:pt>
    <dgm:pt modelId="{D2D37ED4-61D4-4548-B674-B7A6D5F569BE}">
      <dgm:prSet phldrT="[Text]"/>
      <dgm:spPr/>
      <dgm:t>
        <a:bodyPr/>
        <a:lstStyle/>
        <a:p>
          <a:r>
            <a:rPr lang="sk-SK" dirty="0" smtClean="0"/>
            <a:t>Rezortné a prierezové stratégie</a:t>
          </a:r>
          <a:endParaRPr lang="sk-SK" dirty="0"/>
        </a:p>
      </dgm:t>
    </dgm:pt>
    <dgm:pt modelId="{EE09D1C9-B694-4E4C-BF4B-3136CC17E2E0}" type="parTrans" cxnId="{2728A5B2-FFD1-43B4-B290-48D43E8D54A0}">
      <dgm:prSet/>
      <dgm:spPr/>
      <dgm:t>
        <a:bodyPr/>
        <a:lstStyle/>
        <a:p>
          <a:endParaRPr lang="sk-SK"/>
        </a:p>
      </dgm:t>
    </dgm:pt>
    <dgm:pt modelId="{C3905D69-610C-473C-9354-D88385A09DBF}" type="sibTrans" cxnId="{2728A5B2-FFD1-43B4-B290-48D43E8D54A0}">
      <dgm:prSet/>
      <dgm:spPr/>
      <dgm:t>
        <a:bodyPr/>
        <a:lstStyle/>
        <a:p>
          <a:endParaRPr lang="sk-SK"/>
        </a:p>
      </dgm:t>
    </dgm:pt>
    <dgm:pt modelId="{DAEBCDA7-F916-47CC-A089-EFBB904A07F7}">
      <dgm:prSet phldrT="[Text]"/>
      <dgm:spPr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</dgm:spPr>
      <dgm:t>
        <a:bodyPr/>
        <a:lstStyle/>
        <a:p>
          <a:r>
            <a:rPr lang="sk-SK" dirty="0" smtClean="0"/>
            <a:t>Dlhodobá vízia rozvoja spoločnosti</a:t>
          </a:r>
          <a:endParaRPr lang="sk-SK" dirty="0"/>
        </a:p>
      </dgm:t>
    </dgm:pt>
    <dgm:pt modelId="{63CCF0CD-54FB-4FB2-9E6D-F256BB6597EF}" type="sibTrans" cxnId="{CD617984-1B9C-4751-8A8E-CEE599A9D345}">
      <dgm:prSet/>
      <dgm:spPr/>
      <dgm:t>
        <a:bodyPr/>
        <a:lstStyle/>
        <a:p>
          <a:endParaRPr lang="sk-SK"/>
        </a:p>
      </dgm:t>
    </dgm:pt>
    <dgm:pt modelId="{9939E569-DF53-4B18-8A6D-051FB533639A}" type="parTrans" cxnId="{CD617984-1B9C-4751-8A8E-CEE599A9D345}">
      <dgm:prSet/>
      <dgm:spPr/>
      <dgm:t>
        <a:bodyPr/>
        <a:lstStyle/>
        <a:p>
          <a:endParaRPr lang="sk-SK"/>
        </a:p>
      </dgm:t>
    </dgm:pt>
    <dgm:pt modelId="{06688125-8A7C-4814-BB75-480BB5490365}">
      <dgm:prSet phldrT="[Text]"/>
      <dgm:spPr/>
      <dgm:t>
        <a:bodyPr/>
        <a:lstStyle/>
        <a:p>
          <a:r>
            <a:rPr lang="sk-SK" dirty="0" smtClean="0"/>
            <a:t>Globálna / medzinárodná úroveň udržateľného rozvoja</a:t>
          </a:r>
          <a:endParaRPr lang="sk-SK" dirty="0"/>
        </a:p>
      </dgm:t>
    </dgm:pt>
    <dgm:pt modelId="{F79E8FB3-5695-48DF-81E5-A7DFFAF30432}" type="sibTrans" cxnId="{BBC74C51-91E9-4C48-8BD8-BA11C66856AA}">
      <dgm:prSet/>
      <dgm:spPr/>
      <dgm:t>
        <a:bodyPr/>
        <a:lstStyle/>
        <a:p>
          <a:endParaRPr lang="sk-SK"/>
        </a:p>
      </dgm:t>
    </dgm:pt>
    <dgm:pt modelId="{5611B8E9-CC0B-4B13-A0C1-BBFE815F5183}" type="parTrans" cxnId="{BBC74C51-91E9-4C48-8BD8-BA11C66856AA}">
      <dgm:prSet/>
      <dgm:spPr/>
      <dgm:t>
        <a:bodyPr/>
        <a:lstStyle/>
        <a:p>
          <a:endParaRPr lang="sk-SK"/>
        </a:p>
      </dgm:t>
    </dgm:pt>
    <dgm:pt modelId="{EA142A8D-C469-4F15-B41D-7A362FDB93F7}">
      <dgm:prSet phldrT="[Text]"/>
      <dgm:spPr/>
      <dgm:t>
        <a:bodyPr/>
        <a:lstStyle/>
        <a:p>
          <a:r>
            <a:rPr lang="sk-SK" dirty="0" smtClean="0"/>
            <a:t>Akú budúcnosť chceme, nie čo nám budúcnosť prinesie</a:t>
          </a:r>
          <a:endParaRPr lang="sk-SK" dirty="0"/>
        </a:p>
      </dgm:t>
    </dgm:pt>
    <dgm:pt modelId="{B012BD0C-B142-4762-96F2-AF4A4741E88E}" type="parTrans" cxnId="{FFD22CBE-B712-4F07-8EE1-DD6EFB822EB4}">
      <dgm:prSet/>
      <dgm:spPr/>
      <dgm:t>
        <a:bodyPr/>
        <a:lstStyle/>
        <a:p>
          <a:endParaRPr lang="sk-SK"/>
        </a:p>
      </dgm:t>
    </dgm:pt>
    <dgm:pt modelId="{BA213F70-A8A7-48F7-A634-2EA9D8EB7EFA}" type="sibTrans" cxnId="{FFD22CBE-B712-4F07-8EE1-DD6EFB822EB4}">
      <dgm:prSet/>
      <dgm:spPr/>
      <dgm:t>
        <a:bodyPr/>
        <a:lstStyle/>
        <a:p>
          <a:endParaRPr lang="sk-SK"/>
        </a:p>
      </dgm:t>
    </dgm:pt>
    <dgm:pt modelId="{1FBA0537-A000-4CA3-B47B-9AD39A90FD2B}">
      <dgm:prSet phldrT="[Text]"/>
      <dgm:spPr/>
      <dgm:t>
        <a:bodyPr/>
        <a:lstStyle/>
        <a:p>
          <a:r>
            <a:rPr lang="sk-SK" dirty="0" smtClean="0"/>
            <a:t>Národný Infraštruktúrny / Investičný Plán  - kľúčové projekty</a:t>
          </a:r>
          <a:endParaRPr lang="sk-SK" dirty="0"/>
        </a:p>
      </dgm:t>
    </dgm:pt>
    <dgm:pt modelId="{8F503B7B-8D4F-4A72-B9C0-09D8A6AD64B7}" type="parTrans" cxnId="{43CD61B1-2148-443C-AED4-4AACDEED09A4}">
      <dgm:prSet/>
      <dgm:spPr/>
      <dgm:t>
        <a:bodyPr/>
        <a:lstStyle/>
        <a:p>
          <a:endParaRPr lang="sk-SK"/>
        </a:p>
      </dgm:t>
    </dgm:pt>
    <dgm:pt modelId="{F42CD22E-4A46-4381-A488-35508C0F51F9}" type="sibTrans" cxnId="{43CD61B1-2148-443C-AED4-4AACDEED09A4}">
      <dgm:prSet/>
      <dgm:spPr/>
      <dgm:t>
        <a:bodyPr/>
        <a:lstStyle/>
        <a:p>
          <a:endParaRPr lang="sk-SK"/>
        </a:p>
      </dgm:t>
    </dgm:pt>
    <dgm:pt modelId="{5DAE9582-6676-47E3-AD4D-60F26C2D09FA}">
      <dgm:prSet phldrT="[Text]"/>
      <dgm:spPr/>
      <dgm:t>
        <a:bodyPr/>
        <a:lstStyle/>
        <a:p>
          <a:r>
            <a:rPr lang="sk-SK" dirty="0" smtClean="0"/>
            <a:t>Program hospodárskeho a sociálneho rozvoja SR</a:t>
          </a:r>
          <a:endParaRPr lang="sk-SK" dirty="0"/>
        </a:p>
      </dgm:t>
    </dgm:pt>
    <dgm:pt modelId="{875AA377-B9D3-4CEF-A932-35A5D54D62C3}" type="parTrans" cxnId="{F593D163-53DA-4912-8D0C-97CC4CA128E2}">
      <dgm:prSet/>
      <dgm:spPr/>
      <dgm:t>
        <a:bodyPr/>
        <a:lstStyle/>
        <a:p>
          <a:endParaRPr lang="sk-SK"/>
        </a:p>
      </dgm:t>
    </dgm:pt>
    <dgm:pt modelId="{6EB25861-0131-4946-A70F-EBE34BE1FE5E}" type="sibTrans" cxnId="{F593D163-53DA-4912-8D0C-97CC4CA128E2}">
      <dgm:prSet/>
      <dgm:spPr/>
      <dgm:t>
        <a:bodyPr/>
        <a:lstStyle/>
        <a:p>
          <a:endParaRPr lang="sk-SK"/>
        </a:p>
      </dgm:t>
    </dgm:pt>
    <dgm:pt modelId="{726A1FA8-9CB7-465C-8EB8-6F84EB515C7C}">
      <dgm:prSet phldrT="[Text]"/>
      <dgm:spPr/>
      <dgm:t>
        <a:bodyPr/>
        <a:lstStyle/>
        <a:p>
          <a:r>
            <a:rPr lang="sk-SK" dirty="0" smtClean="0"/>
            <a:t>Operačné programy</a:t>
          </a:r>
          <a:endParaRPr lang="sk-SK" dirty="0"/>
        </a:p>
      </dgm:t>
    </dgm:pt>
    <dgm:pt modelId="{4C300A2A-D6F8-44E9-B3E8-0666783AC044}" type="parTrans" cxnId="{670CFC6F-E6F1-4AC5-8E64-EF3F42383046}">
      <dgm:prSet/>
      <dgm:spPr/>
      <dgm:t>
        <a:bodyPr/>
        <a:lstStyle/>
        <a:p>
          <a:endParaRPr lang="sk-SK"/>
        </a:p>
      </dgm:t>
    </dgm:pt>
    <dgm:pt modelId="{DDD56540-4ED9-4E57-93AF-EACB430B8127}" type="sibTrans" cxnId="{670CFC6F-E6F1-4AC5-8E64-EF3F42383046}">
      <dgm:prSet/>
      <dgm:spPr/>
      <dgm:t>
        <a:bodyPr/>
        <a:lstStyle/>
        <a:p>
          <a:endParaRPr lang="sk-SK"/>
        </a:p>
      </dgm:t>
    </dgm:pt>
    <dgm:pt modelId="{05B5EDD0-D1C7-4B9F-856A-A63D3998382C}">
      <dgm:prSet phldrT="[Text]"/>
      <dgm:spPr/>
      <dgm:t>
        <a:bodyPr/>
        <a:lstStyle/>
        <a:p>
          <a:r>
            <a:rPr lang="sk-SK" dirty="0" smtClean="0"/>
            <a:t>Partnerská dohoda </a:t>
          </a:r>
          <a:endParaRPr lang="sk-SK" dirty="0"/>
        </a:p>
      </dgm:t>
    </dgm:pt>
    <dgm:pt modelId="{F6020A18-4AB8-4108-B5CC-329408D2F47C}" type="parTrans" cxnId="{793E8142-89D3-4CEC-B34C-44662C1B1B2E}">
      <dgm:prSet/>
      <dgm:spPr/>
      <dgm:t>
        <a:bodyPr/>
        <a:lstStyle/>
        <a:p>
          <a:endParaRPr lang="sk-SK"/>
        </a:p>
      </dgm:t>
    </dgm:pt>
    <dgm:pt modelId="{D2035CF2-1D39-4821-BDD7-DFCEB080968C}" type="sibTrans" cxnId="{793E8142-89D3-4CEC-B34C-44662C1B1B2E}">
      <dgm:prSet/>
      <dgm:spPr/>
      <dgm:t>
        <a:bodyPr/>
        <a:lstStyle/>
        <a:p>
          <a:endParaRPr lang="sk-SK"/>
        </a:p>
      </dgm:t>
    </dgm:pt>
    <dgm:pt modelId="{B0649C84-F9CA-47F7-AFBD-A868F36AAFB0}">
      <dgm:prSet phldrT="[Text]"/>
      <dgm:spPr>
        <a:solidFill>
          <a:schemeClr val="accent1">
            <a:lumMod val="40000"/>
            <a:lumOff val="60000"/>
          </a:schemeClr>
        </a:solidFill>
        <a:ln w="28575">
          <a:solidFill>
            <a:schemeClr val="accent1">
              <a:lumMod val="40000"/>
              <a:lumOff val="60000"/>
            </a:schemeClr>
          </a:solidFill>
          <a:prstDash val="solid"/>
        </a:ln>
      </dgm:spPr>
      <dgm:t>
        <a:bodyPr/>
        <a:lstStyle/>
        <a:p>
          <a:r>
            <a:rPr lang="sk-SK" dirty="0" smtClean="0"/>
            <a:t>Stratégia rozvoja spoločnosti</a:t>
          </a:r>
          <a:endParaRPr lang="sk-SK" dirty="0"/>
        </a:p>
      </dgm:t>
    </dgm:pt>
    <dgm:pt modelId="{305BE6BE-D887-4C5E-92E6-DF8F17CADC0E}" type="sibTrans" cxnId="{3FA1BB9B-67C9-47A8-A2FA-4129B10DAD54}">
      <dgm:prSet/>
      <dgm:spPr/>
      <dgm:t>
        <a:bodyPr/>
        <a:lstStyle/>
        <a:p>
          <a:endParaRPr lang="sk-SK"/>
        </a:p>
      </dgm:t>
    </dgm:pt>
    <dgm:pt modelId="{DE4C9E45-01A5-4AE1-94A6-331B4F2D868D}" type="parTrans" cxnId="{3FA1BB9B-67C9-47A8-A2FA-4129B10DAD54}">
      <dgm:prSet/>
      <dgm:spPr/>
      <dgm:t>
        <a:bodyPr/>
        <a:lstStyle/>
        <a:p>
          <a:endParaRPr lang="sk-SK"/>
        </a:p>
      </dgm:t>
    </dgm:pt>
    <dgm:pt modelId="{B27EFD7A-06AA-46E7-B9D8-525B39D00093}" type="pres">
      <dgm:prSet presAssocID="{7D36B748-A52E-43B0-B06A-793F533CEF0C}" presName="Name0" presStyleCnt="0">
        <dgm:presLayoutVars>
          <dgm:dir/>
          <dgm:animLvl val="lvl"/>
          <dgm:resizeHandles val="exact"/>
        </dgm:presLayoutVars>
      </dgm:prSet>
      <dgm:spPr/>
    </dgm:pt>
    <dgm:pt modelId="{D3ED43D4-720E-4708-8C6A-B67048632497}" type="pres">
      <dgm:prSet presAssocID="{E5A38E25-742E-4C56-A1C1-8628CA66E3AB}" presName="Name8" presStyleCnt="0"/>
      <dgm:spPr/>
    </dgm:pt>
    <dgm:pt modelId="{694DB51F-742B-4FE5-B6D7-56A7FBF2786D}" type="pres">
      <dgm:prSet presAssocID="{E5A38E25-742E-4C56-A1C1-8628CA66E3AB}" presName="acctBkgd" presStyleLbl="alignAcc1" presStyleIdx="0" presStyleCnt="5"/>
      <dgm:spPr/>
      <dgm:t>
        <a:bodyPr/>
        <a:lstStyle/>
        <a:p>
          <a:endParaRPr lang="sk-SK"/>
        </a:p>
      </dgm:t>
    </dgm:pt>
    <dgm:pt modelId="{746717FD-AC35-46A6-A174-A9F211FD88AB}" type="pres">
      <dgm:prSet presAssocID="{E5A38E25-742E-4C56-A1C1-8628CA66E3AB}" presName="acctTx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84CE482-3C29-4855-80AD-5A9D6F5521D3}" type="pres">
      <dgm:prSet presAssocID="{E5A38E25-742E-4C56-A1C1-8628CA66E3AB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DCDA27B5-CA13-40CE-9BF3-73D2FDAF802E}" type="pres">
      <dgm:prSet presAssocID="{E5A38E25-742E-4C56-A1C1-8628CA66E3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BF3C95D0-2FAA-4453-8F2E-1BCF119DF329}" type="pres">
      <dgm:prSet presAssocID="{DAEBCDA7-F916-47CC-A089-EFBB904A07F7}" presName="Name8" presStyleCnt="0"/>
      <dgm:spPr/>
    </dgm:pt>
    <dgm:pt modelId="{4F5FA3EB-2604-497C-BB82-E926A98FA868}" type="pres">
      <dgm:prSet presAssocID="{DAEBCDA7-F916-47CC-A089-EFBB904A07F7}" presName="acctBkgd" presStyleLbl="alignAcc1" presStyleIdx="1" presStyleCnt="5"/>
      <dgm:spPr/>
      <dgm:t>
        <a:bodyPr/>
        <a:lstStyle/>
        <a:p>
          <a:endParaRPr lang="sk-SK"/>
        </a:p>
      </dgm:t>
    </dgm:pt>
    <dgm:pt modelId="{A7496C6B-8748-400D-BDE0-A7AF4BDE0E33}" type="pres">
      <dgm:prSet presAssocID="{DAEBCDA7-F916-47CC-A089-EFBB904A07F7}" presName="acctTx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EAA10DC-A2AC-48E7-B742-0C8F4A1BBF05}" type="pres">
      <dgm:prSet presAssocID="{DAEBCDA7-F916-47CC-A089-EFBB904A07F7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A833CBD-1175-4C53-AA22-384ECD3953A8}" type="pres">
      <dgm:prSet presAssocID="{DAEBCDA7-F916-47CC-A089-EFBB904A07F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95C5D59-79BF-4BC1-98C2-45A4505B95FF}" type="pres">
      <dgm:prSet presAssocID="{B0649C84-F9CA-47F7-AFBD-A868F36AAFB0}" presName="Name8" presStyleCnt="0"/>
      <dgm:spPr/>
    </dgm:pt>
    <dgm:pt modelId="{567EE420-EE5B-4C2F-AAEA-FED61068D617}" type="pres">
      <dgm:prSet presAssocID="{B0649C84-F9CA-47F7-AFBD-A868F36AAFB0}" presName="acctBkgd" presStyleLbl="alignAcc1" presStyleIdx="2" presStyleCnt="5"/>
      <dgm:spPr/>
      <dgm:t>
        <a:bodyPr/>
        <a:lstStyle/>
        <a:p>
          <a:endParaRPr lang="sk-SK"/>
        </a:p>
      </dgm:t>
    </dgm:pt>
    <dgm:pt modelId="{D005EF31-BA99-4B30-86E9-740D84AD43B7}" type="pres">
      <dgm:prSet presAssocID="{B0649C84-F9CA-47F7-AFBD-A868F36AAFB0}" presName="acctTx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2CE332F-992B-4BFA-9E12-35E53D1F3EC0}" type="pres">
      <dgm:prSet presAssocID="{B0649C84-F9CA-47F7-AFBD-A868F36AAFB0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5A81E5FA-ECBD-40B1-8960-E052E2A71B40}" type="pres">
      <dgm:prSet presAssocID="{B0649C84-F9CA-47F7-AFBD-A868F36AAFB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CB1D202B-F258-4057-BADD-0BE9DBE989C0}" type="pres">
      <dgm:prSet presAssocID="{19C1D0B8-AB3B-4098-848B-29C610D0EB76}" presName="Name8" presStyleCnt="0"/>
      <dgm:spPr/>
    </dgm:pt>
    <dgm:pt modelId="{AA11821C-C404-4FD6-90F3-98B22272335B}" type="pres">
      <dgm:prSet presAssocID="{19C1D0B8-AB3B-4098-848B-29C610D0EB76}" presName="acctBkgd" presStyleLbl="alignAcc1" presStyleIdx="3" presStyleCnt="5"/>
      <dgm:spPr/>
      <dgm:t>
        <a:bodyPr/>
        <a:lstStyle/>
        <a:p>
          <a:endParaRPr lang="sk-SK"/>
        </a:p>
      </dgm:t>
    </dgm:pt>
    <dgm:pt modelId="{6627F124-495E-44C3-889E-E8750B90E562}" type="pres">
      <dgm:prSet presAssocID="{19C1D0B8-AB3B-4098-848B-29C610D0EB76}" presName="acctTx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071C3F3-A9CE-4F88-9694-3D5AFD8D62E4}" type="pres">
      <dgm:prSet presAssocID="{19C1D0B8-AB3B-4098-848B-29C610D0EB76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3CB7283-E1F2-4A8C-8E5E-0DB8D3C15FE2}" type="pres">
      <dgm:prSet presAssocID="{19C1D0B8-AB3B-4098-848B-29C610D0EB7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096866F-1967-479C-AA30-BC84EC096A1C}" type="pres">
      <dgm:prSet presAssocID="{75EE56E7-9D2E-454B-B12C-0A4F35CFF7E7}" presName="Name8" presStyleCnt="0"/>
      <dgm:spPr/>
    </dgm:pt>
    <dgm:pt modelId="{17691BBC-1ADA-45B5-A4A7-F39686154A8F}" type="pres">
      <dgm:prSet presAssocID="{75EE56E7-9D2E-454B-B12C-0A4F35CFF7E7}" presName="acctBkgd" presStyleLbl="alignAcc1" presStyleIdx="4" presStyleCnt="5"/>
      <dgm:spPr/>
      <dgm:t>
        <a:bodyPr/>
        <a:lstStyle/>
        <a:p>
          <a:endParaRPr lang="sk-SK"/>
        </a:p>
      </dgm:t>
    </dgm:pt>
    <dgm:pt modelId="{769D1931-3B1D-49E4-94DB-39A5DF324C6E}" type="pres">
      <dgm:prSet presAssocID="{75EE56E7-9D2E-454B-B12C-0A4F35CFF7E7}" presName="acct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35FF1BD-7495-4C10-B2C5-9D0BF0255459}" type="pres">
      <dgm:prSet presAssocID="{75EE56E7-9D2E-454B-B12C-0A4F35CFF7E7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730D9C6-2789-4A02-A7EC-E7DEC8A40123}" type="pres">
      <dgm:prSet presAssocID="{75EE56E7-9D2E-454B-B12C-0A4F35CFF7E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8A4AC275-66D8-48EF-8D0D-38100F6AFE8B}" type="presOf" srcId="{E5A38E25-742E-4C56-A1C1-8628CA66E3AB}" destId="{284CE482-3C29-4855-80AD-5A9D6F5521D3}" srcOrd="0" destOrd="0" presId="urn:microsoft.com/office/officeart/2005/8/layout/pyramid3"/>
    <dgm:cxn modelId="{92147F47-A41F-4FA0-A4AC-8851E6F3FACE}" type="presOf" srcId="{75EE56E7-9D2E-454B-B12C-0A4F35CFF7E7}" destId="{6730D9C6-2789-4A02-A7EC-E7DEC8A40123}" srcOrd="1" destOrd="0" presId="urn:microsoft.com/office/officeart/2005/8/layout/pyramid3"/>
    <dgm:cxn modelId="{35A9165D-63F0-450D-B5F5-62EFA1B1133E}" type="presOf" srcId="{19C1D0B8-AB3B-4098-848B-29C610D0EB76}" destId="{0071C3F3-A9CE-4F88-9694-3D5AFD8D62E4}" srcOrd="0" destOrd="0" presId="urn:microsoft.com/office/officeart/2005/8/layout/pyramid3"/>
    <dgm:cxn modelId="{A0B05494-6B6F-4378-AF6C-A707A49F1DA2}" type="presOf" srcId="{1FBA0537-A000-4CA3-B47B-9AD39A90FD2B}" destId="{17691BBC-1ADA-45B5-A4A7-F39686154A8F}" srcOrd="0" destOrd="0" presId="urn:microsoft.com/office/officeart/2005/8/layout/pyramid3"/>
    <dgm:cxn modelId="{72F41A8A-FBAE-4756-B655-67610C0ACA57}" type="presOf" srcId="{DAEBCDA7-F916-47CC-A089-EFBB904A07F7}" destId="{9A833CBD-1175-4C53-AA22-384ECD3953A8}" srcOrd="1" destOrd="0" presId="urn:microsoft.com/office/officeart/2005/8/layout/pyramid3"/>
    <dgm:cxn modelId="{34D83522-B982-4B5B-AFCF-FC1B6C670456}" type="presOf" srcId="{75EE56E7-9D2E-454B-B12C-0A4F35CFF7E7}" destId="{435FF1BD-7495-4C10-B2C5-9D0BF0255459}" srcOrd="0" destOrd="0" presId="urn:microsoft.com/office/officeart/2005/8/layout/pyramid3"/>
    <dgm:cxn modelId="{525F673D-1F1A-4A91-97C1-B9EB5D75F18E}" srcId="{7D36B748-A52E-43B0-B06A-793F533CEF0C}" destId="{E5A38E25-742E-4C56-A1C1-8628CA66E3AB}" srcOrd="0" destOrd="0" parTransId="{7B6BC722-1C8E-42BE-B1AD-8CC297F64FA7}" sibTransId="{57C566FB-35C1-4691-84B1-44E4D2F5D6B1}"/>
    <dgm:cxn modelId="{1687491B-5DF3-4A16-B700-676F334BF033}" type="presOf" srcId="{D2D37ED4-61D4-4548-B674-B7A6D5F569BE}" destId="{AA11821C-C404-4FD6-90F3-98B22272335B}" srcOrd="0" destOrd="0" presId="urn:microsoft.com/office/officeart/2005/8/layout/pyramid3"/>
    <dgm:cxn modelId="{B4BCBBD9-6C4D-4E01-BFAD-E870C9ACD46F}" type="presOf" srcId="{726A1FA8-9CB7-465C-8EB8-6F84EB515C7C}" destId="{AA11821C-C404-4FD6-90F3-98B22272335B}" srcOrd="0" destOrd="1" presId="urn:microsoft.com/office/officeart/2005/8/layout/pyramid3"/>
    <dgm:cxn modelId="{E95A786A-EC5B-4FDE-B90F-C70FC62D7384}" type="presOf" srcId="{E5A38E25-742E-4C56-A1C1-8628CA66E3AB}" destId="{DCDA27B5-CA13-40CE-9BF3-73D2FDAF802E}" srcOrd="1" destOrd="0" presId="urn:microsoft.com/office/officeart/2005/8/layout/pyramid3"/>
    <dgm:cxn modelId="{F593D163-53DA-4912-8D0C-97CC4CA128E2}" srcId="{B0649C84-F9CA-47F7-AFBD-A868F36AAFB0}" destId="{5DAE9582-6676-47E3-AD4D-60F26C2D09FA}" srcOrd="0" destOrd="0" parTransId="{875AA377-B9D3-4CEF-A932-35A5D54D62C3}" sibTransId="{6EB25861-0131-4946-A70F-EBE34BE1FE5E}"/>
    <dgm:cxn modelId="{BBC74C51-91E9-4C48-8BD8-BA11C66856AA}" srcId="{E5A38E25-742E-4C56-A1C1-8628CA66E3AB}" destId="{06688125-8A7C-4814-BB75-480BB5490365}" srcOrd="0" destOrd="0" parTransId="{5611B8E9-CC0B-4B13-A0C1-BBFE815F5183}" sibTransId="{F79E8FB3-5695-48DF-81E5-A7DFFAF30432}"/>
    <dgm:cxn modelId="{745C8D16-B97E-4403-B46A-89B85A59EB2A}" type="presOf" srcId="{1FBA0537-A000-4CA3-B47B-9AD39A90FD2B}" destId="{769D1931-3B1D-49E4-94DB-39A5DF324C6E}" srcOrd="1" destOrd="0" presId="urn:microsoft.com/office/officeart/2005/8/layout/pyramid3"/>
    <dgm:cxn modelId="{FFD22CBE-B712-4F07-8EE1-DD6EFB822EB4}" srcId="{DAEBCDA7-F916-47CC-A089-EFBB904A07F7}" destId="{EA142A8D-C469-4F15-B41D-7A362FDB93F7}" srcOrd="0" destOrd="0" parTransId="{B012BD0C-B142-4762-96F2-AF4A4741E88E}" sibTransId="{BA213F70-A8A7-48F7-A634-2EA9D8EB7EFA}"/>
    <dgm:cxn modelId="{B57125B0-F934-4ED2-B17D-DD1B5FC576E6}" type="presOf" srcId="{D2D37ED4-61D4-4548-B674-B7A6D5F569BE}" destId="{6627F124-495E-44C3-889E-E8750B90E562}" srcOrd="1" destOrd="0" presId="urn:microsoft.com/office/officeart/2005/8/layout/pyramid3"/>
    <dgm:cxn modelId="{CCDF2475-FF7D-4035-BDE8-54E56A5490EA}" type="presOf" srcId="{05B5EDD0-D1C7-4B9F-856A-A63D3998382C}" destId="{D005EF31-BA99-4B30-86E9-740D84AD43B7}" srcOrd="1" destOrd="1" presId="urn:microsoft.com/office/officeart/2005/8/layout/pyramid3"/>
    <dgm:cxn modelId="{793E8142-89D3-4CEC-B34C-44662C1B1B2E}" srcId="{B0649C84-F9CA-47F7-AFBD-A868F36AAFB0}" destId="{05B5EDD0-D1C7-4B9F-856A-A63D3998382C}" srcOrd="1" destOrd="0" parTransId="{F6020A18-4AB8-4108-B5CC-329408D2F47C}" sibTransId="{D2035CF2-1D39-4821-BDD7-DFCEB080968C}"/>
    <dgm:cxn modelId="{95ED2CE2-BAF5-4C0D-B25B-E2F167FD755B}" type="presOf" srcId="{5DAE9582-6676-47E3-AD4D-60F26C2D09FA}" destId="{567EE420-EE5B-4C2F-AAEA-FED61068D617}" srcOrd="0" destOrd="0" presId="urn:microsoft.com/office/officeart/2005/8/layout/pyramid3"/>
    <dgm:cxn modelId="{C5457CBE-5202-462D-A86B-C9D1D5DDD06C}" type="presOf" srcId="{726A1FA8-9CB7-465C-8EB8-6F84EB515C7C}" destId="{6627F124-495E-44C3-889E-E8750B90E562}" srcOrd="1" destOrd="1" presId="urn:microsoft.com/office/officeart/2005/8/layout/pyramid3"/>
    <dgm:cxn modelId="{43CD61B1-2148-443C-AED4-4AACDEED09A4}" srcId="{75EE56E7-9D2E-454B-B12C-0A4F35CFF7E7}" destId="{1FBA0537-A000-4CA3-B47B-9AD39A90FD2B}" srcOrd="0" destOrd="0" parTransId="{8F503B7B-8D4F-4A72-B9C0-09D8A6AD64B7}" sibTransId="{F42CD22E-4A46-4381-A488-35508C0F51F9}"/>
    <dgm:cxn modelId="{9CCD66C5-5652-4EEE-84AC-3E14FE3E872A}" type="presOf" srcId="{B0649C84-F9CA-47F7-AFBD-A868F36AAFB0}" destId="{52CE332F-992B-4BFA-9E12-35E53D1F3EC0}" srcOrd="0" destOrd="0" presId="urn:microsoft.com/office/officeart/2005/8/layout/pyramid3"/>
    <dgm:cxn modelId="{52F95ABC-AA47-42D6-B2D6-7D4B2CCA40BD}" type="presOf" srcId="{EA142A8D-C469-4F15-B41D-7A362FDB93F7}" destId="{A7496C6B-8748-400D-BDE0-A7AF4BDE0E33}" srcOrd="1" destOrd="0" presId="urn:microsoft.com/office/officeart/2005/8/layout/pyramid3"/>
    <dgm:cxn modelId="{80A81515-FDEE-4273-99FE-3E8D5791E2E2}" type="presOf" srcId="{06688125-8A7C-4814-BB75-480BB5490365}" destId="{694DB51F-742B-4FE5-B6D7-56A7FBF2786D}" srcOrd="0" destOrd="0" presId="urn:microsoft.com/office/officeart/2005/8/layout/pyramid3"/>
    <dgm:cxn modelId="{463E5E43-904F-400B-A256-95DEC7AC3E12}" type="presOf" srcId="{5DAE9582-6676-47E3-AD4D-60F26C2D09FA}" destId="{D005EF31-BA99-4B30-86E9-740D84AD43B7}" srcOrd="1" destOrd="0" presId="urn:microsoft.com/office/officeart/2005/8/layout/pyramid3"/>
    <dgm:cxn modelId="{3FA1BB9B-67C9-47A8-A2FA-4129B10DAD54}" srcId="{7D36B748-A52E-43B0-B06A-793F533CEF0C}" destId="{B0649C84-F9CA-47F7-AFBD-A868F36AAFB0}" srcOrd="2" destOrd="0" parTransId="{DE4C9E45-01A5-4AE1-94A6-331B4F2D868D}" sibTransId="{305BE6BE-D887-4C5E-92E6-DF8F17CADC0E}"/>
    <dgm:cxn modelId="{3A445E6C-6EE2-43D5-813B-91A4EB6DEE06}" type="presOf" srcId="{DAEBCDA7-F916-47CC-A089-EFBB904A07F7}" destId="{8EAA10DC-A2AC-48E7-B742-0C8F4A1BBF05}" srcOrd="0" destOrd="0" presId="urn:microsoft.com/office/officeart/2005/8/layout/pyramid3"/>
    <dgm:cxn modelId="{CD617984-1B9C-4751-8A8E-CEE599A9D345}" srcId="{7D36B748-A52E-43B0-B06A-793F533CEF0C}" destId="{DAEBCDA7-F916-47CC-A089-EFBB904A07F7}" srcOrd="1" destOrd="0" parTransId="{9939E569-DF53-4B18-8A6D-051FB533639A}" sibTransId="{63CCF0CD-54FB-4FB2-9E6D-F256BB6597EF}"/>
    <dgm:cxn modelId="{0DB94642-A128-4AF6-8F11-9B88FCCFA5B0}" type="presOf" srcId="{7D36B748-A52E-43B0-B06A-793F533CEF0C}" destId="{B27EFD7A-06AA-46E7-B9D8-525B39D00093}" srcOrd="0" destOrd="0" presId="urn:microsoft.com/office/officeart/2005/8/layout/pyramid3"/>
    <dgm:cxn modelId="{943C9F04-93A9-43BB-B128-C9E8CC55ACC0}" type="presOf" srcId="{05B5EDD0-D1C7-4B9F-856A-A63D3998382C}" destId="{567EE420-EE5B-4C2F-AAEA-FED61068D617}" srcOrd="0" destOrd="1" presId="urn:microsoft.com/office/officeart/2005/8/layout/pyramid3"/>
    <dgm:cxn modelId="{A1956D8E-DF53-4C83-9810-9B285D3CCFE8}" type="presOf" srcId="{19C1D0B8-AB3B-4098-848B-29C610D0EB76}" destId="{33CB7283-E1F2-4A8C-8E5E-0DB8D3C15FE2}" srcOrd="1" destOrd="0" presId="urn:microsoft.com/office/officeart/2005/8/layout/pyramid3"/>
    <dgm:cxn modelId="{670CFC6F-E6F1-4AC5-8E64-EF3F42383046}" srcId="{19C1D0B8-AB3B-4098-848B-29C610D0EB76}" destId="{726A1FA8-9CB7-465C-8EB8-6F84EB515C7C}" srcOrd="1" destOrd="0" parTransId="{4C300A2A-D6F8-44E9-B3E8-0666783AC044}" sibTransId="{DDD56540-4ED9-4E57-93AF-EACB430B8127}"/>
    <dgm:cxn modelId="{F90CAAD2-2ACE-4DF4-95A1-A43CFB6136EF}" type="presOf" srcId="{EA142A8D-C469-4F15-B41D-7A362FDB93F7}" destId="{4F5FA3EB-2604-497C-BB82-E926A98FA868}" srcOrd="0" destOrd="0" presId="urn:microsoft.com/office/officeart/2005/8/layout/pyramid3"/>
    <dgm:cxn modelId="{23E49829-BD23-44CB-9967-FFF479C81339}" srcId="{7D36B748-A52E-43B0-B06A-793F533CEF0C}" destId="{19C1D0B8-AB3B-4098-848B-29C610D0EB76}" srcOrd="3" destOrd="0" parTransId="{EAEA4712-3B15-4A85-946C-4A55D484CA0C}" sibTransId="{D1A53357-D161-4194-B101-A9A9E7F7FF55}"/>
    <dgm:cxn modelId="{478582FA-83E1-4819-AE37-49C90CD2408C}" type="presOf" srcId="{B0649C84-F9CA-47F7-AFBD-A868F36AAFB0}" destId="{5A81E5FA-ECBD-40B1-8960-E052E2A71B40}" srcOrd="1" destOrd="0" presId="urn:microsoft.com/office/officeart/2005/8/layout/pyramid3"/>
    <dgm:cxn modelId="{90B16B8E-7374-4E6B-98FA-4CFB990DF149}" srcId="{7D36B748-A52E-43B0-B06A-793F533CEF0C}" destId="{75EE56E7-9D2E-454B-B12C-0A4F35CFF7E7}" srcOrd="4" destOrd="0" parTransId="{82C45E68-D2F9-45A5-B4C3-3CE37BAD0D3E}" sibTransId="{FF4D4C0F-FCB9-42F1-B984-D16048D99B19}"/>
    <dgm:cxn modelId="{000E3F9B-A000-4A84-963D-C0C384B0FB95}" type="presOf" srcId="{06688125-8A7C-4814-BB75-480BB5490365}" destId="{746717FD-AC35-46A6-A174-A9F211FD88AB}" srcOrd="1" destOrd="0" presId="urn:microsoft.com/office/officeart/2005/8/layout/pyramid3"/>
    <dgm:cxn modelId="{2728A5B2-FFD1-43B4-B290-48D43E8D54A0}" srcId="{19C1D0B8-AB3B-4098-848B-29C610D0EB76}" destId="{D2D37ED4-61D4-4548-B674-B7A6D5F569BE}" srcOrd="0" destOrd="0" parTransId="{EE09D1C9-B694-4E4C-BF4B-3136CC17E2E0}" sibTransId="{C3905D69-610C-473C-9354-D88385A09DBF}"/>
    <dgm:cxn modelId="{D8BE765C-5412-4BD7-A186-0946EC47D76D}" type="presParOf" srcId="{B27EFD7A-06AA-46E7-B9D8-525B39D00093}" destId="{D3ED43D4-720E-4708-8C6A-B67048632497}" srcOrd="0" destOrd="0" presId="urn:microsoft.com/office/officeart/2005/8/layout/pyramid3"/>
    <dgm:cxn modelId="{87ACF1C8-2723-4914-8936-99BC2F05EEC6}" type="presParOf" srcId="{D3ED43D4-720E-4708-8C6A-B67048632497}" destId="{694DB51F-742B-4FE5-B6D7-56A7FBF2786D}" srcOrd="0" destOrd="0" presId="urn:microsoft.com/office/officeart/2005/8/layout/pyramid3"/>
    <dgm:cxn modelId="{474033A7-289C-402E-AE06-11F84B3774E6}" type="presParOf" srcId="{D3ED43D4-720E-4708-8C6A-B67048632497}" destId="{746717FD-AC35-46A6-A174-A9F211FD88AB}" srcOrd="1" destOrd="0" presId="urn:microsoft.com/office/officeart/2005/8/layout/pyramid3"/>
    <dgm:cxn modelId="{F97497F0-3647-451F-9999-9CD5AF7720F6}" type="presParOf" srcId="{D3ED43D4-720E-4708-8C6A-B67048632497}" destId="{284CE482-3C29-4855-80AD-5A9D6F5521D3}" srcOrd="2" destOrd="0" presId="urn:microsoft.com/office/officeart/2005/8/layout/pyramid3"/>
    <dgm:cxn modelId="{4C715B69-D41A-4A67-A7CC-1613E8929E58}" type="presParOf" srcId="{D3ED43D4-720E-4708-8C6A-B67048632497}" destId="{DCDA27B5-CA13-40CE-9BF3-73D2FDAF802E}" srcOrd="3" destOrd="0" presId="urn:microsoft.com/office/officeart/2005/8/layout/pyramid3"/>
    <dgm:cxn modelId="{9769EF2B-A6F4-431D-9D91-39111C193DDC}" type="presParOf" srcId="{B27EFD7A-06AA-46E7-B9D8-525B39D00093}" destId="{BF3C95D0-2FAA-4453-8F2E-1BCF119DF329}" srcOrd="1" destOrd="0" presId="urn:microsoft.com/office/officeart/2005/8/layout/pyramid3"/>
    <dgm:cxn modelId="{BB6F0F6D-B250-49C6-9F77-AA07752891F7}" type="presParOf" srcId="{BF3C95D0-2FAA-4453-8F2E-1BCF119DF329}" destId="{4F5FA3EB-2604-497C-BB82-E926A98FA868}" srcOrd="0" destOrd="0" presId="urn:microsoft.com/office/officeart/2005/8/layout/pyramid3"/>
    <dgm:cxn modelId="{59BF0E8E-1E6D-42F9-BB01-1EAF25C24246}" type="presParOf" srcId="{BF3C95D0-2FAA-4453-8F2E-1BCF119DF329}" destId="{A7496C6B-8748-400D-BDE0-A7AF4BDE0E33}" srcOrd="1" destOrd="0" presId="urn:microsoft.com/office/officeart/2005/8/layout/pyramid3"/>
    <dgm:cxn modelId="{74A69131-3D3F-42E8-8E09-3C23DCBB61BF}" type="presParOf" srcId="{BF3C95D0-2FAA-4453-8F2E-1BCF119DF329}" destId="{8EAA10DC-A2AC-48E7-B742-0C8F4A1BBF05}" srcOrd="2" destOrd="0" presId="urn:microsoft.com/office/officeart/2005/8/layout/pyramid3"/>
    <dgm:cxn modelId="{D653B011-1AA4-4FEF-BBD5-603B4380BFAE}" type="presParOf" srcId="{BF3C95D0-2FAA-4453-8F2E-1BCF119DF329}" destId="{9A833CBD-1175-4C53-AA22-384ECD3953A8}" srcOrd="3" destOrd="0" presId="urn:microsoft.com/office/officeart/2005/8/layout/pyramid3"/>
    <dgm:cxn modelId="{D9A60138-D5BB-44F2-AA42-E7DE5EBE61E8}" type="presParOf" srcId="{B27EFD7A-06AA-46E7-B9D8-525B39D00093}" destId="{495C5D59-79BF-4BC1-98C2-45A4505B95FF}" srcOrd="2" destOrd="0" presId="urn:microsoft.com/office/officeart/2005/8/layout/pyramid3"/>
    <dgm:cxn modelId="{17A1272C-0201-4154-95BA-4B0A4829EC81}" type="presParOf" srcId="{495C5D59-79BF-4BC1-98C2-45A4505B95FF}" destId="{567EE420-EE5B-4C2F-AAEA-FED61068D617}" srcOrd="0" destOrd="0" presId="urn:microsoft.com/office/officeart/2005/8/layout/pyramid3"/>
    <dgm:cxn modelId="{60153D85-B24A-42F0-89B3-CA8631A4A9CE}" type="presParOf" srcId="{495C5D59-79BF-4BC1-98C2-45A4505B95FF}" destId="{D005EF31-BA99-4B30-86E9-740D84AD43B7}" srcOrd="1" destOrd="0" presId="urn:microsoft.com/office/officeart/2005/8/layout/pyramid3"/>
    <dgm:cxn modelId="{5BB8303A-12D5-49BE-A1D2-3F2B68D6E276}" type="presParOf" srcId="{495C5D59-79BF-4BC1-98C2-45A4505B95FF}" destId="{52CE332F-992B-4BFA-9E12-35E53D1F3EC0}" srcOrd="2" destOrd="0" presId="urn:microsoft.com/office/officeart/2005/8/layout/pyramid3"/>
    <dgm:cxn modelId="{75E12A3A-D284-41D9-8005-7D44DF65FADB}" type="presParOf" srcId="{495C5D59-79BF-4BC1-98C2-45A4505B95FF}" destId="{5A81E5FA-ECBD-40B1-8960-E052E2A71B40}" srcOrd="3" destOrd="0" presId="urn:microsoft.com/office/officeart/2005/8/layout/pyramid3"/>
    <dgm:cxn modelId="{95F454E6-DD9F-46BB-BBDC-5C944731C4B5}" type="presParOf" srcId="{B27EFD7A-06AA-46E7-B9D8-525B39D00093}" destId="{CB1D202B-F258-4057-BADD-0BE9DBE989C0}" srcOrd="3" destOrd="0" presId="urn:microsoft.com/office/officeart/2005/8/layout/pyramid3"/>
    <dgm:cxn modelId="{968BFA2B-99A1-46C4-A14B-5C56C774089F}" type="presParOf" srcId="{CB1D202B-F258-4057-BADD-0BE9DBE989C0}" destId="{AA11821C-C404-4FD6-90F3-98B22272335B}" srcOrd="0" destOrd="0" presId="urn:microsoft.com/office/officeart/2005/8/layout/pyramid3"/>
    <dgm:cxn modelId="{D067C0C4-40AA-478D-B166-16302D71D574}" type="presParOf" srcId="{CB1D202B-F258-4057-BADD-0BE9DBE989C0}" destId="{6627F124-495E-44C3-889E-E8750B90E562}" srcOrd="1" destOrd="0" presId="urn:microsoft.com/office/officeart/2005/8/layout/pyramid3"/>
    <dgm:cxn modelId="{F953344E-4FD4-4618-8089-80FE589D7056}" type="presParOf" srcId="{CB1D202B-F258-4057-BADD-0BE9DBE989C0}" destId="{0071C3F3-A9CE-4F88-9694-3D5AFD8D62E4}" srcOrd="2" destOrd="0" presId="urn:microsoft.com/office/officeart/2005/8/layout/pyramid3"/>
    <dgm:cxn modelId="{178937BC-6C3E-47D1-863B-9B1194CB0958}" type="presParOf" srcId="{CB1D202B-F258-4057-BADD-0BE9DBE989C0}" destId="{33CB7283-E1F2-4A8C-8E5E-0DB8D3C15FE2}" srcOrd="3" destOrd="0" presId="urn:microsoft.com/office/officeart/2005/8/layout/pyramid3"/>
    <dgm:cxn modelId="{9FA36BAD-B8D8-4720-8DD5-58068EF68493}" type="presParOf" srcId="{B27EFD7A-06AA-46E7-B9D8-525B39D00093}" destId="{9096866F-1967-479C-AA30-BC84EC096A1C}" srcOrd="4" destOrd="0" presId="urn:microsoft.com/office/officeart/2005/8/layout/pyramid3"/>
    <dgm:cxn modelId="{0572D02A-0F44-4983-BF94-456DB14D8693}" type="presParOf" srcId="{9096866F-1967-479C-AA30-BC84EC096A1C}" destId="{17691BBC-1ADA-45B5-A4A7-F39686154A8F}" srcOrd="0" destOrd="0" presId="urn:microsoft.com/office/officeart/2005/8/layout/pyramid3"/>
    <dgm:cxn modelId="{5854B64E-62A6-4541-86D2-0CA67A80C8EB}" type="presParOf" srcId="{9096866F-1967-479C-AA30-BC84EC096A1C}" destId="{769D1931-3B1D-49E4-94DB-39A5DF324C6E}" srcOrd="1" destOrd="0" presId="urn:microsoft.com/office/officeart/2005/8/layout/pyramid3"/>
    <dgm:cxn modelId="{09836651-3706-4216-A1A4-C6EC2C0FE155}" type="presParOf" srcId="{9096866F-1967-479C-AA30-BC84EC096A1C}" destId="{435FF1BD-7495-4C10-B2C5-9D0BF0255459}" srcOrd="2" destOrd="0" presId="urn:microsoft.com/office/officeart/2005/8/layout/pyramid3"/>
    <dgm:cxn modelId="{29F63AE9-8E3E-43AB-916C-17357C78943C}" type="presParOf" srcId="{9096866F-1967-479C-AA30-BC84EC096A1C}" destId="{6730D9C6-2789-4A02-A7EC-E7DEC8A40123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AA6178-F881-4951-991D-4A182201A987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" csCatId="colorful" phldr="1"/>
      <dgm:spPr/>
    </dgm:pt>
    <dgm:pt modelId="{E2BFEB6D-8FCF-4A12-BA5B-CDC01592B853}">
      <dgm:prSet phldrT="[Text]"/>
      <dgm:spPr/>
      <dgm:t>
        <a:bodyPr/>
        <a:lstStyle/>
        <a:p>
          <a:r>
            <a:rPr lang="sk-SK" dirty="0" smtClean="0"/>
            <a:t>Koordinátor pracovného tímu (ÚV+ÚPVII)</a:t>
          </a:r>
          <a:endParaRPr lang="sk-SK" dirty="0"/>
        </a:p>
      </dgm:t>
    </dgm:pt>
    <dgm:pt modelId="{C53958D7-2E5D-4C73-979B-184127FFF841}" type="parTrans" cxnId="{DC135053-2048-4BC6-A5A0-815807CE4AE4}">
      <dgm:prSet/>
      <dgm:spPr/>
      <dgm:t>
        <a:bodyPr/>
        <a:lstStyle/>
        <a:p>
          <a:endParaRPr lang="sk-SK"/>
        </a:p>
      </dgm:t>
    </dgm:pt>
    <dgm:pt modelId="{DF80C8FE-7876-4976-A951-876201B42C7E}" type="sibTrans" cxnId="{DC135053-2048-4BC6-A5A0-815807CE4AE4}">
      <dgm:prSet/>
      <dgm:spPr/>
      <dgm:t>
        <a:bodyPr/>
        <a:lstStyle/>
        <a:p>
          <a:endParaRPr lang="sk-SK"/>
        </a:p>
      </dgm:t>
    </dgm:pt>
    <dgm:pt modelId="{BB106F2B-824C-4AB7-88EA-4AB40314F2B2}">
      <dgm:prSet phldrT="[Text]"/>
      <dgm:spPr/>
      <dgm:t>
        <a:bodyPr/>
        <a:lstStyle/>
        <a:p>
          <a:r>
            <a:rPr lang="sk-SK" dirty="0" smtClean="0"/>
            <a:t>Tvorivý tím</a:t>
          </a:r>
          <a:endParaRPr lang="sk-SK" dirty="0"/>
        </a:p>
      </dgm:t>
    </dgm:pt>
    <dgm:pt modelId="{DE2BB1EF-91CD-436E-A2A3-D8B868501F67}" type="parTrans" cxnId="{0B9FAF0F-4C56-4D19-A399-01420F6283F9}">
      <dgm:prSet/>
      <dgm:spPr/>
      <dgm:t>
        <a:bodyPr/>
        <a:lstStyle/>
        <a:p>
          <a:endParaRPr lang="sk-SK"/>
        </a:p>
      </dgm:t>
    </dgm:pt>
    <dgm:pt modelId="{3E72F679-8A3C-4C1C-9E52-C5220AE727C3}" type="sibTrans" cxnId="{0B9FAF0F-4C56-4D19-A399-01420F6283F9}">
      <dgm:prSet/>
      <dgm:spPr/>
      <dgm:t>
        <a:bodyPr/>
        <a:lstStyle/>
        <a:p>
          <a:endParaRPr lang="sk-SK"/>
        </a:p>
      </dgm:t>
    </dgm:pt>
    <dgm:pt modelId="{65250448-D17F-44F9-9808-73A268DDF260}">
      <dgm:prSet phldrT="[Text]"/>
      <dgm:spPr/>
      <dgm:t>
        <a:bodyPr/>
        <a:lstStyle/>
        <a:p>
          <a:r>
            <a:rPr lang="sk-SK" dirty="0" smtClean="0"/>
            <a:t>Poradný zbor</a:t>
          </a:r>
          <a:endParaRPr lang="sk-SK" dirty="0"/>
        </a:p>
      </dgm:t>
    </dgm:pt>
    <dgm:pt modelId="{2BAEBDC1-2C94-47A9-B047-DE03C289914D}" type="parTrans" cxnId="{18F5A3DF-08FC-4F9F-B7C4-F89C92B5C80A}">
      <dgm:prSet/>
      <dgm:spPr/>
      <dgm:t>
        <a:bodyPr/>
        <a:lstStyle/>
        <a:p>
          <a:endParaRPr lang="sk-SK"/>
        </a:p>
      </dgm:t>
    </dgm:pt>
    <dgm:pt modelId="{86B7AD2D-080B-4C79-8843-EFDAE7A3215E}" type="sibTrans" cxnId="{18F5A3DF-08FC-4F9F-B7C4-F89C92B5C80A}">
      <dgm:prSet/>
      <dgm:spPr/>
      <dgm:t>
        <a:bodyPr/>
        <a:lstStyle/>
        <a:p>
          <a:endParaRPr lang="sk-SK"/>
        </a:p>
      </dgm:t>
    </dgm:pt>
    <dgm:pt modelId="{01D49471-8C19-4F74-82B4-BABFAD7CEEE6}" type="pres">
      <dgm:prSet presAssocID="{E9AA6178-F881-4951-991D-4A182201A987}" presName="composite" presStyleCnt="0">
        <dgm:presLayoutVars>
          <dgm:chMax val="5"/>
          <dgm:dir/>
          <dgm:resizeHandles val="exact"/>
        </dgm:presLayoutVars>
      </dgm:prSet>
      <dgm:spPr/>
    </dgm:pt>
    <dgm:pt modelId="{CDB36E00-774F-4F12-BED9-F966C4DB35DF}" type="pres">
      <dgm:prSet presAssocID="{E2BFEB6D-8FCF-4A12-BA5B-CDC01592B853}" presName="circle1" presStyleLbl="lnNode1" presStyleIdx="0" presStyleCnt="3"/>
      <dgm:spPr/>
    </dgm:pt>
    <dgm:pt modelId="{1DC0F3AD-26FD-4C72-A54C-14F61B9E6469}" type="pres">
      <dgm:prSet presAssocID="{E2BFEB6D-8FCF-4A12-BA5B-CDC01592B853}" presName="text1" presStyleLbl="revTx" presStyleIdx="0" presStyleCnt="3" custScaleX="177266" custLinFactNeighborX="41169" custLinFactNeighborY="1881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5A36BE7-EFF6-4C19-87F4-19BC7B8A8D9F}" type="pres">
      <dgm:prSet presAssocID="{E2BFEB6D-8FCF-4A12-BA5B-CDC01592B853}" presName="line1" presStyleLbl="callout" presStyleIdx="0" presStyleCnt="6"/>
      <dgm:spPr/>
    </dgm:pt>
    <dgm:pt modelId="{15F8E853-C5DA-4325-93D1-34EBCC8DB4CD}" type="pres">
      <dgm:prSet presAssocID="{E2BFEB6D-8FCF-4A12-BA5B-CDC01592B853}" presName="d1" presStyleLbl="callout" presStyleIdx="1" presStyleCnt="6"/>
      <dgm:spPr/>
    </dgm:pt>
    <dgm:pt modelId="{69E303A1-FCD0-4FD2-8CEA-A3375B2A44AE}" type="pres">
      <dgm:prSet presAssocID="{BB106F2B-824C-4AB7-88EA-4AB40314F2B2}" presName="circle2" presStyleLbl="lnNode1" presStyleIdx="1" presStyleCnt="3"/>
      <dgm:spPr>
        <a:solidFill>
          <a:schemeClr val="accent6"/>
        </a:solidFill>
      </dgm:spPr>
    </dgm:pt>
    <dgm:pt modelId="{DAA29D90-4FEC-460C-B28F-03FDE1F9D21E}" type="pres">
      <dgm:prSet presAssocID="{BB106F2B-824C-4AB7-88EA-4AB40314F2B2}" presName="text2" presStyleLbl="revTx" presStyleIdx="1" presStyleCnt="3" custLinFactNeighborX="14685" custLinFactNeighborY="9808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06637FDD-6423-4B25-B9F4-0F18E28A3E79}" type="pres">
      <dgm:prSet presAssocID="{BB106F2B-824C-4AB7-88EA-4AB40314F2B2}" presName="line2" presStyleLbl="callout" presStyleIdx="2" presStyleCnt="6"/>
      <dgm:spPr/>
    </dgm:pt>
    <dgm:pt modelId="{551A79B3-0947-4888-BBD0-C1C36F9A4820}" type="pres">
      <dgm:prSet presAssocID="{BB106F2B-824C-4AB7-88EA-4AB40314F2B2}" presName="d2" presStyleLbl="callout" presStyleIdx="3" presStyleCnt="6"/>
      <dgm:spPr/>
    </dgm:pt>
    <dgm:pt modelId="{44F6C66B-5968-40FB-91F2-2C2BD7B3088B}" type="pres">
      <dgm:prSet presAssocID="{65250448-D17F-44F9-9808-73A268DDF260}" presName="circle3" presStyleLbl="lnNode1" presStyleIdx="2" presStyleCnt="3" custLinFactNeighborX="-257" custLinFactNeighborY="32117"/>
      <dgm:spPr/>
    </dgm:pt>
    <dgm:pt modelId="{71819120-73DC-47DC-9C18-1A1CE689737F}" type="pres">
      <dgm:prSet presAssocID="{65250448-D17F-44F9-9808-73A268DDF260}" presName="text3" presStyleLbl="revTx" presStyleIdx="2" presStyleCnt="3" custScaleX="142963" custLinFactNeighborX="35290" custLinFactNeighborY="349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413C66E-11D8-43D2-B50D-B7B21FEC5AFC}" type="pres">
      <dgm:prSet presAssocID="{65250448-D17F-44F9-9808-73A268DDF260}" presName="line3" presStyleLbl="callout" presStyleIdx="4" presStyleCnt="6"/>
      <dgm:spPr/>
    </dgm:pt>
    <dgm:pt modelId="{7A8F3C93-EBD1-49EB-B3E5-9D1411C0040E}" type="pres">
      <dgm:prSet presAssocID="{65250448-D17F-44F9-9808-73A268DDF260}" presName="d3" presStyleLbl="callout" presStyleIdx="5" presStyleCnt="6"/>
      <dgm:spPr/>
    </dgm:pt>
  </dgm:ptLst>
  <dgm:cxnLst>
    <dgm:cxn modelId="{0B9FAF0F-4C56-4D19-A399-01420F6283F9}" srcId="{E9AA6178-F881-4951-991D-4A182201A987}" destId="{BB106F2B-824C-4AB7-88EA-4AB40314F2B2}" srcOrd="1" destOrd="0" parTransId="{DE2BB1EF-91CD-436E-A2A3-D8B868501F67}" sibTransId="{3E72F679-8A3C-4C1C-9E52-C5220AE727C3}"/>
    <dgm:cxn modelId="{AF85722B-6479-4C6C-8640-C5785AC4F648}" type="presOf" srcId="{E9AA6178-F881-4951-991D-4A182201A987}" destId="{01D49471-8C19-4F74-82B4-BABFAD7CEEE6}" srcOrd="0" destOrd="0" presId="urn:microsoft.com/office/officeart/2005/8/layout/target1"/>
    <dgm:cxn modelId="{8A19A001-6CA5-4CBE-8B5D-34DC07FB620E}" type="presOf" srcId="{BB106F2B-824C-4AB7-88EA-4AB40314F2B2}" destId="{DAA29D90-4FEC-460C-B28F-03FDE1F9D21E}" srcOrd="0" destOrd="0" presId="urn:microsoft.com/office/officeart/2005/8/layout/target1"/>
    <dgm:cxn modelId="{DC135053-2048-4BC6-A5A0-815807CE4AE4}" srcId="{E9AA6178-F881-4951-991D-4A182201A987}" destId="{E2BFEB6D-8FCF-4A12-BA5B-CDC01592B853}" srcOrd="0" destOrd="0" parTransId="{C53958D7-2E5D-4C73-979B-184127FFF841}" sibTransId="{DF80C8FE-7876-4976-A951-876201B42C7E}"/>
    <dgm:cxn modelId="{18F5A3DF-08FC-4F9F-B7C4-F89C92B5C80A}" srcId="{E9AA6178-F881-4951-991D-4A182201A987}" destId="{65250448-D17F-44F9-9808-73A268DDF260}" srcOrd="2" destOrd="0" parTransId="{2BAEBDC1-2C94-47A9-B047-DE03C289914D}" sibTransId="{86B7AD2D-080B-4C79-8843-EFDAE7A3215E}"/>
    <dgm:cxn modelId="{2DDE8BC8-7B3F-41EE-B4ED-09AA4CAB938B}" type="presOf" srcId="{E2BFEB6D-8FCF-4A12-BA5B-CDC01592B853}" destId="{1DC0F3AD-26FD-4C72-A54C-14F61B9E6469}" srcOrd="0" destOrd="0" presId="urn:microsoft.com/office/officeart/2005/8/layout/target1"/>
    <dgm:cxn modelId="{95366881-E681-4B2A-A455-DEE82BF884B7}" type="presOf" srcId="{65250448-D17F-44F9-9808-73A268DDF260}" destId="{71819120-73DC-47DC-9C18-1A1CE689737F}" srcOrd="0" destOrd="0" presId="urn:microsoft.com/office/officeart/2005/8/layout/target1"/>
    <dgm:cxn modelId="{A48E7BA4-2965-4332-942A-A68AADF10421}" type="presParOf" srcId="{01D49471-8C19-4F74-82B4-BABFAD7CEEE6}" destId="{CDB36E00-774F-4F12-BED9-F966C4DB35DF}" srcOrd="0" destOrd="0" presId="urn:microsoft.com/office/officeart/2005/8/layout/target1"/>
    <dgm:cxn modelId="{88A44951-051A-418A-9FDA-ACBDF0EF38F1}" type="presParOf" srcId="{01D49471-8C19-4F74-82B4-BABFAD7CEEE6}" destId="{1DC0F3AD-26FD-4C72-A54C-14F61B9E6469}" srcOrd="1" destOrd="0" presId="urn:microsoft.com/office/officeart/2005/8/layout/target1"/>
    <dgm:cxn modelId="{68DEA1B2-CC4F-457E-9353-AC8DE5A48FE7}" type="presParOf" srcId="{01D49471-8C19-4F74-82B4-BABFAD7CEEE6}" destId="{85A36BE7-EFF6-4C19-87F4-19BC7B8A8D9F}" srcOrd="2" destOrd="0" presId="urn:microsoft.com/office/officeart/2005/8/layout/target1"/>
    <dgm:cxn modelId="{C5604899-933F-44DD-9FEC-E140EC3FB637}" type="presParOf" srcId="{01D49471-8C19-4F74-82B4-BABFAD7CEEE6}" destId="{15F8E853-C5DA-4325-93D1-34EBCC8DB4CD}" srcOrd="3" destOrd="0" presId="urn:microsoft.com/office/officeart/2005/8/layout/target1"/>
    <dgm:cxn modelId="{E4C738AD-7B7A-4C20-AB2A-48CA0C4043EA}" type="presParOf" srcId="{01D49471-8C19-4F74-82B4-BABFAD7CEEE6}" destId="{69E303A1-FCD0-4FD2-8CEA-A3375B2A44AE}" srcOrd="4" destOrd="0" presId="urn:microsoft.com/office/officeart/2005/8/layout/target1"/>
    <dgm:cxn modelId="{65C7EA42-B761-4D18-A0A4-24D146963BB6}" type="presParOf" srcId="{01D49471-8C19-4F74-82B4-BABFAD7CEEE6}" destId="{DAA29D90-4FEC-460C-B28F-03FDE1F9D21E}" srcOrd="5" destOrd="0" presId="urn:microsoft.com/office/officeart/2005/8/layout/target1"/>
    <dgm:cxn modelId="{7E83487B-44EE-4124-948C-51070E39217B}" type="presParOf" srcId="{01D49471-8C19-4F74-82B4-BABFAD7CEEE6}" destId="{06637FDD-6423-4B25-B9F4-0F18E28A3E79}" srcOrd="6" destOrd="0" presId="urn:microsoft.com/office/officeart/2005/8/layout/target1"/>
    <dgm:cxn modelId="{3EE72622-7308-4220-ADFB-FEDD7BD4B704}" type="presParOf" srcId="{01D49471-8C19-4F74-82B4-BABFAD7CEEE6}" destId="{551A79B3-0947-4888-BBD0-C1C36F9A4820}" srcOrd="7" destOrd="0" presId="urn:microsoft.com/office/officeart/2005/8/layout/target1"/>
    <dgm:cxn modelId="{4668C6E3-A8BC-48E5-839A-7155A8E532AC}" type="presParOf" srcId="{01D49471-8C19-4F74-82B4-BABFAD7CEEE6}" destId="{44F6C66B-5968-40FB-91F2-2C2BD7B3088B}" srcOrd="8" destOrd="0" presId="urn:microsoft.com/office/officeart/2005/8/layout/target1"/>
    <dgm:cxn modelId="{73DBF3FD-1468-4073-A8A2-816135B19D9F}" type="presParOf" srcId="{01D49471-8C19-4F74-82B4-BABFAD7CEEE6}" destId="{71819120-73DC-47DC-9C18-1A1CE689737F}" srcOrd="9" destOrd="0" presId="urn:microsoft.com/office/officeart/2005/8/layout/target1"/>
    <dgm:cxn modelId="{D1E1269F-26EA-4EB3-899D-05B27300150D}" type="presParOf" srcId="{01D49471-8C19-4F74-82B4-BABFAD7CEEE6}" destId="{4413C66E-11D8-43D2-B50D-B7B21FEC5AFC}" srcOrd="10" destOrd="0" presId="urn:microsoft.com/office/officeart/2005/8/layout/target1"/>
    <dgm:cxn modelId="{7752E549-F89A-4CFA-B36D-E6E20C7B8563}" type="presParOf" srcId="{01D49471-8C19-4F74-82B4-BABFAD7CEEE6}" destId="{7A8F3C93-EBD1-49EB-B3E5-9D1411C0040E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632D6-936E-4C72-B2F4-29647755D31F}">
      <dsp:nvSpPr>
        <dsp:cNvPr id="0" name=""/>
        <dsp:cNvSpPr/>
      </dsp:nvSpPr>
      <dsp:spPr>
        <a:xfrm>
          <a:off x="614565" y="0"/>
          <a:ext cx="4468092" cy="4468092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005C7-0C2E-4FA0-9199-82BDE137B628}">
      <dsp:nvSpPr>
        <dsp:cNvPr id="0" name=""/>
        <dsp:cNvSpPr/>
      </dsp:nvSpPr>
      <dsp:spPr>
        <a:xfrm>
          <a:off x="904991" y="290425"/>
          <a:ext cx="1787236" cy="1787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100" kern="1200" dirty="0" smtClean="0"/>
            <a:t>ciele vlády pre každé odvetvie (</a:t>
          </a:r>
          <a:r>
            <a:rPr lang="sk-SK" sz="2100" kern="1200" dirty="0" err="1" smtClean="0"/>
            <a:t>sector</a:t>
          </a:r>
          <a:r>
            <a:rPr lang="sk-SK" sz="2100" kern="1200" dirty="0" smtClean="0"/>
            <a:t> </a:t>
          </a:r>
          <a:r>
            <a:rPr lang="sk-SK" sz="2100" kern="1200" dirty="0" err="1" smtClean="0"/>
            <a:t>overview</a:t>
          </a:r>
          <a:r>
            <a:rPr lang="sk-SK" sz="2100" kern="1200" dirty="0" smtClean="0"/>
            <a:t>)</a:t>
          </a:r>
          <a:endParaRPr lang="sk-SK" sz="2100" kern="1200" dirty="0"/>
        </a:p>
      </dsp:txBody>
      <dsp:txXfrm>
        <a:off x="992237" y="377671"/>
        <a:ext cx="1612744" cy="1612744"/>
      </dsp:txXfrm>
    </dsp:sp>
    <dsp:sp modelId="{03B0EEAF-64A6-4420-80C5-8B70543E840E}">
      <dsp:nvSpPr>
        <dsp:cNvPr id="0" name=""/>
        <dsp:cNvSpPr/>
      </dsp:nvSpPr>
      <dsp:spPr>
        <a:xfrm>
          <a:off x="3004994" y="290425"/>
          <a:ext cx="1787236" cy="1787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100" kern="1200" dirty="0" smtClean="0"/>
            <a:t>spôsob ich dosiahnutia (</a:t>
          </a:r>
          <a:r>
            <a:rPr lang="sk-SK" sz="2100" kern="1200" dirty="0" err="1" smtClean="0"/>
            <a:t>delivery</a:t>
          </a:r>
          <a:r>
            <a:rPr lang="sk-SK" sz="2100" kern="1200" dirty="0" smtClean="0"/>
            <a:t> </a:t>
          </a:r>
          <a:r>
            <a:rPr lang="sk-SK" sz="2100" kern="1200" dirty="0" err="1" smtClean="0"/>
            <a:t>strategy</a:t>
          </a:r>
          <a:r>
            <a:rPr lang="sk-SK" sz="2100" kern="1200" dirty="0" smtClean="0"/>
            <a:t>)</a:t>
          </a:r>
          <a:endParaRPr lang="sk-SK" sz="2100" kern="1200" dirty="0"/>
        </a:p>
      </dsp:txBody>
      <dsp:txXfrm>
        <a:off x="3092240" y="377671"/>
        <a:ext cx="1612744" cy="1612744"/>
      </dsp:txXfrm>
    </dsp:sp>
    <dsp:sp modelId="{0BA216CA-ABEC-4FB1-8A66-879D55773E5A}">
      <dsp:nvSpPr>
        <dsp:cNvPr id="0" name=""/>
        <dsp:cNvSpPr/>
      </dsp:nvSpPr>
      <dsp:spPr>
        <a:xfrm>
          <a:off x="904991" y="2390429"/>
          <a:ext cx="1787236" cy="1787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100" kern="1200" dirty="0" smtClean="0"/>
            <a:t>finančný rámec</a:t>
          </a:r>
          <a:endParaRPr lang="sk-SK" sz="2100" kern="1200" dirty="0"/>
        </a:p>
      </dsp:txBody>
      <dsp:txXfrm>
        <a:off x="992237" y="2477675"/>
        <a:ext cx="1612744" cy="1612744"/>
      </dsp:txXfrm>
    </dsp:sp>
    <dsp:sp modelId="{77F637E1-3ABA-4FBA-BC56-C20FD42969AF}">
      <dsp:nvSpPr>
        <dsp:cNvPr id="0" name=""/>
        <dsp:cNvSpPr/>
      </dsp:nvSpPr>
      <dsp:spPr>
        <a:xfrm>
          <a:off x="3004994" y="2390429"/>
          <a:ext cx="1787236" cy="1787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100" kern="1200" dirty="0" smtClean="0"/>
            <a:t>zásobník projektov</a:t>
          </a:r>
          <a:endParaRPr lang="sk-SK" sz="2100" kern="1200" dirty="0"/>
        </a:p>
      </dsp:txBody>
      <dsp:txXfrm>
        <a:off x="3092240" y="2477675"/>
        <a:ext cx="1612744" cy="1612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DB51F-742B-4FE5-B6D7-56A7FBF2786D}">
      <dsp:nvSpPr>
        <dsp:cNvPr id="0" name=""/>
        <dsp:cNvSpPr/>
      </dsp:nvSpPr>
      <dsp:spPr>
        <a:xfrm>
          <a:off x="6289440" y="0"/>
          <a:ext cx="3987423" cy="845233"/>
        </a:xfrm>
        <a:prstGeom prst="nonIsoscelesTrapezoid">
          <a:avLst>
            <a:gd name="adj1" fmla="val 82679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Globálna / medzinárodná úroveň udržateľného rozvoja</a:t>
          </a:r>
          <a:endParaRPr lang="sk-SK" sz="1700" kern="1200" dirty="0"/>
        </a:p>
      </dsp:txBody>
      <dsp:txXfrm>
        <a:off x="6988267" y="0"/>
        <a:ext cx="3288596" cy="845233"/>
      </dsp:txXfrm>
    </dsp:sp>
    <dsp:sp modelId="{284CE482-3C29-4855-80AD-5A9D6F5521D3}">
      <dsp:nvSpPr>
        <dsp:cNvPr id="0" name=""/>
        <dsp:cNvSpPr/>
      </dsp:nvSpPr>
      <dsp:spPr>
        <a:xfrm rot="10800000">
          <a:off x="0" y="0"/>
          <a:ext cx="6988267" cy="845233"/>
        </a:xfrm>
        <a:prstGeom prst="trapezoid">
          <a:avLst>
            <a:gd name="adj" fmla="val 82679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Agenda 2030 a EÚ 2020</a:t>
          </a:r>
          <a:endParaRPr lang="sk-SK" sz="2700" kern="1200" dirty="0"/>
        </a:p>
      </dsp:txBody>
      <dsp:txXfrm rot="-10800000">
        <a:off x="1222946" y="0"/>
        <a:ext cx="4542373" cy="845233"/>
      </dsp:txXfrm>
    </dsp:sp>
    <dsp:sp modelId="{4F5FA3EB-2604-497C-BB82-E926A98FA868}">
      <dsp:nvSpPr>
        <dsp:cNvPr id="0" name=""/>
        <dsp:cNvSpPr/>
      </dsp:nvSpPr>
      <dsp:spPr>
        <a:xfrm>
          <a:off x="5590614" y="845233"/>
          <a:ext cx="4686249" cy="845233"/>
        </a:xfrm>
        <a:prstGeom prst="nonIsoscelesTrapezoid">
          <a:avLst>
            <a:gd name="adj1" fmla="val 82679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-741071"/>
              <a:satOff val="3550"/>
              <a:lumOff val="328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Akú budúcnosť chceme, nie čo nám budúcnosť prinesie</a:t>
          </a:r>
          <a:endParaRPr lang="sk-SK" sz="1700" kern="1200" dirty="0"/>
        </a:p>
      </dsp:txBody>
      <dsp:txXfrm>
        <a:off x="6289440" y="845233"/>
        <a:ext cx="3987423" cy="845233"/>
      </dsp:txXfrm>
    </dsp:sp>
    <dsp:sp modelId="{8EAA10DC-A2AC-48E7-B742-0C8F4A1BBF05}">
      <dsp:nvSpPr>
        <dsp:cNvPr id="0" name=""/>
        <dsp:cNvSpPr/>
      </dsp:nvSpPr>
      <dsp:spPr>
        <a:xfrm rot="10800000">
          <a:off x="698826" y="845233"/>
          <a:ext cx="5590614" cy="845233"/>
        </a:xfrm>
        <a:prstGeom prst="trapezoid">
          <a:avLst>
            <a:gd name="adj" fmla="val 82679"/>
          </a:avLst>
        </a:prstGeom>
        <a:solidFill>
          <a:schemeClr val="accent1">
            <a:lumMod val="40000"/>
            <a:lumOff val="60000"/>
          </a:schemeClr>
        </a:solidFill>
        <a:ln>
          <a:solidFill>
            <a:schemeClr val="accent1">
              <a:lumMod val="40000"/>
              <a:lumOff val="60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Dlhodobá vízia rozvoja spoločnosti</a:t>
          </a:r>
          <a:endParaRPr lang="sk-SK" sz="2700" kern="1200" dirty="0"/>
        </a:p>
      </dsp:txBody>
      <dsp:txXfrm rot="-10800000">
        <a:off x="1677184" y="845233"/>
        <a:ext cx="3633899" cy="845233"/>
      </dsp:txXfrm>
    </dsp:sp>
    <dsp:sp modelId="{567EE420-EE5B-4C2F-AAEA-FED61068D617}">
      <dsp:nvSpPr>
        <dsp:cNvPr id="0" name=""/>
        <dsp:cNvSpPr/>
      </dsp:nvSpPr>
      <dsp:spPr>
        <a:xfrm>
          <a:off x="4891787" y="1690467"/>
          <a:ext cx="5385076" cy="845233"/>
        </a:xfrm>
        <a:prstGeom prst="nonIsoscelesTrapezoid">
          <a:avLst>
            <a:gd name="adj1" fmla="val 82679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-1482143"/>
              <a:satOff val="7100"/>
              <a:lumOff val="65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Program hospodárskeho a sociálneho rozvoja SR</a:t>
          </a:r>
          <a:endParaRPr lang="sk-SK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Partnerská dohoda </a:t>
          </a:r>
          <a:endParaRPr lang="sk-SK" sz="1700" kern="1200" dirty="0"/>
        </a:p>
      </dsp:txBody>
      <dsp:txXfrm>
        <a:off x="5590614" y="1690467"/>
        <a:ext cx="4686249" cy="845233"/>
      </dsp:txXfrm>
    </dsp:sp>
    <dsp:sp modelId="{52CE332F-992B-4BFA-9E12-35E53D1F3EC0}">
      <dsp:nvSpPr>
        <dsp:cNvPr id="0" name=""/>
        <dsp:cNvSpPr/>
      </dsp:nvSpPr>
      <dsp:spPr>
        <a:xfrm rot="10800000">
          <a:off x="1397653" y="1690467"/>
          <a:ext cx="4192960" cy="845233"/>
        </a:xfrm>
        <a:prstGeom prst="trapezoid">
          <a:avLst>
            <a:gd name="adj" fmla="val 82679"/>
          </a:avLst>
        </a:prstGeom>
        <a:solidFill>
          <a:schemeClr val="accent1">
            <a:lumMod val="40000"/>
            <a:lumOff val="60000"/>
          </a:schemeClr>
        </a:solidFill>
        <a:ln w="28575">
          <a:solidFill>
            <a:schemeClr val="accent1">
              <a:lumMod val="40000"/>
              <a:lumOff val="6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Stratégia rozvoja spoločnosti</a:t>
          </a:r>
          <a:endParaRPr lang="sk-SK" sz="2700" kern="1200" dirty="0"/>
        </a:p>
      </dsp:txBody>
      <dsp:txXfrm rot="-10800000">
        <a:off x="2131421" y="1690467"/>
        <a:ext cx="2725424" cy="845233"/>
      </dsp:txXfrm>
    </dsp:sp>
    <dsp:sp modelId="{AA11821C-C404-4FD6-90F3-98B22272335B}">
      <dsp:nvSpPr>
        <dsp:cNvPr id="0" name=""/>
        <dsp:cNvSpPr/>
      </dsp:nvSpPr>
      <dsp:spPr>
        <a:xfrm>
          <a:off x="4192960" y="2535701"/>
          <a:ext cx="6083903" cy="845233"/>
        </a:xfrm>
        <a:prstGeom prst="nonIsoscelesTrapezoid">
          <a:avLst>
            <a:gd name="adj1" fmla="val 82679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-2223214"/>
              <a:satOff val="10650"/>
              <a:lumOff val="98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Rezortné a prierezové stratégie</a:t>
          </a:r>
          <a:endParaRPr lang="sk-SK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Operačné programy</a:t>
          </a:r>
          <a:endParaRPr lang="sk-SK" sz="1700" kern="1200" dirty="0"/>
        </a:p>
      </dsp:txBody>
      <dsp:txXfrm>
        <a:off x="4891787" y="2535701"/>
        <a:ext cx="5385076" cy="845233"/>
      </dsp:txXfrm>
    </dsp:sp>
    <dsp:sp modelId="{0071C3F3-A9CE-4F88-9694-3D5AFD8D62E4}">
      <dsp:nvSpPr>
        <dsp:cNvPr id="0" name=""/>
        <dsp:cNvSpPr/>
      </dsp:nvSpPr>
      <dsp:spPr>
        <a:xfrm rot="10800000">
          <a:off x="2096480" y="2535701"/>
          <a:ext cx="2795307" cy="845233"/>
        </a:xfrm>
        <a:prstGeom prst="trapezoid">
          <a:avLst>
            <a:gd name="adj" fmla="val 82679"/>
          </a:avLst>
        </a:prstGeom>
        <a:solidFill>
          <a:schemeClr val="accent1">
            <a:lumMod val="40000"/>
            <a:lumOff val="60000"/>
          </a:schemeClr>
        </a:solidFill>
        <a:ln w="12700">
          <a:solidFill>
            <a:schemeClr val="accent1"/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Stratégie</a:t>
          </a:r>
          <a:endParaRPr lang="sk-SK" sz="2700" kern="1200" dirty="0"/>
        </a:p>
      </dsp:txBody>
      <dsp:txXfrm rot="-10800000">
        <a:off x="2585658" y="2535701"/>
        <a:ext cx="1816949" cy="845233"/>
      </dsp:txXfrm>
    </dsp:sp>
    <dsp:sp modelId="{17691BBC-1ADA-45B5-A4A7-F39686154A8F}">
      <dsp:nvSpPr>
        <dsp:cNvPr id="0" name=""/>
        <dsp:cNvSpPr/>
      </dsp:nvSpPr>
      <dsp:spPr>
        <a:xfrm>
          <a:off x="3494133" y="3380935"/>
          <a:ext cx="6782730" cy="845233"/>
        </a:xfrm>
        <a:prstGeom prst="nonIsoscelesTrapezoid">
          <a:avLst>
            <a:gd name="adj1" fmla="val 82679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700" kern="1200" dirty="0" smtClean="0"/>
            <a:t>Národný Infraštruktúrny / Investičný Plán  - kľúčové projekty</a:t>
          </a:r>
          <a:endParaRPr lang="sk-SK" sz="1700" kern="1200" dirty="0"/>
        </a:p>
      </dsp:txBody>
      <dsp:txXfrm>
        <a:off x="4192960" y="3380935"/>
        <a:ext cx="6083903" cy="845233"/>
      </dsp:txXfrm>
    </dsp:sp>
    <dsp:sp modelId="{435FF1BD-7495-4C10-B2C5-9D0BF0255459}">
      <dsp:nvSpPr>
        <dsp:cNvPr id="0" name=""/>
        <dsp:cNvSpPr/>
      </dsp:nvSpPr>
      <dsp:spPr>
        <a:xfrm rot="10800000">
          <a:off x="2795307" y="3380935"/>
          <a:ext cx="1397653" cy="845233"/>
        </a:xfrm>
        <a:prstGeom prst="trapezoid">
          <a:avLst>
            <a:gd name="adj" fmla="val 82679"/>
          </a:avLst>
        </a:prstGeom>
        <a:solidFill>
          <a:schemeClr val="accent1">
            <a:lumMod val="40000"/>
            <a:lumOff val="60000"/>
          </a:schemeClr>
        </a:solidFill>
        <a:ln w="19050">
          <a:solidFill>
            <a:schemeClr val="accent1">
              <a:lumMod val="60000"/>
              <a:lumOff val="40000"/>
            </a:schemeClr>
          </a:solidFill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700" kern="1200" dirty="0" smtClean="0"/>
            <a:t>NIP</a:t>
          </a:r>
          <a:endParaRPr lang="sk-SK" sz="2700" kern="1200" dirty="0"/>
        </a:p>
      </dsp:txBody>
      <dsp:txXfrm rot="-10800000">
        <a:off x="2795307" y="3380935"/>
        <a:ext cx="1397653" cy="8452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6C66B-5968-40FB-91F2-2C2BD7B3088B}">
      <dsp:nvSpPr>
        <dsp:cNvPr id="0" name=""/>
        <dsp:cNvSpPr/>
      </dsp:nvSpPr>
      <dsp:spPr>
        <a:xfrm>
          <a:off x="918450" y="855376"/>
          <a:ext cx="2566131" cy="25661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E303A1-FCD0-4FD2-8CEA-A3375B2A44AE}">
      <dsp:nvSpPr>
        <dsp:cNvPr id="0" name=""/>
        <dsp:cNvSpPr/>
      </dsp:nvSpPr>
      <dsp:spPr>
        <a:xfrm>
          <a:off x="1438271" y="1368603"/>
          <a:ext cx="1539678" cy="1539678"/>
        </a:xfrm>
        <a:prstGeom prst="ellipse">
          <a:avLst/>
        </a:prstGeom>
        <a:solidFill>
          <a:schemeClr val="accent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36E00-774F-4F12-BED9-F966C4DB35DF}">
      <dsp:nvSpPr>
        <dsp:cNvPr id="0" name=""/>
        <dsp:cNvSpPr/>
      </dsp:nvSpPr>
      <dsp:spPr>
        <a:xfrm>
          <a:off x="1951498" y="1881829"/>
          <a:ext cx="513226" cy="5132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0F3AD-26FD-4C72-A54C-14F61B9E6469}">
      <dsp:nvSpPr>
        <dsp:cNvPr id="0" name=""/>
        <dsp:cNvSpPr/>
      </dsp:nvSpPr>
      <dsp:spPr>
        <a:xfrm>
          <a:off x="3951403" y="140851"/>
          <a:ext cx="2274438" cy="748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 smtClean="0"/>
            <a:t>Koordinátor pracovného tímu (ÚV+ÚPVII)</a:t>
          </a:r>
          <a:endParaRPr lang="sk-SK" sz="1700" kern="1200" dirty="0"/>
        </a:p>
      </dsp:txBody>
      <dsp:txXfrm>
        <a:off x="3951403" y="140851"/>
        <a:ext cx="2274438" cy="748454"/>
      </dsp:txXfrm>
    </dsp:sp>
    <dsp:sp modelId="{85A36BE7-EFF6-4C19-87F4-19BC7B8A8D9F}">
      <dsp:nvSpPr>
        <dsp:cNvPr id="0" name=""/>
        <dsp:cNvSpPr/>
      </dsp:nvSpPr>
      <dsp:spPr>
        <a:xfrm>
          <a:off x="3598098" y="374227"/>
          <a:ext cx="3207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F8E853-C5DA-4325-93D1-34EBCC8DB4CD}">
      <dsp:nvSpPr>
        <dsp:cNvPr id="0" name=""/>
        <dsp:cNvSpPr/>
      </dsp:nvSpPr>
      <dsp:spPr>
        <a:xfrm rot="5400000">
          <a:off x="2020569" y="562196"/>
          <a:ext cx="1763787" cy="138870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A29D90-4FEC-460C-B28F-03FDE1F9D21E}">
      <dsp:nvSpPr>
        <dsp:cNvPr id="0" name=""/>
        <dsp:cNvSpPr/>
      </dsp:nvSpPr>
      <dsp:spPr>
        <a:xfrm>
          <a:off x="4107283" y="821863"/>
          <a:ext cx="1283065" cy="748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 smtClean="0"/>
            <a:t>Tvorivý tím</a:t>
          </a:r>
          <a:endParaRPr lang="sk-SK" sz="1700" kern="1200" dirty="0"/>
        </a:p>
      </dsp:txBody>
      <dsp:txXfrm>
        <a:off x="4107283" y="821863"/>
        <a:ext cx="1283065" cy="748454"/>
      </dsp:txXfrm>
    </dsp:sp>
    <dsp:sp modelId="{06637FDD-6423-4B25-B9F4-0F18E28A3E79}">
      <dsp:nvSpPr>
        <dsp:cNvPr id="0" name=""/>
        <dsp:cNvSpPr/>
      </dsp:nvSpPr>
      <dsp:spPr>
        <a:xfrm>
          <a:off x="3598098" y="1122682"/>
          <a:ext cx="3207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A79B3-0947-4888-BBD0-C1C36F9A4820}">
      <dsp:nvSpPr>
        <dsp:cNvPr id="0" name=""/>
        <dsp:cNvSpPr/>
      </dsp:nvSpPr>
      <dsp:spPr>
        <a:xfrm rot="5400000">
          <a:off x="2399159" y="1298975"/>
          <a:ext cx="1374419" cy="1020892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19120-73DC-47DC-9C18-1A1CE689737F}">
      <dsp:nvSpPr>
        <dsp:cNvPr id="0" name=""/>
        <dsp:cNvSpPr/>
      </dsp:nvSpPr>
      <dsp:spPr>
        <a:xfrm>
          <a:off x="4096037" y="1523068"/>
          <a:ext cx="1834308" cy="748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21590" bIns="2159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700" kern="1200" dirty="0" smtClean="0"/>
            <a:t>Poradný zbor</a:t>
          </a:r>
          <a:endParaRPr lang="sk-SK" sz="1700" kern="1200" dirty="0"/>
        </a:p>
      </dsp:txBody>
      <dsp:txXfrm>
        <a:off x="4096037" y="1523068"/>
        <a:ext cx="1834308" cy="748454"/>
      </dsp:txXfrm>
    </dsp:sp>
    <dsp:sp modelId="{4413C66E-11D8-43D2-B50D-B7B21FEC5AFC}">
      <dsp:nvSpPr>
        <dsp:cNvPr id="0" name=""/>
        <dsp:cNvSpPr/>
      </dsp:nvSpPr>
      <dsp:spPr>
        <a:xfrm>
          <a:off x="3598098" y="1871137"/>
          <a:ext cx="32076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F3C93-EBD1-49EB-B3E5-9D1411C0040E}">
      <dsp:nvSpPr>
        <dsp:cNvPr id="0" name=""/>
        <dsp:cNvSpPr/>
      </dsp:nvSpPr>
      <dsp:spPr>
        <a:xfrm rot="5400000">
          <a:off x="2778219" y="2035155"/>
          <a:ext cx="981972" cy="65308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2E41A0-9173-4030-A000-661B00448D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972A59-5858-4D40-B014-06916C5F54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144DA-167D-4FE3-8C33-2254479D665A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B9B9BE-94EB-4480-883C-C6A4923C39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EB2E1-4FB3-4CCD-B854-B8024D6BD2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3F4DF-0015-415D-92F8-3271FB57C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1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A7CDF-B10B-42EC-B94B-32C6ACF0B2BB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E380C-C8C0-45D8-B332-88A967AC1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3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DCBC9-BF66-429D-8C66-5F2F073BC707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336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E380C-C8C0-45D8-B332-88A967AC1F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7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75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2D4B2A-8F1A-403C-AE85-90B69F6934D4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26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4D9527-038D-45AE-ACB0-D17770B268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9" y="6268537"/>
            <a:ext cx="2377926" cy="452938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ADE636D-D16C-4927-8C8C-30FE3002EA66}"/>
              </a:ext>
            </a:extLst>
          </p:cNvPr>
          <p:cNvSpPr txBox="1">
            <a:spLocks/>
          </p:cNvSpPr>
          <p:nvPr userDrawn="1"/>
        </p:nvSpPr>
        <p:spPr>
          <a:xfrm>
            <a:off x="9301906" y="6334918"/>
            <a:ext cx="2377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b="0" i="0" u="none" strike="noStrike" kern="12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sk-SK" sz="1000" b="0" i="0" u="none" strike="noStrike" kern="120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Štefánikova 15 - 011 05 Bratislava </a:t>
            </a:r>
            <a:r>
              <a:rPr lang="sk-SK" sz="1000" b="0" i="0" u="none" strike="noStrike" kern="120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www.vicepremier.gov.sk </a:t>
            </a:r>
          </a:p>
          <a:p>
            <a:endParaRPr lang="en-US" dirty="0"/>
          </a:p>
        </p:txBody>
      </p: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E1953E4F-0AB4-43E7-B98F-E1C4E99EC2D2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24939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87CCA89-16B3-4DC5-9088-827C9D51FADD}"/>
              </a:ext>
            </a:extLst>
          </p:cNvPr>
          <p:cNvSpPr txBox="1">
            <a:spLocks/>
          </p:cNvSpPr>
          <p:nvPr userDrawn="1"/>
        </p:nvSpPr>
        <p:spPr>
          <a:xfrm>
            <a:off x="6923980" y="6335893"/>
            <a:ext cx="2377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000" b="0" i="0" u="none" strike="noStrike" kern="1200" baseline="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Kvetoslav Kmec</a:t>
            </a:r>
          </a:p>
          <a:p>
            <a:r>
              <a:rPr lang="sk-SK" sz="1000" b="0" i="0" u="none" strike="noStrike" kern="1200" baseline="0" noProof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Sekcia riadenia investícií</a:t>
            </a:r>
          </a:p>
        </p:txBody>
      </p:sp>
      <p:cxnSp>
        <p:nvCxnSpPr>
          <p:cNvPr id="12" name="Straight Connector 14">
            <a:extLst>
              <a:ext uri="{FF2B5EF4-FFF2-40B4-BE49-F238E27FC236}">
                <a16:creationId xmlns:a16="http://schemas.microsoft.com/office/drawing/2014/main" id="{14AB8F30-0399-462D-88A9-7A9FBC63957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844675"/>
            <a:ext cx="694308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5">
            <a:extLst>
              <a:ext uri="{FF2B5EF4-FFF2-40B4-BE49-F238E27FC236}">
                <a16:creationId xmlns:a16="http://schemas.microsoft.com/office/drawing/2014/main" id="{E9990821-779A-4F89-B07E-B1960947447B}"/>
              </a:ext>
            </a:extLst>
          </p:cNvPr>
          <p:cNvCxnSpPr>
            <a:cxnSpLocks/>
          </p:cNvCxnSpPr>
          <p:nvPr userDrawn="1"/>
        </p:nvCxnSpPr>
        <p:spPr>
          <a:xfrm flipH="1">
            <a:off x="11497692" y="4625975"/>
            <a:ext cx="694308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8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11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87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85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6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4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4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85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7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804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76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8705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5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17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731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Úvod">
    <p:bg>
      <p:bgPr>
        <a:solidFill>
          <a:srgbClr val="263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F87612F4-8B7D-411D-AE4A-A1498FF317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2882"/>
            <a:ext cx="12188052" cy="68522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B947F0-A014-4C45-8020-098EFCA12D07}"/>
              </a:ext>
            </a:extLst>
          </p:cNvPr>
          <p:cNvSpPr/>
          <p:nvPr userDrawn="1"/>
        </p:nvSpPr>
        <p:spPr>
          <a:xfrm>
            <a:off x="0" y="4281055"/>
            <a:ext cx="12192000" cy="2576945"/>
          </a:xfrm>
          <a:prstGeom prst="rect">
            <a:avLst/>
          </a:prstGeom>
          <a:solidFill>
            <a:srgbClr val="26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97B0A8A-0A79-48CA-8A66-E9FE0BC7D8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71658" y="4867110"/>
            <a:ext cx="4236082" cy="371462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 algn="r">
              <a:buFontTx/>
              <a:buNone/>
              <a:defRPr sz="1800">
                <a:solidFill>
                  <a:schemeClr val="bg1"/>
                </a:solidFill>
              </a:defRPr>
            </a:lvl2pPr>
            <a:lvl3pPr marL="914400" indent="0" algn="r">
              <a:buFontTx/>
              <a:buNone/>
              <a:defRPr sz="1800">
                <a:solidFill>
                  <a:schemeClr val="accent2"/>
                </a:solidFill>
              </a:defRPr>
            </a:lvl3pPr>
            <a:lvl4pPr marL="1371600" indent="0" algn="r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 algn="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KLIKNUTÍM ZADAJTE NADPIS</a:t>
            </a:r>
            <a:endParaRPr lang="sk-SK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E99A4C-FCEF-4E85-8715-794E6A8FA65F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42925" y="6197455"/>
            <a:ext cx="336665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B3D12332-F85E-4520-B632-6C21BE4DBA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2338" y="5252001"/>
            <a:ext cx="4235450" cy="37147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</a:defRPr>
            </a:lvl2pPr>
            <a:lvl3pPr marL="914400" indent="0" algn="r">
              <a:buNone/>
              <a:defRPr sz="1800">
                <a:solidFill>
                  <a:schemeClr val="bg1"/>
                </a:solidFill>
              </a:defRPr>
            </a:lvl3pPr>
            <a:lvl4pPr marL="1371600" indent="0" algn="r">
              <a:buNone/>
              <a:defRPr sz="18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sk-SK" noProof="0" dirty="0"/>
              <a:t>KLIKNUTÍM ZADAJTE PODNADPIS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DF8CB4DE-FBA8-4552-9E28-26D0E68368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72338" y="5630537"/>
            <a:ext cx="4235450" cy="371475"/>
          </a:xfrm>
          <a:prstGeom prst="rect">
            <a:avLst/>
          </a:prstGeom>
          <a:noFill/>
        </p:spPr>
        <p:txBody>
          <a:bodyPr/>
          <a:lstStyle>
            <a:lvl1pPr marL="0" indent="0" algn="r">
              <a:buNone/>
              <a:defRPr sz="1800">
                <a:solidFill>
                  <a:schemeClr val="accent3"/>
                </a:solidFill>
              </a:defRPr>
            </a:lvl1pPr>
            <a:lvl2pPr marL="457200" indent="0" algn="r">
              <a:buNone/>
              <a:defRPr sz="1800">
                <a:solidFill>
                  <a:schemeClr val="accent2"/>
                </a:solidFill>
              </a:defRPr>
            </a:lvl2pPr>
            <a:lvl3pPr marL="914400" indent="0" algn="r">
              <a:buNone/>
              <a:defRPr sz="1800">
                <a:solidFill>
                  <a:schemeClr val="accent2"/>
                </a:solidFill>
              </a:defRPr>
            </a:lvl3pPr>
            <a:lvl4pPr marL="1371600" indent="0" algn="r">
              <a:buNone/>
              <a:defRPr sz="1800">
                <a:solidFill>
                  <a:schemeClr val="accent2"/>
                </a:solidFill>
              </a:defRPr>
            </a:lvl4pPr>
            <a:lvl5pPr marL="1828800" indent="0" algn="r">
              <a:buNone/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 err="1"/>
              <a:t>Kliknutím</a:t>
            </a:r>
            <a:r>
              <a:rPr lang="en-US" dirty="0"/>
              <a:t> </a:t>
            </a:r>
            <a:r>
              <a:rPr lang="en-US" dirty="0" err="1"/>
              <a:t>zadajte</a:t>
            </a:r>
            <a:r>
              <a:rPr lang="en-US" dirty="0"/>
              <a:t> text</a:t>
            </a: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06B89D08-FA7F-428E-9FD6-818754870F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62" y="4938778"/>
            <a:ext cx="3284958" cy="59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8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Slide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57F0928-698E-4D5F-BB41-78E59D87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FDB1444-75C3-4875-B34E-46E64A04A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ACC5055-8057-44D1-BA25-76A331C578EB}"/>
              </a:ext>
            </a:extLst>
          </p:cNvPr>
          <p:cNvCxnSpPr>
            <a:cxnSpLocks/>
          </p:cNvCxnSpPr>
          <p:nvPr userDrawn="1"/>
        </p:nvCxnSpPr>
        <p:spPr>
          <a:xfrm flipH="1">
            <a:off x="8067653" y="6831873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F27BEC-4753-4D08-ABDB-1D76480DBD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9337" y="1893942"/>
            <a:ext cx="10048875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cxnSp>
        <p:nvCxnSpPr>
          <p:cNvPr id="9" name="Straight Connector 19">
            <a:extLst>
              <a:ext uri="{FF2B5EF4-FFF2-40B4-BE49-F238E27FC236}">
                <a16:creationId xmlns:a16="http://schemas.microsoft.com/office/drawing/2014/main" id="{FB82F9B7-C64D-4B03-8BEF-F8D051F45A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728427"/>
            <a:ext cx="694308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Zástupný objekt pre text 3">
            <a:extLst>
              <a:ext uri="{FF2B5EF4-FFF2-40B4-BE49-F238E27FC236}">
                <a16:creationId xmlns:a16="http://schemas.microsoft.com/office/drawing/2014/main" id="{0687E8BE-9171-450E-B32B-E7EFE11E35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9338" y="2754321"/>
            <a:ext cx="10048875" cy="3216275"/>
          </a:xfrm>
          <a:prstGeom prst="rect">
            <a:avLst/>
          </a:prstGeom>
        </p:spPr>
        <p:txBody>
          <a:bodyPr numCol="1" spcCol="457200"/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5C5F70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orci.</a:t>
            </a:r>
          </a:p>
          <a:p>
            <a:pPr lvl="0"/>
            <a:r>
              <a:rPr lang="en-US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148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2">
            <a:extLst>
              <a:ext uri="{FF2B5EF4-FFF2-40B4-BE49-F238E27FC236}">
                <a16:creationId xmlns:a16="http://schemas.microsoft.com/office/drawing/2014/main" id="{04CC5FD4-1915-433C-AF8A-57995DB5F8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65D841B5-C8CC-4167-9B9F-36D8769B39C6}"/>
              </a:ext>
            </a:extLst>
          </p:cNvPr>
          <p:cNvSpPr txBox="1">
            <a:spLocks/>
          </p:cNvSpPr>
          <p:nvPr userDrawn="1"/>
        </p:nvSpPr>
        <p:spPr>
          <a:xfrm>
            <a:off x="838200" y="1186880"/>
            <a:ext cx="3964619" cy="19556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FFFFFF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algn="l"/>
            <a:r>
              <a:rPr lang="sk-SK" noProof="0" dirty="0">
                <a:solidFill>
                  <a:srgbClr val="263C80"/>
                </a:solidFill>
                <a:latin typeface="Asap" panose="020F0504030202060203" pitchFamily="34" charset="0"/>
              </a:rPr>
              <a:t>Ďakujem </a:t>
            </a:r>
            <a:br>
              <a:rPr lang="sk-SK" noProof="0" dirty="0">
                <a:solidFill>
                  <a:srgbClr val="263C80"/>
                </a:solidFill>
                <a:latin typeface="Asap" panose="020F0504030202060203" pitchFamily="34" charset="0"/>
              </a:rPr>
            </a:br>
            <a:r>
              <a:rPr lang="sk-SK" noProof="0" dirty="0">
                <a:solidFill>
                  <a:srgbClr val="263C80"/>
                </a:solidFill>
                <a:latin typeface="Asap" panose="020F0504030202060203" pitchFamily="34" charset="0"/>
              </a:rPr>
              <a:t>za pozornosť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CDF678-341D-45A0-AB86-521E9D077D1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629971"/>
            <a:ext cx="336665" cy="0"/>
          </a:xfrm>
          <a:prstGeom prst="line">
            <a:avLst/>
          </a:prstGeom>
          <a:ln w="3810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1E255B-B265-4E24-BA14-A1D9402D5CAE}"/>
              </a:ext>
            </a:extLst>
          </p:cNvPr>
          <p:cNvCxnSpPr>
            <a:cxnSpLocks/>
          </p:cNvCxnSpPr>
          <p:nvPr userDrawn="1"/>
        </p:nvCxnSpPr>
        <p:spPr>
          <a:xfrm flipH="1">
            <a:off x="7891444" y="1384294"/>
            <a:ext cx="336665" cy="0"/>
          </a:xfrm>
          <a:prstGeom prst="line">
            <a:avLst/>
          </a:prstGeom>
          <a:ln w="3810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EAFE650-DD0A-4D8B-BD69-9597D717C79E}"/>
              </a:ext>
            </a:extLst>
          </p:cNvPr>
          <p:cNvCxnSpPr>
            <a:cxnSpLocks/>
          </p:cNvCxnSpPr>
          <p:nvPr userDrawn="1"/>
        </p:nvCxnSpPr>
        <p:spPr>
          <a:xfrm flipH="1">
            <a:off x="11142925" y="6197455"/>
            <a:ext cx="336665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3">
            <a:extLst>
              <a:ext uri="{FF2B5EF4-FFF2-40B4-BE49-F238E27FC236}">
                <a16:creationId xmlns:a16="http://schemas.microsoft.com/office/drawing/2014/main" id="{C6092E3C-59FF-4D21-9C96-30BDAA9A80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510204"/>
            <a:ext cx="3478212" cy="13477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+ 421 2 20928xxx </a:t>
            </a:r>
            <a:br>
              <a:rPr lang="en-US" dirty="0"/>
            </a:br>
            <a:r>
              <a:rPr lang="en-US" dirty="0"/>
              <a:t>kontakt@vicepremier.gov.sk</a:t>
            </a:r>
            <a:br>
              <a:rPr lang="en-US" dirty="0"/>
            </a:br>
            <a:r>
              <a:rPr lang="en-US" dirty="0"/>
              <a:t>www.vicepremier.gov.sk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950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263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196EDDA7-0650-4796-B4E8-AF13259AA3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2882"/>
            <a:ext cx="12188052" cy="6852236"/>
          </a:xfrm>
          <a:prstGeom prst="rect">
            <a:avLst/>
          </a:prstGeom>
        </p:spPr>
      </p:pic>
      <p:sp>
        <p:nvSpPr>
          <p:cNvPr id="11" name="Pentagon 6">
            <a:extLst>
              <a:ext uri="{FF2B5EF4-FFF2-40B4-BE49-F238E27FC236}">
                <a16:creationId xmlns:a16="http://schemas.microsoft.com/office/drawing/2014/main" id="{F1A0CE6C-B880-4378-B4CA-62507D16D54C}"/>
              </a:ext>
            </a:extLst>
          </p:cNvPr>
          <p:cNvSpPr/>
          <p:nvPr userDrawn="1"/>
        </p:nvSpPr>
        <p:spPr>
          <a:xfrm>
            <a:off x="0" y="-1"/>
            <a:ext cx="4703974" cy="6857993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0" tIns="0" rIns="91440" bIns="91440" rtlCol="0" anchor="ctr" anchorCtr="0"/>
          <a:lstStyle/>
          <a:p>
            <a:endParaRPr lang="en-US" sz="1333" dirty="0">
              <a:solidFill>
                <a:schemeClr val="bg2"/>
              </a:solidFill>
              <a:latin typeface="Roboto Regular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97E5C8E-55D6-4C93-8FCF-726DD286D06B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867159"/>
            <a:ext cx="336665" cy="0"/>
          </a:xfrm>
          <a:prstGeom prst="line">
            <a:avLst/>
          </a:prstGeom>
          <a:ln w="3810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99B4F3-7A42-4E91-A4B2-656BE64BF671}"/>
              </a:ext>
            </a:extLst>
          </p:cNvPr>
          <p:cNvCxnSpPr>
            <a:cxnSpLocks/>
          </p:cNvCxnSpPr>
          <p:nvPr userDrawn="1"/>
        </p:nvCxnSpPr>
        <p:spPr>
          <a:xfrm flipH="1">
            <a:off x="3695116" y="2776939"/>
            <a:ext cx="336665" cy="0"/>
          </a:xfrm>
          <a:prstGeom prst="line">
            <a:avLst/>
          </a:prstGeom>
          <a:ln w="3810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52E913-DE11-42BF-B2AC-A11D91F977C7}"/>
              </a:ext>
            </a:extLst>
          </p:cNvPr>
          <p:cNvCxnSpPr>
            <a:cxnSpLocks/>
          </p:cNvCxnSpPr>
          <p:nvPr userDrawn="1"/>
        </p:nvCxnSpPr>
        <p:spPr>
          <a:xfrm flipH="1">
            <a:off x="641465" y="5045237"/>
            <a:ext cx="336665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79C1FCF-3666-4EEC-B296-137D705250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4180" y="2109104"/>
            <a:ext cx="3477601" cy="237685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KLIKNUTÍM ZADAJTE TEXT</a:t>
            </a:r>
            <a:endParaRPr lang="sk-SK" noProof="0" dirty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E8E5CCF-E980-4F35-923C-C08C11F14C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0" y="529211"/>
            <a:ext cx="2893544" cy="525341"/>
          </a:xfrm>
          <a:prstGeom prst="rect">
            <a:avLst/>
          </a:prstGeom>
        </p:spPr>
      </p:pic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0E9A2716-7FA2-4387-B056-EF9ACEB9F2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3569" y="5510204"/>
            <a:ext cx="3478212" cy="13477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+ 421 2 20928xxx </a:t>
            </a:r>
            <a:br>
              <a:rPr lang="en-US" dirty="0"/>
            </a:br>
            <a:r>
              <a:rPr lang="en-US" dirty="0"/>
              <a:t>kontakt@vicepremier.gov.sk</a:t>
            </a:r>
            <a:br>
              <a:rPr lang="en-US" dirty="0"/>
            </a:br>
            <a:r>
              <a:rPr lang="en-US" dirty="0"/>
              <a:t>www.vicepremier.gov.sk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9057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555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grpId="0" nodeType="click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500" fill="hold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1" grpId="0" build="p">
            <p:tmplLst>
              <p:tmpl lvl="1">
                <p:tnLst>
                  <p:par>
                    <p:cTn presetID="42" presetClass="entr" presetSubtype="0" fill="hold" nodeType="click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1500"/>
                            <p:tgtEl>
                              <p:spTgt spid="21"/>
                            </p:tgtEl>
                          </p:cBhvr>
                        </p:animEffect>
                        <p:anim calcmode="lin" valueType="num">
                          <p:cBhvr>
                            <p:cTn dur="15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15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+.1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4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500" fill="hold"/>
                            <p:tgtEl>
                              <p:spTgt spid="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500" fill="hold"/>
                            <p:tgtEl>
                              <p:spTgt spid="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42" presetClass="entr" presetSubtype="0" fill="hold" grpId="0" nodeType="click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500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500" fill="hold"/>
                                            <p:tgtEl>
                                              <p:spTgt spid="2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21" grpId="0" build="p">
            <p:tmplLst>
              <p:tmpl lvl="1">
                <p:tnLst>
                  <p:par>
                    <p:cTn presetID="42" presetClass="entr" presetSubtype="0" fill="hold" nodeType="click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1500"/>
                            <p:tgtEl>
                              <p:spTgt spid="21"/>
                            </p:tgtEl>
                          </p:cBhvr>
                        </p:animEffect>
                        <p:anim calcmode="lin" valueType="num">
                          <p:cBhvr>
                            <p:cTn dur="150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150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+.1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4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500" fill="hold"/>
                            <p:tgtEl>
                              <p:spTgt spid="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500" fill="hold"/>
                            <p:tgtEl>
                              <p:spTgt spid="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ed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9406499-4E7B-4606-B198-E52462DF6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" y="2882"/>
            <a:ext cx="12188052" cy="685223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ECF75-5153-43C8-8E26-31DDA9D70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C5F7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sk-SK" noProof="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F0F03FE-0649-4214-A041-A11D81A4EC7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2320926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k-SK" sz="3200" noProof="0" dirty="0">
                <a:latin typeface="Asap" panose="020F0504030202060203" pitchFamily="34" charset="0"/>
              </a:rPr>
              <a:t>“</a:t>
            </a:r>
            <a:r>
              <a:rPr lang="sk-SK" sz="3200" noProof="0" dirty="0" err="1">
                <a:latin typeface="Asap" panose="020F0504030202060203" pitchFamily="34" charset="0"/>
              </a:rPr>
              <a:t>Contrary</a:t>
            </a:r>
            <a:r>
              <a:rPr lang="sk-SK" sz="3200" noProof="0" dirty="0">
                <a:latin typeface="Asap" panose="020F0504030202060203" pitchFamily="34" charset="0"/>
              </a:rPr>
              <a:t> to </a:t>
            </a:r>
            <a:r>
              <a:rPr lang="sk-SK" sz="3200" noProof="0" dirty="0" err="1">
                <a:latin typeface="Asap" panose="020F0504030202060203" pitchFamily="34" charset="0"/>
              </a:rPr>
              <a:t>popular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belief</a:t>
            </a:r>
            <a:r>
              <a:rPr lang="sk-SK" sz="3200" noProof="0" dirty="0">
                <a:latin typeface="Asap" panose="020F0504030202060203" pitchFamily="34" charset="0"/>
              </a:rPr>
              <a:t>, </a:t>
            </a:r>
            <a:r>
              <a:rPr lang="sk-SK" sz="3200" b="1" noProof="0" dirty="0" err="1">
                <a:solidFill>
                  <a:srgbClr val="263C80"/>
                </a:solidFill>
                <a:latin typeface="Asap" panose="020F0504030202060203" pitchFamily="34" charset="0"/>
              </a:rPr>
              <a:t>Lorem</a:t>
            </a:r>
            <a:r>
              <a:rPr lang="sk-SK" sz="3200" b="1" noProof="0" dirty="0">
                <a:solidFill>
                  <a:srgbClr val="263C80"/>
                </a:solidFill>
                <a:latin typeface="Asap" panose="020F0504030202060203" pitchFamily="34" charset="0"/>
              </a:rPr>
              <a:t> </a:t>
            </a:r>
            <a:r>
              <a:rPr lang="sk-SK" sz="3200" b="1" noProof="0" dirty="0" err="1">
                <a:solidFill>
                  <a:srgbClr val="263C80"/>
                </a:solidFill>
                <a:latin typeface="Asap" panose="020F0504030202060203" pitchFamily="34" charset="0"/>
              </a:rPr>
              <a:t>Ipsum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is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not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simply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random</a:t>
            </a:r>
            <a:r>
              <a:rPr lang="sk-SK" sz="3200" noProof="0" dirty="0">
                <a:latin typeface="Asap" panose="020F0504030202060203" pitchFamily="34" charset="0"/>
              </a:rPr>
              <a:t> text. </a:t>
            </a:r>
            <a:r>
              <a:rPr lang="sk-SK" sz="3200" noProof="0" dirty="0" err="1">
                <a:latin typeface="Asap" panose="020F0504030202060203" pitchFamily="34" charset="0"/>
              </a:rPr>
              <a:t>It</a:t>
            </a:r>
            <a:r>
              <a:rPr lang="sk-SK" sz="3200" noProof="0" dirty="0">
                <a:latin typeface="Asap" panose="020F0504030202060203" pitchFamily="34" charset="0"/>
              </a:rPr>
              <a:t> has </a:t>
            </a:r>
            <a:r>
              <a:rPr lang="sk-SK" sz="3200" noProof="0" dirty="0" err="1">
                <a:latin typeface="Asap" panose="020F0504030202060203" pitchFamily="34" charset="0"/>
              </a:rPr>
              <a:t>roots</a:t>
            </a:r>
            <a:r>
              <a:rPr lang="sk-SK" sz="3200" noProof="0" dirty="0">
                <a:latin typeface="Asap" panose="020F0504030202060203" pitchFamily="34" charset="0"/>
              </a:rPr>
              <a:t> in a </a:t>
            </a:r>
            <a:r>
              <a:rPr lang="sk-SK" sz="3200" noProof="0" dirty="0" err="1">
                <a:latin typeface="Asap" panose="020F0504030202060203" pitchFamily="34" charset="0"/>
              </a:rPr>
              <a:t>piece</a:t>
            </a:r>
            <a:r>
              <a:rPr lang="sk-SK" sz="3200" noProof="0" dirty="0">
                <a:latin typeface="Asap" panose="020F0504030202060203" pitchFamily="34" charset="0"/>
              </a:rPr>
              <a:t> of </a:t>
            </a:r>
            <a:r>
              <a:rPr lang="sk-SK" sz="3200" noProof="0" dirty="0" err="1">
                <a:latin typeface="Asap" panose="020F0504030202060203" pitchFamily="34" charset="0"/>
              </a:rPr>
              <a:t>classical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b="1" noProof="0" dirty="0" err="1">
                <a:solidFill>
                  <a:srgbClr val="263C80"/>
                </a:solidFill>
                <a:latin typeface="Asap" panose="020F0504030202060203" pitchFamily="34" charset="0"/>
              </a:rPr>
              <a:t>Latin</a:t>
            </a:r>
            <a:r>
              <a:rPr lang="sk-SK" sz="3200" b="1" noProof="0" dirty="0">
                <a:solidFill>
                  <a:srgbClr val="263C80"/>
                </a:solidFill>
                <a:latin typeface="Asap" panose="020F0504030202060203" pitchFamily="34" charset="0"/>
              </a:rPr>
              <a:t> </a:t>
            </a:r>
            <a:r>
              <a:rPr lang="sk-SK" sz="3200" b="1" noProof="0" dirty="0" err="1">
                <a:solidFill>
                  <a:srgbClr val="263C80"/>
                </a:solidFill>
                <a:latin typeface="Asap" panose="020F0504030202060203" pitchFamily="34" charset="0"/>
              </a:rPr>
              <a:t>literature</a:t>
            </a:r>
            <a:r>
              <a:rPr lang="sk-SK" sz="3200" noProof="0" dirty="0"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from</a:t>
            </a:r>
            <a:r>
              <a:rPr lang="sk-SK" sz="3200" noProof="0" dirty="0">
                <a:latin typeface="Asap" panose="020F0504030202060203" pitchFamily="34" charset="0"/>
              </a:rPr>
              <a:t> 45 BC. </a:t>
            </a:r>
            <a:r>
              <a:rPr lang="sk-SK" sz="3200" noProof="0" dirty="0" err="1">
                <a:solidFill>
                  <a:srgbClr val="263C80"/>
                </a:solidFill>
                <a:latin typeface="Asap" panose="020F0504030202060203" pitchFamily="34" charset="0"/>
              </a:rPr>
              <a:t>Powerpoint</a:t>
            </a:r>
            <a:r>
              <a:rPr lang="sk-SK" sz="3200" noProof="0" dirty="0">
                <a:solidFill>
                  <a:srgbClr val="263C80"/>
                </a:solidFill>
                <a:latin typeface="Asap" panose="020F0504030202060203" pitchFamily="34" charset="0"/>
              </a:rPr>
              <a:t> </a:t>
            </a:r>
            <a:r>
              <a:rPr lang="sk-SK" sz="3200" noProof="0" dirty="0" err="1">
                <a:latin typeface="Asap" panose="020F0504030202060203" pitchFamily="34" charset="0"/>
              </a:rPr>
              <a:t>template</a:t>
            </a:r>
            <a:r>
              <a:rPr lang="sk-SK" sz="3200" noProof="0" dirty="0">
                <a:latin typeface="Asap" panose="020F0504030202060203" pitchFamily="34" charset="0"/>
              </a:rPr>
              <a:t>”</a:t>
            </a:r>
          </a:p>
          <a:p>
            <a:pPr lvl="0"/>
            <a:endParaRPr lang="sk-SK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BB7F06-30D7-46A5-9371-66C8326C2F1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4236061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36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13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1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Kapito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3">
            <a:extLst>
              <a:ext uri="{FF2B5EF4-FFF2-40B4-BE49-F238E27FC236}">
                <a16:creationId xmlns:a16="http://schemas.microsoft.com/office/drawing/2014/main" id="{137856AB-B7F1-4D2A-B153-8B9B322CB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9E13AC-8A54-419A-AA2C-917F468EE638}"/>
              </a:ext>
            </a:extLst>
          </p:cNvPr>
          <p:cNvCxnSpPr>
            <a:cxnSpLocks/>
          </p:cNvCxnSpPr>
          <p:nvPr userDrawn="1"/>
        </p:nvCxnSpPr>
        <p:spPr>
          <a:xfrm flipH="1">
            <a:off x="883083" y="6829593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0D53B2E-6C91-4AB0-AA1E-39019B9FCB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0222" y="4730999"/>
            <a:ext cx="3878276" cy="8645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KLIKNUTÍM ZADAJTE TEXT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95AC2953-6F49-437F-9EC4-5F3EA22B4A2D}"/>
              </a:ext>
            </a:extLst>
          </p:cNvPr>
          <p:cNvSpPr/>
          <p:nvPr userDrawn="1"/>
        </p:nvSpPr>
        <p:spPr>
          <a:xfrm>
            <a:off x="770222" y="5815894"/>
            <a:ext cx="248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dirty="0">
                <a:solidFill>
                  <a:schemeClr val="bg1"/>
                </a:solidFill>
                <a:latin typeface="Asap" panose="020F0504030202060203" pitchFamily="34" charset="0"/>
              </a:rPr>
              <a:t>www.vicepremier.gov.sk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44BF7B1A-D80C-46BC-A429-ED1CEE1DAE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38" y="759848"/>
            <a:ext cx="919163" cy="8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5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Kapito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2AC54B8-1F36-4EB0-BB03-FEB715E0A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76EACB-6256-47AF-9A0F-02F74A0BF72B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6829593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94B532A-FC77-482B-9EBA-65750C860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56862" y="4730999"/>
            <a:ext cx="3878276" cy="86451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KLIKNUTÍM ZADAJTE TEXT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6D138CEE-5A6D-4D6B-A041-A568FF6D66A4}"/>
              </a:ext>
            </a:extLst>
          </p:cNvPr>
          <p:cNvSpPr/>
          <p:nvPr userDrawn="1"/>
        </p:nvSpPr>
        <p:spPr>
          <a:xfrm>
            <a:off x="4855741" y="5815894"/>
            <a:ext cx="2480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400" dirty="0">
                <a:solidFill>
                  <a:schemeClr val="bg1"/>
                </a:solidFill>
                <a:latin typeface="Asap" panose="020F0504030202060203" pitchFamily="34" charset="0"/>
              </a:rPr>
              <a:t>www.vicepremier.gov.sk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BEC92AF-AF1F-442A-B43E-0DBFEEDADA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17" y="759848"/>
            <a:ext cx="919163" cy="8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0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3546389" cy="685800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E8F16-8B81-462B-9634-19B362257E97}"/>
              </a:ext>
            </a:extLst>
          </p:cNvPr>
          <p:cNvCxnSpPr>
            <a:cxnSpLocks/>
          </p:cNvCxnSpPr>
          <p:nvPr userDrawn="1"/>
        </p:nvCxnSpPr>
        <p:spPr>
          <a:xfrm>
            <a:off x="4199694" y="3169328"/>
            <a:ext cx="0" cy="2936863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038EBB-7E81-4C06-809D-F1D2DF105897}"/>
              </a:ext>
            </a:extLst>
          </p:cNvPr>
          <p:cNvCxnSpPr>
            <a:cxnSpLocks/>
          </p:cNvCxnSpPr>
          <p:nvPr userDrawn="1"/>
        </p:nvCxnSpPr>
        <p:spPr>
          <a:xfrm>
            <a:off x="7796629" y="3169328"/>
            <a:ext cx="0" cy="2006354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4559487-E6F0-44A5-B819-8C7CC29D6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3377" y="3169328"/>
            <a:ext cx="2574392" cy="570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C5F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sk-SK" noProof="0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5DB557D-12F5-4409-901C-B0DAAF5621B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713377" y="3856841"/>
            <a:ext cx="2574392" cy="22493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rgbClr val="5C5F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noProof="0" dirty="0"/>
              <a:t>Kliknutím zadajte text</a:t>
            </a:r>
            <a:endParaRPr lang="en-US" noProof="0" dirty="0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lvl="0"/>
            <a:endParaRPr lang="sk-SK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F52BDA56-BAB9-4E15-BC0F-5408BFDD2473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8221625" y="3169328"/>
            <a:ext cx="2574392" cy="570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C5F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sk-SK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9E9BEEC-48E6-4701-84BE-9A188ADE645E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221625" y="3856841"/>
            <a:ext cx="2574392" cy="1318841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rgbClr val="5C5F7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k-SK" noProof="0" dirty="0"/>
              <a:t>Kliknutím zadajte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k-SK" noProof="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DFA550C-1178-4291-8876-25FC852043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7191" y="1891178"/>
            <a:ext cx="7214362" cy="8821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5C5F7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sk-SK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CE372B6-C7A4-4EF8-BA6F-3B0864EB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191" y="886630"/>
            <a:ext cx="7214362" cy="88219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203962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build="p">
        <p:tmplLst>
          <p:tmpl lvl="1">
            <p:tnLst>
              <p:par>
                <p:cTn presetID="42" presetClass="entr" presetSubtype="0" fill="hold" nodeType="withEffect" nodePh="1">
                  <p:stCondLst>
                    <p:cond delay="8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50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1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8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57F0928-698E-4D5F-BB41-78E59D87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FDB1444-75C3-4875-B34E-46E64A04A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F27BEC-4753-4D08-ABDB-1D76480DBD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9338" y="1893942"/>
            <a:ext cx="2770632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2F7B8BA-77E2-4A7A-BD17-65F212850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2355" y="1899843"/>
            <a:ext cx="2770632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cxnSp>
        <p:nvCxnSpPr>
          <p:cNvPr id="9" name="Straight Connector 19">
            <a:extLst>
              <a:ext uri="{FF2B5EF4-FFF2-40B4-BE49-F238E27FC236}">
                <a16:creationId xmlns:a16="http://schemas.microsoft.com/office/drawing/2014/main" id="{665B5856-3FF8-4EE5-AAB7-A99A9B6C06D6}"/>
              </a:ext>
            </a:extLst>
          </p:cNvPr>
          <p:cNvCxnSpPr>
            <a:cxnSpLocks/>
          </p:cNvCxnSpPr>
          <p:nvPr userDrawn="1"/>
        </p:nvCxnSpPr>
        <p:spPr>
          <a:xfrm flipH="1">
            <a:off x="11497692" y="1429467"/>
            <a:ext cx="694308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Zástupný objekt pre text 3">
            <a:extLst>
              <a:ext uri="{FF2B5EF4-FFF2-40B4-BE49-F238E27FC236}">
                <a16:creationId xmlns:a16="http://schemas.microsoft.com/office/drawing/2014/main" id="{5B549D7B-E1F7-44F3-B38F-405B4BC4C9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9338" y="2754321"/>
            <a:ext cx="10048875" cy="3216275"/>
          </a:xfrm>
          <a:prstGeom prst="rect">
            <a:avLst/>
          </a:prstGeom>
        </p:spPr>
        <p:txBody>
          <a:bodyPr numCol="2" spcCol="457200"/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5C5F70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orci.</a:t>
            </a:r>
          </a:p>
          <a:p>
            <a:pPr lvl="0"/>
            <a:endParaRPr lang="en-US" dirty="0"/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8059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57F0928-698E-4D5F-BB41-78E59D87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FDB1444-75C3-4875-B34E-46E64A04A1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8F27BEC-4753-4D08-ABDB-1D76480DBD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9338" y="1893942"/>
            <a:ext cx="2770632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2F7B8BA-77E2-4A7A-BD17-65F212850F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6463" y="1899843"/>
            <a:ext cx="2770632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AA7D58BF-6F12-4AE4-B494-BD659D01B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43588" y="1905744"/>
            <a:ext cx="2770632" cy="42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263C80"/>
                </a:solidFill>
              </a:defRPr>
            </a:lvl1pPr>
            <a:lvl2pPr marL="457200" indent="0">
              <a:buNone/>
              <a:defRPr sz="2000">
                <a:solidFill>
                  <a:srgbClr val="263C80"/>
                </a:solidFill>
              </a:defRPr>
            </a:lvl2pPr>
            <a:lvl3pPr marL="914400" indent="0">
              <a:buNone/>
              <a:defRPr sz="2000">
                <a:solidFill>
                  <a:srgbClr val="263C80"/>
                </a:solidFill>
              </a:defRPr>
            </a:lvl3pPr>
            <a:lvl4pPr marL="1371600" indent="0">
              <a:buNone/>
              <a:defRPr sz="2000">
                <a:solidFill>
                  <a:srgbClr val="263C80"/>
                </a:solidFill>
              </a:defRPr>
            </a:lvl4pPr>
            <a:lvl5pPr marL="1828800" indent="0">
              <a:buNone/>
              <a:defRPr sz="2000">
                <a:solidFill>
                  <a:srgbClr val="263C80"/>
                </a:solidFill>
              </a:defRPr>
            </a:lvl5pPr>
          </a:lstStyle>
          <a:p>
            <a:pPr lvl="0"/>
            <a:endParaRPr lang="sk-SK" noProof="0" dirty="0"/>
          </a:p>
        </p:txBody>
      </p:sp>
      <p:cxnSp>
        <p:nvCxnSpPr>
          <p:cNvPr id="9" name="Straight Connector 24">
            <a:extLst>
              <a:ext uri="{FF2B5EF4-FFF2-40B4-BE49-F238E27FC236}">
                <a16:creationId xmlns:a16="http://schemas.microsoft.com/office/drawing/2014/main" id="{39A64D80-4327-480E-AFB2-B06BCB2C9BAF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6831873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D701FEC1-1C3B-4935-ABD7-CE05688B6D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49338" y="2754321"/>
            <a:ext cx="10048875" cy="3216275"/>
          </a:xfrm>
          <a:prstGeom prst="rect">
            <a:avLst/>
          </a:prstGeom>
        </p:spPr>
        <p:txBody>
          <a:bodyPr numCol="3" spcCol="457200"/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5C5F70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/>
            </a:lvl2pPr>
            <a:lvl3pPr marL="914400" indent="0">
              <a:lnSpc>
                <a:spcPct val="100000"/>
              </a:lnSpc>
              <a:buNone/>
              <a:defRPr sz="1400"/>
            </a:lvl3pPr>
            <a:lvl4pPr marL="1371600" indent="0">
              <a:lnSpc>
                <a:spcPct val="100000"/>
              </a:lnSpc>
              <a:buNone/>
              <a:defRPr sz="1400"/>
            </a:lvl4pPr>
            <a:lvl5pPr marL="18288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 Lorem ipsum dolor sit amet, consectetuer adipiscing elit. Maecenas porttitor congue massa. Fusce posuere, magna sed pulvinar ultricies, purus lectus malesuada libero, sit amet commodo magna eros quis </a:t>
            </a:r>
            <a:r>
              <a:rPr lang="en-US" dirty="0" err="1"/>
              <a:t>urna</a:t>
            </a:r>
            <a:r>
              <a:rPr lang="en-US" dirty="0"/>
              <a:t>. Nunc viverra imperdiet enim. Fusce est. Vivamus a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morbi tristique senectus et netus et malesuada fames ac turpis egestas. Proin pharetra nonummy pede. Mauris et orci.</a:t>
            </a:r>
          </a:p>
          <a:p>
            <a:pPr lvl="0"/>
            <a:endParaRPr lang="en-US" dirty="0"/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0306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 nodePh="1">
                                  <p:stCondLst>
                                    <p:cond delay="6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3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1" fill="hold" nodeType="withEffect" nodePh="1">
                  <p:stCondLst>
                    <p:cond delay="6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Prava strana trikol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5925BD1-84E4-4FA3-83C6-75912B2F35EC}"/>
              </a:ext>
            </a:extLst>
          </p:cNvPr>
          <p:cNvSpPr/>
          <p:nvPr userDrawn="1"/>
        </p:nvSpPr>
        <p:spPr>
          <a:xfrm>
            <a:off x="7977047" y="0"/>
            <a:ext cx="25967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212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C11328E8-A26B-411A-A28C-98010215E8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57900" y="2279468"/>
            <a:ext cx="1866893" cy="229906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C3A56B8E-5B76-4468-AB72-25C16C150D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57899" y="-19596"/>
            <a:ext cx="1866893" cy="229906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7FD92021-915E-43C6-BAFE-01932EA10DC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57898" y="4578532"/>
            <a:ext cx="1866894" cy="229906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8C946-DEED-4E26-88D5-97C2940484CF}"/>
              </a:ext>
            </a:extLst>
          </p:cNvPr>
          <p:cNvCxnSpPr>
            <a:cxnSpLocks/>
          </p:cNvCxnSpPr>
          <p:nvPr userDrawn="1"/>
        </p:nvCxnSpPr>
        <p:spPr>
          <a:xfrm flipV="1">
            <a:off x="7950922" y="-19595"/>
            <a:ext cx="0" cy="2299063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6625FB7-0D61-480B-8CE0-EB07547FE627}"/>
              </a:ext>
            </a:extLst>
          </p:cNvPr>
          <p:cNvCxnSpPr>
            <a:cxnSpLocks/>
          </p:cNvCxnSpPr>
          <p:nvPr userDrawn="1"/>
        </p:nvCxnSpPr>
        <p:spPr>
          <a:xfrm flipV="1">
            <a:off x="7950922" y="2279469"/>
            <a:ext cx="0" cy="2299063"/>
          </a:xfrm>
          <a:prstGeom prst="line">
            <a:avLst/>
          </a:prstGeom>
          <a:ln w="5715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B3AE43-BE78-48D4-BDDE-4FFFFFD0239A}"/>
              </a:ext>
            </a:extLst>
          </p:cNvPr>
          <p:cNvCxnSpPr>
            <a:cxnSpLocks/>
          </p:cNvCxnSpPr>
          <p:nvPr userDrawn="1"/>
        </p:nvCxnSpPr>
        <p:spPr>
          <a:xfrm flipV="1">
            <a:off x="7950922" y="4578533"/>
            <a:ext cx="0" cy="2299063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E20AA-557E-4E4C-85A1-D906555287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10575" y="361597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9A8DCB-657D-4C95-9923-B513BD3CA7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10575" y="1036695"/>
            <a:ext cx="1960563" cy="1142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15F6339-9446-4B52-8523-FAE757FE8F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410574" y="2641906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7C574C1-F373-4D92-8E92-EC454DD04E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10574" y="3324330"/>
            <a:ext cx="1960563" cy="1142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263C8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k-SK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0D3CDD1-25FA-45BB-AFFB-7259E7E6D25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97874" y="4836773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A7C349C1-724E-4B6E-892A-FE99BDF82A1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97874" y="5524838"/>
            <a:ext cx="1960563" cy="1142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263C8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k-SK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DDE2435-97D9-4E90-A8A7-23E76619A1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18212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A365F76-D1A1-4F75-91D2-4B006ED287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4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 nodePh="1">
                                  <p:stCondLst>
                                    <p:cond delay="225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 nodePh="1">
                                  <p:stCondLst>
                                    <p:cond delay="325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 nodePh="1">
                                  <p:stCondLst>
                                    <p:cond delay="325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 animBg="1"/>
      <p:bldP spid="8" grpId="0" animBg="1"/>
      <p:bldP spid="9" grpId="0" animBg="1"/>
      <p:bldP spid="3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1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1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2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2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3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3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rava strana obra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4DD52D2-4DEA-421C-9543-1C39D52C2B6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523702"/>
            <a:ext cx="4477789" cy="5810596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212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B316E-0CA1-489F-976E-499C79D7512C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3457144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D8D1325-C7C9-4B3E-ABDE-DAC7AC94A0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8212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en-US" noProof="0" dirty="0"/>
              <a:t>GGGG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2215096B-F83B-4746-B9F4-A5D738946D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9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7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22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Lava strana obraz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233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77898287-B1BA-425B-9F76-4805448B5AB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18211" y="523702"/>
            <a:ext cx="4477789" cy="5810596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C1C72F8-623D-4FE8-81E2-03BF67EF6D13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3426436"/>
            <a:ext cx="694308" cy="0"/>
          </a:xfrm>
          <a:prstGeom prst="line">
            <a:avLst/>
          </a:prstGeom>
          <a:ln w="5715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2DFFF95-A79A-4793-92C2-EDA91D03D0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19233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61FADA8B-0298-46E8-BC87-F82A787EFD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9" grpId="0" animBg="1"/>
      <p:bldP spid="7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22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Prava strana galerie obrazk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212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98055E7B-9EDA-43BD-803D-E30BB5A283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523702"/>
            <a:ext cx="4477789" cy="2905298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07C78F85-FF80-4978-96EA-1701B2671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90415"/>
            <a:ext cx="2184779" cy="2950563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EE3CADF3-03FB-437A-B351-C5EF89DE0F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54458" y="3495141"/>
            <a:ext cx="2219332" cy="144776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83834BBD-DD0C-4847-9EEC-0ABF972A279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54457" y="5013591"/>
            <a:ext cx="2219331" cy="1427387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B316E-0CA1-489F-976E-499C79D7512C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3457144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4B9744-813B-4742-9F2A-0849838D40C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35343" y="4974242"/>
            <a:ext cx="694308" cy="0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523D414-1B25-4F2A-8164-4668CE187D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8212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A7F15140-7A36-4B30-A44C-8A4E0F94F3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9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9" grpId="0" animBg="1"/>
      <p:bldP spid="11" grpId="0" animBg="1"/>
      <p:bldP spid="12" grpId="0" animBg="1"/>
      <p:bldP spid="13" grpId="0" animBg="1"/>
      <p:bldP spid="15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22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Lava strana galerie obrazk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1EAB27D5-F23B-41BF-940E-AA9B783D878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618212" y="1148738"/>
            <a:ext cx="2224512" cy="4560521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2AC0113-6BEC-44F1-A84B-1E898D176C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17275" y="1148737"/>
            <a:ext cx="2178725" cy="2242163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0B481CF-AF56-4F52-8A9F-9BF4C179DDE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17275" y="3467101"/>
            <a:ext cx="2178725" cy="2242163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7773E5-BB5B-43BD-B386-F2DE50240E87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3426436"/>
            <a:ext cx="694308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233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01A2F99-E4FE-4CE7-9133-DD799C936E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19233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1EA8834A-D245-4CF2-A925-AE61CE6B8E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2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20" grpId="0"/>
      <p:bldP spid="9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22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Galeria obrazkov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81E76FB3-A94B-4118-8B63-CB24A821B8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429000"/>
            <a:ext cx="4010026" cy="342900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1223A77-0F52-45AE-9062-DEFC1BE031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90987" y="3429000"/>
            <a:ext cx="4010026" cy="342900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3ACC44F0-24C6-4E11-B757-DC8CFD30516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81975" y="3429000"/>
            <a:ext cx="4010026" cy="342900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7983E-A6DE-4C94-8BCE-CDA46A7F32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6300" y="857507"/>
            <a:ext cx="4100513" cy="17049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rgbClr val="263C8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rgbClr val="263C80"/>
              </a:solidFill>
              <a:effectLst/>
              <a:uLnTx/>
              <a:uFillTx/>
              <a:latin typeface="Asap" panose="020F0504030202060203" pitchFamily="34" charset="0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176349-0B9C-4750-BC4B-BD48647F0ED8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8846" y="3400937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F12E2-AC56-440D-A5D9-8182A25F349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54467" y="857507"/>
            <a:ext cx="4937125" cy="1704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c</a:t>
            </a:r>
            <a:r>
              <a:rPr lang="en-US" noProof="0" dirty="0"/>
              <a:t>GGG</a:t>
            </a:r>
            <a:r>
              <a:rPr lang="sk-SK" noProof="0" dirty="0" err="1"/>
              <a:t>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9907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3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Horizontálna galéria obrázk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0346212-7517-4E34-870D-A8AA0362A5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12188052" cy="6858000"/>
          </a:xfrm>
          <a:prstGeom prst="rect">
            <a:avLst/>
          </a:prstGeom>
        </p:spPr>
      </p:pic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7AF987BC-4F03-460A-9D32-9E210650C97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578880"/>
            <a:ext cx="3657600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26D88D87-2D53-418B-8969-3978511D73E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827810"/>
            <a:ext cx="2261286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8DBC586-9ACC-4174-B671-B9E5849CA3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35425" y="3827810"/>
            <a:ext cx="4077731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1759C0E3-6CBB-4BFF-8330-B482E400C1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44098" y="1578880"/>
            <a:ext cx="2669058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B545C016-0048-401D-BA54-8C261FCD9A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7298" y="1578880"/>
            <a:ext cx="2669058" cy="442650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53E7CE24-14D8-489F-ACC1-B4878FF252B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30498" y="1578880"/>
            <a:ext cx="2961502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8E5D6FA7-7184-4D26-A6B8-10DC6FBC21F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30498" y="3827810"/>
            <a:ext cx="2961502" cy="2177574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D6BA98AA-8C42-4FD0-961A-8C6B94EB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128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sk-SK" noProof="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AEB702D-65AA-4633-84DC-E4AE75ED905C}"/>
              </a:ext>
            </a:extLst>
          </p:cNvPr>
          <p:cNvCxnSpPr>
            <a:cxnSpLocks/>
          </p:cNvCxnSpPr>
          <p:nvPr userDrawn="1"/>
        </p:nvCxnSpPr>
        <p:spPr>
          <a:xfrm flipV="1">
            <a:off x="2295327" y="5656961"/>
            <a:ext cx="0" cy="698576"/>
          </a:xfrm>
          <a:prstGeom prst="line">
            <a:avLst/>
          </a:prstGeom>
          <a:ln w="5715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ECAD68-91DA-4CC6-B06D-12D7EAD24ABB}"/>
              </a:ext>
            </a:extLst>
          </p:cNvPr>
          <p:cNvCxnSpPr>
            <a:cxnSpLocks/>
          </p:cNvCxnSpPr>
          <p:nvPr userDrawn="1"/>
        </p:nvCxnSpPr>
        <p:spPr>
          <a:xfrm flipH="1">
            <a:off x="6099412" y="3791114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78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19" grpId="0" animBg="1"/>
      <p:bldP spid="24" grpId="0" animBg="1"/>
      <p:bldP spid="25" grpId="0" animBg="1"/>
      <p:bldP spid="28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Slide casova 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D4041F6-5261-413E-9180-0647393CEB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71777" y="1826550"/>
            <a:ext cx="2250838" cy="188595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0D0957E-04DE-4BC3-A3CB-C6DC415B41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70581" y="1826550"/>
            <a:ext cx="2250838" cy="188595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A07C7E18-18FD-45B6-A6BA-2557AD4318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69385" y="1826550"/>
            <a:ext cx="2250838" cy="1885950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794E0A8-40D4-4547-86FD-DB73BB3E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39A2B61-D18D-4002-9105-89E3149F5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cxnSp>
        <p:nvCxnSpPr>
          <p:cNvPr id="25" name="Straight Connector 20">
            <a:extLst>
              <a:ext uri="{FF2B5EF4-FFF2-40B4-BE49-F238E27FC236}">
                <a16:creationId xmlns:a16="http://schemas.microsoft.com/office/drawing/2014/main" id="{3AA2E2E8-0C84-4DB5-BE89-52C40480CFED}"/>
              </a:ext>
            </a:extLst>
          </p:cNvPr>
          <p:cNvCxnSpPr>
            <a:cxnSpLocks/>
          </p:cNvCxnSpPr>
          <p:nvPr userDrawn="1"/>
        </p:nvCxnSpPr>
        <p:spPr>
          <a:xfrm>
            <a:off x="0" y="5891752"/>
            <a:ext cx="12192000" cy="0"/>
          </a:xfrm>
          <a:prstGeom prst="line">
            <a:avLst/>
          </a:prstGeom>
          <a:ln w="12700">
            <a:solidFill>
              <a:schemeClr val="tx1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1">
            <a:extLst>
              <a:ext uri="{FF2B5EF4-FFF2-40B4-BE49-F238E27FC236}">
                <a16:creationId xmlns:a16="http://schemas.microsoft.com/office/drawing/2014/main" id="{C7FD1B11-0F33-4492-A14B-1CE47C084CE9}"/>
              </a:ext>
            </a:extLst>
          </p:cNvPr>
          <p:cNvCxnSpPr>
            <a:cxnSpLocks/>
          </p:cNvCxnSpPr>
          <p:nvPr userDrawn="1"/>
        </p:nvCxnSpPr>
        <p:spPr>
          <a:xfrm flipV="1">
            <a:off x="2487459" y="5684620"/>
            <a:ext cx="0" cy="414264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5">
            <a:extLst>
              <a:ext uri="{FF2B5EF4-FFF2-40B4-BE49-F238E27FC236}">
                <a16:creationId xmlns:a16="http://schemas.microsoft.com/office/drawing/2014/main" id="{3197888E-DB9A-469A-A6F9-0AA0348D6FBB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5860" y="5684620"/>
            <a:ext cx="0" cy="414264"/>
          </a:xfrm>
          <a:prstGeom prst="line">
            <a:avLst/>
          </a:prstGeom>
          <a:ln w="5715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6">
            <a:extLst>
              <a:ext uri="{FF2B5EF4-FFF2-40B4-BE49-F238E27FC236}">
                <a16:creationId xmlns:a16="http://schemas.microsoft.com/office/drawing/2014/main" id="{C8D5EF78-A6FC-4F7C-BA29-9D9AB87B3D41}"/>
              </a:ext>
            </a:extLst>
          </p:cNvPr>
          <p:cNvCxnSpPr>
            <a:cxnSpLocks/>
          </p:cNvCxnSpPr>
          <p:nvPr userDrawn="1"/>
        </p:nvCxnSpPr>
        <p:spPr>
          <a:xfrm flipV="1">
            <a:off x="9742985" y="5684620"/>
            <a:ext cx="0" cy="414264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02B81F-E4BC-48A7-9EA2-BF86954B9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1765" y="4635907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F20228EB-51C6-4868-9DF5-800F95EC71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1765" y="3936539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241CF712-3931-4DEF-8B5E-0FC320401C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76079" y="3935294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B2ABC74C-FF56-4736-846C-CA00F85F90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76079" y="4635906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3210DD9-A0EF-4903-8E83-0396426EF7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9385" y="3935293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FEBCD7E-671C-4525-B4F1-D5DDAEFB5E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69385" y="4642627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2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31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Slid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5B4FB09-5CB4-40E6-A2D9-1F5D3930B8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12188052" cy="6858000"/>
          </a:xfrm>
          <a:prstGeom prst="rect">
            <a:avLst/>
          </a:prstGeom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D00FB838-DF36-4F31-8305-7F54BEBE8F96}"/>
              </a:ext>
            </a:extLst>
          </p:cNvPr>
          <p:cNvSpPr/>
          <p:nvPr userDrawn="1"/>
        </p:nvSpPr>
        <p:spPr>
          <a:xfrm>
            <a:off x="0" y="3213979"/>
            <a:ext cx="12192001" cy="3644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24">
            <a:extLst>
              <a:ext uri="{FF2B5EF4-FFF2-40B4-BE49-F238E27FC236}">
                <a16:creationId xmlns:a16="http://schemas.microsoft.com/office/drawing/2014/main" id="{451E6B4C-8A00-41B6-8AB5-F1795E7C2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74" y="2827298"/>
            <a:ext cx="3244930" cy="1040450"/>
          </a:xfrm>
          <a:prstGeom prst="rect">
            <a:avLst/>
          </a:prstGeom>
        </p:spPr>
      </p:pic>
      <p:pic>
        <p:nvPicPr>
          <p:cNvPr id="35" name="Picture 24">
            <a:extLst>
              <a:ext uri="{FF2B5EF4-FFF2-40B4-BE49-F238E27FC236}">
                <a16:creationId xmlns:a16="http://schemas.microsoft.com/office/drawing/2014/main" id="{CE2B55FF-3366-4F23-A759-76C462E074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09" y="2827298"/>
            <a:ext cx="3244930" cy="1040450"/>
          </a:xfrm>
          <a:prstGeom prst="rect">
            <a:avLst/>
          </a:prstGeom>
        </p:spPr>
      </p:pic>
      <p:pic>
        <p:nvPicPr>
          <p:cNvPr id="48" name="Picture 24">
            <a:extLst>
              <a:ext uri="{FF2B5EF4-FFF2-40B4-BE49-F238E27FC236}">
                <a16:creationId xmlns:a16="http://schemas.microsoft.com/office/drawing/2014/main" id="{48917436-19D7-43A2-B848-1C36B3AAC1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251" y="2827298"/>
            <a:ext cx="3244930" cy="1040450"/>
          </a:xfrm>
          <a:prstGeom prst="rect">
            <a:avLst/>
          </a:prstGeom>
        </p:spPr>
      </p:pic>
      <p:pic>
        <p:nvPicPr>
          <p:cNvPr id="33" name="Picture 24">
            <a:extLst>
              <a:ext uri="{FF2B5EF4-FFF2-40B4-BE49-F238E27FC236}">
                <a16:creationId xmlns:a16="http://schemas.microsoft.com/office/drawing/2014/main" id="{0100D552-4978-4E7E-B41F-731ED75DE7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9" y="2827298"/>
            <a:ext cx="3244930" cy="1040450"/>
          </a:xfrm>
          <a:prstGeom prst="rect">
            <a:avLst/>
          </a:prstGeom>
        </p:spPr>
      </p:pic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8D048AB-285B-4A4A-B04B-C275BEC12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571" y="4616045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3472033-092B-4450-B5DD-C625F0B916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1571" y="3916677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rgbClr val="263C80"/>
                </a:solidFill>
              </a:defRPr>
            </a:lvl1pPr>
          </a:lstStyle>
          <a:p>
            <a:r>
              <a:rPr lang="sk-SK" noProof="0" dirty="0">
                <a:latin typeface="Asap" panose="020F0504030202060203" pitchFamily="34" charset="0"/>
              </a:rPr>
              <a:t>Meno Priezvisko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D17258DC-3481-4E77-BD8F-27653F12D7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59593" y="4613736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657BF1DC-200F-499C-84DB-2F772FAB84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59593" y="3914368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r>
              <a:rPr lang="sk-SK" noProof="0" dirty="0">
                <a:latin typeface="Asap" panose="020F0504030202060203" pitchFamily="34" charset="0"/>
              </a:rPr>
              <a:t>Meno Priezvisko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131AC73-A820-4324-9416-78571B5D0C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7492" y="4616045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D876B2D-15BD-40DE-8B27-EC2482477AD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67492" y="3916677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r>
              <a:rPr lang="sk-SK" noProof="0" dirty="0">
                <a:latin typeface="Asap" panose="020F0504030202060203" pitchFamily="34" charset="0"/>
              </a:rPr>
              <a:t>Meno Priezvisko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71FBB2B-C95D-47BD-95E2-C47F7B2515C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413" y="4613736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F7001BA-7614-4749-93D6-8897F8FFAC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53413" y="3914368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r>
              <a:rPr lang="sk-SK" noProof="0" dirty="0">
                <a:latin typeface="Asap" panose="020F0504030202060203" pitchFamily="34" charset="0"/>
              </a:rPr>
              <a:t>Meno Priezvisko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72714087-6871-4319-AC2E-31811E71E2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1054" y="1754163"/>
            <a:ext cx="1828800" cy="1828800"/>
          </a:xfrm>
          <a:prstGeom prst="ellipse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836EAA25-5AD2-4E02-836A-A3C4068BA1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8337" y="1754163"/>
            <a:ext cx="1828800" cy="1828800"/>
          </a:xfrm>
          <a:prstGeom prst="ellipse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8E606A8F-271F-467C-B6BB-2DB81274AF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96858" y="1754163"/>
            <a:ext cx="1828800" cy="1828800"/>
          </a:xfrm>
          <a:prstGeom prst="ellipse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E01E219C-A13A-4A64-AB28-772BFCA0F97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216646" y="1754163"/>
            <a:ext cx="1828800" cy="1828800"/>
          </a:xfrm>
          <a:prstGeom prst="ellipse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092C29AA-C7A2-4579-959F-197AA5DB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5646776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0B1CBFBF-1638-41F6-9C7C-4A1F2101A3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6179211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34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5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Slide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>
            <a:extLst>
              <a:ext uri="{FF2B5EF4-FFF2-40B4-BE49-F238E27FC236}">
                <a16:creationId xmlns:a16="http://schemas.microsoft.com/office/drawing/2014/main" id="{9BB9A662-B70E-40D0-BFFE-50EA56919E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12188052" cy="6858000"/>
          </a:xfrm>
          <a:prstGeom prst="rect">
            <a:avLst/>
          </a:prstGeom>
        </p:spPr>
      </p:pic>
      <p:sp>
        <p:nvSpPr>
          <p:cNvPr id="13" name="Pentagon 6">
            <a:extLst>
              <a:ext uri="{FF2B5EF4-FFF2-40B4-BE49-F238E27FC236}">
                <a16:creationId xmlns:a16="http://schemas.microsoft.com/office/drawing/2014/main" id="{3B4B2CE0-A5ED-43F0-89BF-F27BF1537413}"/>
              </a:ext>
            </a:extLst>
          </p:cNvPr>
          <p:cNvSpPr/>
          <p:nvPr userDrawn="1"/>
        </p:nvSpPr>
        <p:spPr>
          <a:xfrm>
            <a:off x="0" y="-1"/>
            <a:ext cx="6095999" cy="6857993"/>
          </a:xfrm>
          <a:prstGeom prst="homePlate">
            <a:avLst>
              <a:gd name="adj" fmla="val 0"/>
            </a:avLst>
          </a:prstGeom>
          <a:solidFill>
            <a:srgbClr val="263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0" tIns="0" rIns="91440" bIns="91440" rtlCol="0" anchor="ctr" anchorCtr="0"/>
          <a:lstStyle/>
          <a:p>
            <a:endParaRPr lang="en-US" sz="1333" dirty="0">
              <a:solidFill>
                <a:schemeClr val="bg2"/>
              </a:solidFill>
              <a:latin typeface="Roboto Regular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620D1D-2A81-4D38-BE35-26998D9BC6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99" y="2001030"/>
            <a:ext cx="6633000" cy="3710988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3C7F5-24A6-4EFF-A0EE-1638BD7E816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343219"/>
            <a:ext cx="694308" cy="0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B586BC22-B8D4-41F8-B917-311751D4229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5007" y="2181887"/>
            <a:ext cx="4146486" cy="2607392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B67CC3-9EB9-4B48-AA58-4F36E154751C}"/>
              </a:ext>
            </a:extLst>
          </p:cNvPr>
          <p:cNvCxnSpPr>
            <a:cxnSpLocks/>
          </p:cNvCxnSpPr>
          <p:nvPr userDrawn="1"/>
        </p:nvCxnSpPr>
        <p:spPr>
          <a:xfrm flipH="1">
            <a:off x="3555194" y="3400937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2A0E455C-F560-47FF-9E09-342ACA904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09" y="1473338"/>
            <a:ext cx="2691688" cy="1711176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endParaRPr lang="sk-SK" noProof="0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E1DFB9B-6A31-4A0E-9618-61C0592CD5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4309" y="3426436"/>
            <a:ext cx="2691688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90F27A0-F99E-4C77-91DC-7B5A469A746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491862" y="361597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37A21938-5B29-44FE-A740-2C080E2377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491862" y="1036695"/>
            <a:ext cx="1960563" cy="1142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EBD9CD3-4600-4130-AB4C-02E38AE80AA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91861" y="2641906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235D8ECE-9920-4D5E-87B3-76BD42719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491861" y="3324330"/>
            <a:ext cx="1960563" cy="1142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263C8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k-SK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D563D96-1C1B-46AC-AC06-6DAF6B4F04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79161" y="4836773"/>
            <a:ext cx="1973263" cy="66777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86C3DF61-CD19-4AEF-BE44-F9E4DC6EC35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479161" y="5524838"/>
            <a:ext cx="1960563" cy="1142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263C8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995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555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556">
                                          <p:cBhvr additive="base">
                                            <p:cTn id="7" dur="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556">
                                          <p:cBhvr additive="base">
                                            <p:cTn id="8" dur="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nodePh="1">
                                      <p:stCondLst>
                                        <p:cond delay="2000"/>
                                      </p:stCondLst>
                                      <p:endCondLst>
                                        <p:cond evt="begin" delay="0">
                                          <p:tn val="36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nodePh="1">
                                      <p:stCondLst>
                                        <p:cond delay="2000"/>
                                      </p:stCondLst>
                                      <p:endCondLst>
                                        <p:cond evt="begin" delay="0">
                                          <p:tn val="4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22" grpId="0" animBg="1"/>
          <p:bldP spid="23" grpId="0"/>
          <p:bldP spid="30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2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3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4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5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6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2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7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2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nodePh="1">
                                      <p:stCondLst>
                                        <p:cond delay="2000"/>
                                      </p:stCondLst>
                                      <p:endCondLst>
                                        <p:cond evt="begin" delay="0">
                                          <p:tn val="36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nodePh="1">
                                      <p:stCondLst>
                                        <p:cond delay="2000"/>
                                      </p:stCondLst>
                                      <p:endCondLst>
                                        <p:cond evt="begin" delay="0">
                                          <p:tn val="40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22" grpId="0" animBg="1"/>
          <p:bldP spid="23" grpId="0"/>
          <p:bldP spid="30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2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0"/>
                      </p:stCondLst>
                      <p:endCondLst>
                        <p:cond evt="begin" delay="0">
                          <p:tn val="20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2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2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3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0"/>
                      </p:stCondLst>
                      <p:endCondLst>
                        <p:cond evt="begin" delay="0">
                          <p:tn val="24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4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evt="begin" delay="0">
                          <p:tn val="28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5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evt="begin" delay="0">
                          <p:tn val="32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6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2000"/>
                      </p:stCondLst>
                      <p:endCondLst>
                        <p:cond evt="begin" delay="0">
                          <p:tn val="36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7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2000"/>
                      </p:stCondLst>
                      <p:endCondLst>
                        <p:cond evt="begin" delay="0">
                          <p:tn val="40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Slide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DF9B8B5-3DAA-4CE8-8EE6-493E91D38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12188052" cy="6858000"/>
          </a:xfrm>
          <a:prstGeom prst="rect">
            <a:avLst/>
          </a:prstGeom>
        </p:spPr>
      </p:pic>
      <p:sp>
        <p:nvSpPr>
          <p:cNvPr id="19" name="Rectangle 8">
            <a:extLst>
              <a:ext uri="{FF2B5EF4-FFF2-40B4-BE49-F238E27FC236}">
                <a16:creationId xmlns:a16="http://schemas.microsoft.com/office/drawing/2014/main" id="{87D5960D-953C-4B5E-B0A5-FE205920F047}"/>
              </a:ext>
            </a:extLst>
          </p:cNvPr>
          <p:cNvSpPr/>
          <p:nvPr userDrawn="1"/>
        </p:nvSpPr>
        <p:spPr>
          <a:xfrm>
            <a:off x="3355943" y="1"/>
            <a:ext cx="88360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1CB7B013-6BCB-4660-B6CB-9182D6A522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19" y="1094585"/>
            <a:ext cx="2955684" cy="5187144"/>
          </a:xfrm>
          <a:prstGeom prst="rect">
            <a:avLst/>
          </a:prstGeom>
        </p:spPr>
      </p:pic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8D4EEE83-F290-45DF-B9E2-16597032C1F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302734" y="1637133"/>
            <a:ext cx="2048712" cy="3601439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cxnSp>
        <p:nvCxnSpPr>
          <p:cNvPr id="27" name="Straight Connector 20">
            <a:extLst>
              <a:ext uri="{FF2B5EF4-FFF2-40B4-BE49-F238E27FC236}">
                <a16:creationId xmlns:a16="http://schemas.microsoft.com/office/drawing/2014/main" id="{2208861A-41FB-450A-ADC3-40E13AFB24BC}"/>
              </a:ext>
            </a:extLst>
          </p:cNvPr>
          <p:cNvCxnSpPr>
            <a:cxnSpLocks/>
          </p:cNvCxnSpPr>
          <p:nvPr userDrawn="1"/>
        </p:nvCxnSpPr>
        <p:spPr>
          <a:xfrm flipV="1">
            <a:off x="5600452" y="1637134"/>
            <a:ext cx="0" cy="3797216"/>
          </a:xfrm>
          <a:prstGeom prst="line">
            <a:avLst/>
          </a:prstGeom>
          <a:ln w="12700">
            <a:solidFill>
              <a:schemeClr val="tx1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24FEA315-59FE-498D-8235-7F1B42C04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233" y="1473338"/>
            <a:ext cx="3854555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94C9032E-D1C9-476C-9C06-5E1202028A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19233" y="3426436"/>
            <a:ext cx="3854555" cy="19582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6A719A60-ADE0-4C6A-B517-CC590DFE9852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52499" y="0"/>
            <a:ext cx="0" cy="698576"/>
          </a:xfrm>
          <a:prstGeom prst="line">
            <a:avLst/>
          </a:prstGeom>
          <a:ln w="57150">
            <a:solidFill>
              <a:srgbClr val="0055A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Zástupný objekt pre text 6">
            <a:extLst>
              <a:ext uri="{FF2B5EF4-FFF2-40B4-BE49-F238E27FC236}">
                <a16:creationId xmlns:a16="http://schemas.microsoft.com/office/drawing/2014/main" id="{A8601E21-7A20-4879-BC64-8AC782CB98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182126" y="1423649"/>
            <a:ext cx="836653" cy="836653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r>
              <a:rPr lang="en-US" dirty="0"/>
              <a:t>a</a:t>
            </a:r>
            <a:endParaRPr lang="sk-SK" dirty="0"/>
          </a:p>
        </p:txBody>
      </p:sp>
      <p:sp>
        <p:nvSpPr>
          <p:cNvPr id="16" name="Zástupný objekt pre text 6">
            <a:extLst>
              <a:ext uri="{FF2B5EF4-FFF2-40B4-BE49-F238E27FC236}">
                <a16:creationId xmlns:a16="http://schemas.microsoft.com/office/drawing/2014/main" id="{66F8172D-A392-4C37-99B8-1E4DF61796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2125" y="3008109"/>
            <a:ext cx="836653" cy="83665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</a:t>
            </a:r>
            <a:endParaRPr lang="sk-SK" dirty="0"/>
          </a:p>
        </p:txBody>
      </p:sp>
      <p:sp>
        <p:nvSpPr>
          <p:cNvPr id="17" name="Zástupný objekt pre text 6">
            <a:extLst>
              <a:ext uri="{FF2B5EF4-FFF2-40B4-BE49-F238E27FC236}">
                <a16:creationId xmlns:a16="http://schemas.microsoft.com/office/drawing/2014/main" id="{EDEB6987-43C2-4328-9ADD-A514E2E613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2125" y="4597697"/>
            <a:ext cx="836653" cy="836653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</a:t>
            </a:r>
            <a:endParaRPr lang="sk-SK" dirty="0"/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95081A35-AA40-4E06-A67E-655155466F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8" y="3140969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1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1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31" grpId="0"/>
          <p:bldP spid="39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4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7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11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>
                                                <p:bg/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31" grpId="0"/>
          <p:bldP spid="39" grpId="0" build="p">
            <p:tmplLst>
              <p:tmpl lvl="1">
                <p:tnLst>
                  <p:par>
                    <p:cTn presetID="2" presetClass="entr" presetSubtype="4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3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3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4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6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17" grpId="0" build="p" animBg="1">
            <p:tmplLst>
              <p:tmpl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tnLst>
              </p:tmpl>
              <p:tmpl lvl="1">
                <p:tnLst>
                  <p:par>
                    <p:cTn presetID="10" presetClass="entr" presetSubtype="0" fill="hold" nodeType="withEffect">
                      <p:stCondLst>
                        <p:cond delay="10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500"/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Slide Proces info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794E0A8-40D4-4547-86FD-DB73BB3E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39A2B61-D18D-4002-9105-89E3149F5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7" name="Oval 5">
            <a:extLst>
              <a:ext uri="{FF2B5EF4-FFF2-40B4-BE49-F238E27FC236}">
                <a16:creationId xmlns:a16="http://schemas.microsoft.com/office/drawing/2014/main" id="{0C3C1CFE-7F48-4FAE-B5DE-685F63765EE2}"/>
              </a:ext>
            </a:extLst>
          </p:cNvPr>
          <p:cNvSpPr/>
          <p:nvPr userDrawn="1"/>
        </p:nvSpPr>
        <p:spPr>
          <a:xfrm>
            <a:off x="4264696" y="1955704"/>
            <a:ext cx="3551723" cy="3551723"/>
          </a:xfrm>
          <a:prstGeom prst="ellipse">
            <a:avLst/>
          </a:prstGeom>
          <a:noFill/>
          <a:ln w="127000">
            <a:solidFill>
              <a:srgbClr val="0055A1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3">
            <a:extLst>
              <a:ext uri="{FF2B5EF4-FFF2-40B4-BE49-F238E27FC236}">
                <a16:creationId xmlns:a16="http://schemas.microsoft.com/office/drawing/2014/main" id="{0B796A2B-00F6-4AB8-BE01-C1CF190297EC}"/>
              </a:ext>
            </a:extLst>
          </p:cNvPr>
          <p:cNvSpPr/>
          <p:nvPr userDrawn="1"/>
        </p:nvSpPr>
        <p:spPr>
          <a:xfrm>
            <a:off x="705531" y="1955704"/>
            <a:ext cx="3551723" cy="3551723"/>
          </a:xfrm>
          <a:prstGeom prst="ellipse">
            <a:avLst/>
          </a:prstGeom>
          <a:noFill/>
          <a:ln w="127000">
            <a:solidFill>
              <a:schemeClr val="bg1">
                <a:lumMod val="50000"/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4">
            <a:extLst>
              <a:ext uri="{FF2B5EF4-FFF2-40B4-BE49-F238E27FC236}">
                <a16:creationId xmlns:a16="http://schemas.microsoft.com/office/drawing/2014/main" id="{F8364095-6144-4928-A841-E7914B576FB5}"/>
              </a:ext>
            </a:extLst>
          </p:cNvPr>
          <p:cNvSpPr/>
          <p:nvPr userDrawn="1"/>
        </p:nvSpPr>
        <p:spPr>
          <a:xfrm>
            <a:off x="706660" y="1958285"/>
            <a:ext cx="3548014" cy="3548014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6">
            <a:extLst>
              <a:ext uri="{FF2B5EF4-FFF2-40B4-BE49-F238E27FC236}">
                <a16:creationId xmlns:a16="http://schemas.microsoft.com/office/drawing/2014/main" id="{F990EE39-1E2F-4AAC-8992-D8E0E68DC130}"/>
              </a:ext>
            </a:extLst>
          </p:cNvPr>
          <p:cNvSpPr/>
          <p:nvPr userDrawn="1"/>
        </p:nvSpPr>
        <p:spPr>
          <a:xfrm rot="10800000">
            <a:off x="4265825" y="1958285"/>
            <a:ext cx="3548014" cy="3548014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rgbClr val="0055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93AB1267-59FA-48A6-8E8D-A9D74C4D863C}"/>
              </a:ext>
            </a:extLst>
          </p:cNvPr>
          <p:cNvSpPr/>
          <p:nvPr userDrawn="1"/>
        </p:nvSpPr>
        <p:spPr>
          <a:xfrm>
            <a:off x="7812710" y="1955704"/>
            <a:ext cx="3551723" cy="3551723"/>
          </a:xfrm>
          <a:prstGeom prst="ellipse">
            <a:avLst/>
          </a:prstGeom>
          <a:noFill/>
          <a:ln w="127000">
            <a:solidFill>
              <a:srgbClr val="ED1C24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8">
            <a:extLst>
              <a:ext uri="{FF2B5EF4-FFF2-40B4-BE49-F238E27FC236}">
                <a16:creationId xmlns:a16="http://schemas.microsoft.com/office/drawing/2014/main" id="{CD057AFD-C9CE-4580-A8DD-C7238E756BEC}"/>
              </a:ext>
            </a:extLst>
          </p:cNvPr>
          <p:cNvSpPr/>
          <p:nvPr userDrawn="1"/>
        </p:nvSpPr>
        <p:spPr>
          <a:xfrm>
            <a:off x="7813839" y="1958285"/>
            <a:ext cx="3548014" cy="3548014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0294828-949D-469E-A17C-6C0342794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001" y="4149091"/>
            <a:ext cx="2727213" cy="8334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34ADCF0-29E6-4960-9546-AFB3E8C406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3001" y="3461072"/>
            <a:ext cx="2727213" cy="7013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6" name="Zástupný objekt pre text 6">
            <a:extLst>
              <a:ext uri="{FF2B5EF4-FFF2-40B4-BE49-F238E27FC236}">
                <a16:creationId xmlns:a16="http://schemas.microsoft.com/office/drawing/2014/main" id="{B87432CC-6787-45E0-8608-1EA05C9B0E3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88280" y="2382499"/>
            <a:ext cx="836653" cy="836653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r>
              <a:rPr lang="en-US" dirty="0"/>
              <a:t>a</a:t>
            </a:r>
            <a:endParaRPr lang="sk-SK" dirty="0"/>
          </a:p>
        </p:txBody>
      </p:sp>
      <p:sp>
        <p:nvSpPr>
          <p:cNvPr id="18" name="Zástupný objekt pre text 6">
            <a:extLst>
              <a:ext uri="{FF2B5EF4-FFF2-40B4-BE49-F238E27FC236}">
                <a16:creationId xmlns:a16="http://schemas.microsoft.com/office/drawing/2014/main" id="{3562C42E-BCA8-4492-A579-BA16697569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09063" y="2389750"/>
            <a:ext cx="836653" cy="836653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</a:t>
            </a:r>
            <a:endParaRPr lang="sk-SK" dirty="0"/>
          </a:p>
        </p:txBody>
      </p:sp>
      <p:sp>
        <p:nvSpPr>
          <p:cNvPr id="25" name="Zástupný objekt pre text 6">
            <a:extLst>
              <a:ext uri="{FF2B5EF4-FFF2-40B4-BE49-F238E27FC236}">
                <a16:creationId xmlns:a16="http://schemas.microsoft.com/office/drawing/2014/main" id="{8095B9A2-23B6-4676-BC69-205FEAAD24D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70809" y="2389750"/>
            <a:ext cx="836653" cy="83665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</a:t>
            </a:r>
            <a:endParaRPr lang="sk-SK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DD36692-36FF-49DF-A9E1-8BBD4C334BC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63784" y="4149091"/>
            <a:ext cx="2727213" cy="8334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96A8B5D-6880-4E06-877B-4443CD5E5B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63784" y="3461072"/>
            <a:ext cx="2727213" cy="7013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B018BE1-821F-47A7-8943-39FFDB1D66B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232192" y="4149091"/>
            <a:ext cx="2727213" cy="8334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FDFE4AB0-8649-4FC8-B6DA-EDA1F4852FC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232192" y="3461072"/>
            <a:ext cx="2727213" cy="7013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75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8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7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5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6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3" presetClass="entr" presetSubtype="288" fill="hold" grpId="0" nodeType="click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3" presetClass="entr" presetSubtype="288" fill="hold" grpId="0" nodeType="click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0" nodeType="withEffect" nodePh="1">
                                      <p:stCondLst>
                                        <p:cond delay="1500"/>
                                      </p:stCondLst>
                                      <p:endCondLst>
                                        <p:cond evt="begin" delay="0">
                                          <p:tn val="3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0" nodeType="withEffect" nodePh="1">
                                      <p:stCondLst>
                                        <p:cond delay="1500"/>
                                      </p:stCondLst>
                                      <p:endCondLst>
                                        <p:cond evt="begin" delay="0">
                                          <p:tn val="4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3" presetClass="entr" presetSubtype="288" fill="hold" grpId="0" nodeType="click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3" presetClass="entr" presetSubtype="288" fill="hold" grpId="0" nodeType="click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0" nodeType="withEffect" nodePh="1">
                                      <p:stCondLst>
                                        <p:cond delay="1800"/>
                                      </p:stCondLst>
                                      <p:endCondLst>
                                        <p:cond evt="begin" delay="0">
                                          <p:tn val="5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288" fill="hold" grpId="0" nodeType="withEffect" nodePh="1">
                                      <p:stCondLst>
                                        <p:cond delay="1800"/>
                                      </p:stCondLst>
                                      <p:endCondLst>
                                        <p:cond evt="begin" delay="0">
                                          <p:tn val="6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3" presetClass="entr" presetSubtype="288" fill="hold" grpId="0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3" presetClass="entr" presetSubtype="288" fill="hold" grpId="0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0" nodeType="withEffect" nodePh="1">
                                      <p:stCondLst>
                                        <p:cond delay="2100"/>
                                      </p:stCondLst>
                                      <p:endCondLst>
                                        <p:cond evt="begin" delay="0">
                                          <p:tn val="7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288" fill="hold" grpId="0" nodeType="withEffect" nodePh="1">
                                      <p:stCondLst>
                                        <p:cond delay="2100"/>
                                      </p:stCondLst>
                                      <p:endCondLst>
                                        <p:cond evt="begin" delay="0">
                                          <p:tn val="8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0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5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2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5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6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18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18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21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21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6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8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7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8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8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21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1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21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3" presetClass="entr" presetSubtype="288" fill="hold" grpId="0" nodeType="click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3" presetClass="entr" presetSubtype="288" fill="hold" grpId="0" nodeType="click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0" nodeType="withEffect" nodePh="1">
                                      <p:stCondLst>
                                        <p:cond delay="1500"/>
                                      </p:stCondLst>
                                      <p:endCondLst>
                                        <p:cond evt="begin" delay="0">
                                          <p:tn val="3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0" nodeType="withEffect" nodePh="1">
                                      <p:stCondLst>
                                        <p:cond delay="1500"/>
                                      </p:stCondLst>
                                      <p:endCondLst>
                                        <p:cond evt="begin" delay="0">
                                          <p:tn val="4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3" presetClass="entr" presetSubtype="288" fill="hold" grpId="0" nodeType="click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8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3" presetClass="entr" presetSubtype="288" fill="hold" grpId="0" nodeType="click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0" nodeType="withEffect" nodePh="1">
                                      <p:stCondLst>
                                        <p:cond delay="1800"/>
                                      </p:stCondLst>
                                      <p:endCondLst>
                                        <p:cond evt="begin" delay="0">
                                          <p:tn val="5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3" presetClass="entr" presetSubtype="288" fill="hold" grpId="0" nodeType="withEffect" nodePh="1">
                                      <p:stCondLst>
                                        <p:cond delay="1800"/>
                                      </p:stCondLst>
                                      <p:endCondLst>
                                        <p:cond evt="begin" delay="0">
                                          <p:tn val="6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3" presetClass="entr" presetSubtype="288" fill="hold" grpId="0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3" presetClass="entr" presetSubtype="288" fill="hold" grpId="0" nodeType="click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0" nodeType="withEffect" nodePh="1">
                                      <p:stCondLst>
                                        <p:cond delay="2100"/>
                                      </p:stCondLst>
                                      <p:endCondLst>
                                        <p:cond evt="begin" delay="0">
                                          <p:tn val="7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3" presetClass="entr" presetSubtype="288" fill="hold" grpId="0" nodeType="withEffect" nodePh="1">
                                      <p:stCondLst>
                                        <p:cond delay="2100"/>
                                      </p:stCondLst>
                                      <p:endCondLst>
                                        <p:cond evt="begin" delay="0">
                                          <p:tn val="8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2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0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500"/>
                      </p:stCondLst>
                      <p:endCondLst>
                        <p:cond evt="begin" delay="0">
                          <p:tn val="42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2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500"/>
                      </p:stCondLst>
                      <p:endCondLst>
                        <p:cond evt="begin" delay="0">
                          <p:tn val="38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6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15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18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18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1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5" grpId="0" build="p" animBg="1">
            <p:tmplLst>
              <p:tmpl>
                <p:tnLst>
                  <p:par>
                    <p:cTn presetID="23" presetClass="entr" presetSubtype="288" fill="hold" nodeType="clickEffect">
                      <p:stCondLst>
                        <p:cond delay="21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1">
                <p:tnLst>
                  <p:par>
                    <p:cTn presetID="23" presetClass="entr" presetSubtype="288" fill="hold" nodeType="clickEffect">
                      <p:stCondLst>
                        <p:cond delay="210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6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800"/>
                      </p:stCondLst>
                      <p:endCondLst>
                        <p:cond evt="begin" delay="0">
                          <p:tn val="62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7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1800"/>
                      </p:stCondLst>
                      <p:endCondLst>
                        <p:cond evt="begin" delay="0">
                          <p:tn val="58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8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2100"/>
                      </p:stCondLst>
                      <p:endCondLst>
                        <p:cond evt="begin" delay="0">
                          <p:tn val="82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2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2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31" grpId="0" build="p">
            <p:tmplLst>
              <p:tmpl lvl="1">
                <p:tnLst>
                  <p:par>
                    <p:cTn presetID="23" presetClass="entr" presetSubtype="288" fill="hold" nodeType="withEffect" nodePh="1">
                      <p:stCondLst>
                        <p:cond delay="2100"/>
                      </p:stCondLst>
                      <p:endCondLst>
                        <p:cond evt="begin" delay="0">
                          <p:tn val="78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500" fill="hold"/>
                            <p:tgtEl>
                              <p:spTgt spid="3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strVal val="4/3*#ppt_w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500" fill="hold"/>
                            <p:tgtEl>
                              <p:spTgt spid="3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strVal val="4/3*#ppt_h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Slide infografika Cie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20">
            <a:extLst>
              <a:ext uri="{FF2B5EF4-FFF2-40B4-BE49-F238E27FC236}">
                <a16:creationId xmlns:a16="http://schemas.microsoft.com/office/drawing/2014/main" id="{86D98E0A-D6C2-4D7E-B136-9F6931895FEE}"/>
              </a:ext>
            </a:extLst>
          </p:cNvPr>
          <p:cNvCxnSpPr>
            <a:cxnSpLocks/>
          </p:cNvCxnSpPr>
          <p:nvPr userDrawn="1"/>
        </p:nvCxnSpPr>
        <p:spPr>
          <a:xfrm>
            <a:off x="1459548" y="4123705"/>
            <a:ext cx="9272904" cy="0"/>
          </a:xfrm>
          <a:prstGeom prst="line">
            <a:avLst/>
          </a:prstGeom>
          <a:ln w="12700">
            <a:solidFill>
              <a:schemeClr val="tx1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icture Placeholder 14">
            <a:extLst>
              <a:ext uri="{FF2B5EF4-FFF2-40B4-BE49-F238E27FC236}">
                <a16:creationId xmlns:a16="http://schemas.microsoft.com/office/drawing/2014/main" id="{0A8A9D1E-2BF0-4DC3-AE56-6757F6CF4B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242505"/>
          </a:xfrm>
          <a:prstGeom prst="rect">
            <a:avLst/>
          </a:prstGeom>
          <a:pattFill prst="pct40">
            <a:fgClr>
              <a:schemeClr val="bg1"/>
            </a:fgClr>
            <a:bgClr>
              <a:schemeClr val="bg1">
                <a:lumMod val="7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aseline="0">
                <a:latin typeface="Roboto Regular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8D048AB-285B-4A4A-B04B-C275BEC12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1571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3472033-092B-4450-B5DD-C625F0B916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1571" y="5004904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D17258DC-3481-4E77-BD8F-27653F12D7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59593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657BF1DC-200F-499C-84DB-2F772FAB84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59593" y="5004904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131AC73-A820-4324-9416-78571B5D0C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7492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D876B2D-15BD-40DE-8B27-EC2482477A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67492" y="5004904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71FBB2B-C95D-47BD-95E2-C47F7B2515C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3413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F7001BA-7614-4749-93D6-8897F8FFAC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3413" y="5004904"/>
            <a:ext cx="2250838" cy="64381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C37B84D-2D3C-4370-A125-F43F270958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1143724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89B21039-39AF-48BC-B83C-E2FE38FB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8319"/>
            <a:ext cx="10515600" cy="795405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endParaRPr lang="sk-SK" noProof="0" dirty="0"/>
          </a:p>
        </p:txBody>
      </p:sp>
      <p:sp>
        <p:nvSpPr>
          <p:cNvPr id="19" name="Zástupný objekt pre text 6">
            <a:extLst>
              <a:ext uri="{FF2B5EF4-FFF2-40B4-BE49-F238E27FC236}">
                <a16:creationId xmlns:a16="http://schemas.microsoft.com/office/drawing/2014/main" id="{1484E34D-059E-437A-85BC-185D85032A9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39324" y="3561428"/>
            <a:ext cx="1112006" cy="1112006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8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01</a:t>
            </a:r>
            <a:endParaRPr lang="sk-SK" dirty="0"/>
          </a:p>
        </p:txBody>
      </p:sp>
      <p:sp>
        <p:nvSpPr>
          <p:cNvPr id="20" name="Zástupný objekt pre text 6">
            <a:extLst>
              <a:ext uri="{FF2B5EF4-FFF2-40B4-BE49-F238E27FC236}">
                <a16:creationId xmlns:a16="http://schemas.microsoft.com/office/drawing/2014/main" id="{9BD5455B-54C1-410D-8BB7-45EB8A5B9E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36908" y="3561428"/>
            <a:ext cx="1112006" cy="111200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02</a:t>
            </a:r>
            <a:endParaRPr lang="sk-SK" dirty="0"/>
          </a:p>
        </p:txBody>
      </p:sp>
      <p:sp>
        <p:nvSpPr>
          <p:cNvPr id="21" name="Zástupný objekt pre text 6">
            <a:extLst>
              <a:ext uri="{FF2B5EF4-FFF2-40B4-BE49-F238E27FC236}">
                <a16:creationId xmlns:a16="http://schemas.microsoft.com/office/drawing/2014/main" id="{3A60DD56-D053-4854-8466-E5822A6A0EA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2829" y="3561428"/>
            <a:ext cx="1112006" cy="1112006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8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dirty="0"/>
              <a:t>03</a:t>
            </a:r>
            <a:endParaRPr lang="sk-SK" dirty="0"/>
          </a:p>
        </p:txBody>
      </p:sp>
      <p:sp>
        <p:nvSpPr>
          <p:cNvPr id="22" name="Zástupný objekt pre text 6">
            <a:extLst>
              <a:ext uri="{FF2B5EF4-FFF2-40B4-BE49-F238E27FC236}">
                <a16:creationId xmlns:a16="http://schemas.microsoft.com/office/drawing/2014/main" id="{D3A490DC-6BA7-4DA7-B87B-3E42157A2D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629009" y="3561428"/>
            <a:ext cx="1112006" cy="111200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04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293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5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 nodePh="1">
                                  <p:stCondLst>
                                    <p:cond delay="120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0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2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5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5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click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click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click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click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Slide Kruh info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794E0A8-40D4-4547-86FD-DB73BB3E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39A2B61-D18D-4002-9105-89E3149F5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0294828-949D-469E-A17C-6C0342794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7138" y="3046484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34ADCF0-29E6-4960-9546-AFB3E8C406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7138" y="2347116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grpSp>
        <p:nvGrpSpPr>
          <p:cNvPr id="16" name="Group 20">
            <a:extLst>
              <a:ext uri="{FF2B5EF4-FFF2-40B4-BE49-F238E27FC236}">
                <a16:creationId xmlns:a16="http://schemas.microsoft.com/office/drawing/2014/main" id="{3AD95C84-B5A4-469D-B827-401179B9644E}"/>
              </a:ext>
            </a:extLst>
          </p:cNvPr>
          <p:cNvGrpSpPr/>
          <p:nvPr userDrawn="1"/>
        </p:nvGrpSpPr>
        <p:grpSpPr>
          <a:xfrm>
            <a:off x="3997938" y="1639719"/>
            <a:ext cx="4195796" cy="4196921"/>
            <a:chOff x="3997938" y="1422361"/>
            <a:chExt cx="4195796" cy="419692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7ADCA2D0-9BF7-4F97-A26D-64D6FC05B2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24127" y="3873943"/>
              <a:ext cx="1745338" cy="1745339"/>
            </a:xfrm>
            <a:custGeom>
              <a:avLst/>
              <a:gdLst>
                <a:gd name="T0" fmla="*/ 327 w 327"/>
                <a:gd name="T1" fmla="*/ 327 h 327"/>
                <a:gd name="T2" fmla="*/ 327 w 327"/>
                <a:gd name="T3" fmla="*/ 216 h 327"/>
                <a:gd name="T4" fmla="*/ 110 w 327"/>
                <a:gd name="T5" fmla="*/ 0 h 327"/>
                <a:gd name="T6" fmla="*/ 0 w 327"/>
                <a:gd name="T7" fmla="*/ 0 h 327"/>
                <a:gd name="T8" fmla="*/ 327 w 327"/>
                <a:gd name="T9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27">
                  <a:moveTo>
                    <a:pt x="327" y="327"/>
                  </a:moveTo>
                  <a:cubicBezTo>
                    <a:pt x="327" y="216"/>
                    <a:pt x="327" y="216"/>
                    <a:pt x="327" y="216"/>
                  </a:cubicBezTo>
                  <a:cubicBezTo>
                    <a:pt x="208" y="216"/>
                    <a:pt x="110" y="119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0"/>
                    <a:pt x="147" y="327"/>
                    <a:pt x="327" y="327"/>
                  </a:cubicBezTo>
                  <a:close/>
                </a:path>
              </a:pathLst>
            </a:custGeom>
            <a:solidFill>
              <a:srgbClr val="263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  <p:grpSp>
          <p:nvGrpSpPr>
            <p:cNvPr id="25" name="Group 18">
              <a:extLst>
                <a:ext uri="{FF2B5EF4-FFF2-40B4-BE49-F238E27FC236}">
                  <a16:creationId xmlns:a16="http://schemas.microsoft.com/office/drawing/2014/main" id="{BC504BBB-DEA3-48D6-9B41-CE58AF4AAAC7}"/>
                </a:ext>
              </a:extLst>
            </p:cNvPr>
            <p:cNvGrpSpPr/>
            <p:nvPr/>
          </p:nvGrpSpPr>
          <p:grpSpPr>
            <a:xfrm>
              <a:off x="6450645" y="2648550"/>
              <a:ext cx="1743089" cy="2656383"/>
              <a:chOff x="6450645" y="2648550"/>
              <a:chExt cx="1743089" cy="2656383"/>
            </a:xfrm>
          </p:grpSpPr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CCDEC646-DC74-4020-9E06-84A5C50FFAF4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6626491" y="4115134"/>
                <a:ext cx="645505" cy="1189799"/>
              </a:xfrm>
              <a:custGeom>
                <a:avLst/>
                <a:gdLst>
                  <a:gd name="T0" fmla="*/ 0 w 287"/>
                  <a:gd name="T1" fmla="*/ 266 h 529"/>
                  <a:gd name="T2" fmla="*/ 287 w 287"/>
                  <a:gd name="T3" fmla="*/ 529 h 529"/>
                  <a:gd name="T4" fmla="*/ 287 w 287"/>
                  <a:gd name="T5" fmla="*/ 266 h 529"/>
                  <a:gd name="T6" fmla="*/ 287 w 287"/>
                  <a:gd name="T7" fmla="*/ 0 h 529"/>
                  <a:gd name="T8" fmla="*/ 0 w 287"/>
                  <a:gd name="T9" fmla="*/ 266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529">
                    <a:moveTo>
                      <a:pt x="0" y="266"/>
                    </a:moveTo>
                    <a:lnTo>
                      <a:pt x="287" y="529"/>
                    </a:lnTo>
                    <a:lnTo>
                      <a:pt x="287" y="266"/>
                    </a:lnTo>
                    <a:lnTo>
                      <a:pt x="287" y="0"/>
                    </a:lnTo>
                    <a:lnTo>
                      <a:pt x="0" y="26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8288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sk-SK" sz="2400" noProof="0" dirty="0">
                    <a:solidFill>
                      <a:srgbClr val="FFFFFF"/>
                    </a:solidFill>
                    <a:latin typeface="+mn-lt"/>
                  </a:rPr>
                  <a:t>3</a:t>
                </a:r>
              </a:p>
            </p:txBody>
          </p:sp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BB40E115-DECF-45C3-8AE1-AFA4C25599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6450645" y="2648550"/>
                <a:ext cx="1743089" cy="1745339"/>
              </a:xfrm>
              <a:custGeom>
                <a:avLst/>
                <a:gdLst>
                  <a:gd name="T0" fmla="*/ 327 w 327"/>
                  <a:gd name="T1" fmla="*/ 0 h 327"/>
                  <a:gd name="T2" fmla="*/ 217 w 327"/>
                  <a:gd name="T3" fmla="*/ 0 h 327"/>
                  <a:gd name="T4" fmla="*/ 0 w 327"/>
                  <a:gd name="T5" fmla="*/ 216 h 327"/>
                  <a:gd name="T6" fmla="*/ 0 w 327"/>
                  <a:gd name="T7" fmla="*/ 327 h 327"/>
                  <a:gd name="T8" fmla="*/ 327 w 327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327">
                    <a:moveTo>
                      <a:pt x="327" y="0"/>
                    </a:moveTo>
                    <a:cubicBezTo>
                      <a:pt x="217" y="0"/>
                      <a:pt x="217" y="0"/>
                      <a:pt x="217" y="0"/>
                    </a:cubicBezTo>
                    <a:cubicBezTo>
                      <a:pt x="217" y="119"/>
                      <a:pt x="120" y="216"/>
                      <a:pt x="0" y="216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180" y="327"/>
                      <a:pt x="327" y="180"/>
                      <a:pt x="327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Roboto Regular" charset="0"/>
                </a:endParaRPr>
              </a:p>
            </p:txBody>
          </p:sp>
        </p:grp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4DEEAB0E-59CC-4D8F-B19F-A6C3D000343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24456" y="1422361"/>
              <a:ext cx="1743089" cy="1745339"/>
            </a:xfrm>
            <a:custGeom>
              <a:avLst/>
              <a:gdLst>
                <a:gd name="T0" fmla="*/ 0 w 327"/>
                <a:gd name="T1" fmla="*/ 0 h 327"/>
                <a:gd name="T2" fmla="*/ 0 w 327"/>
                <a:gd name="T3" fmla="*/ 110 h 327"/>
                <a:gd name="T4" fmla="*/ 217 w 327"/>
                <a:gd name="T5" fmla="*/ 327 h 327"/>
                <a:gd name="T6" fmla="*/ 327 w 327"/>
                <a:gd name="T7" fmla="*/ 327 h 327"/>
                <a:gd name="T8" fmla="*/ 0 w 327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327">
                  <a:moveTo>
                    <a:pt x="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120" y="110"/>
                    <a:pt x="217" y="207"/>
                    <a:pt x="217" y="327"/>
                  </a:cubicBezTo>
                  <a:cubicBezTo>
                    <a:pt x="327" y="327"/>
                    <a:pt x="327" y="327"/>
                    <a:pt x="327" y="327"/>
                  </a:cubicBezTo>
                  <a:cubicBezTo>
                    <a:pt x="327" y="146"/>
                    <a:pt x="180" y="0"/>
                    <a:pt x="0" y="0"/>
                  </a:cubicBezTo>
                </a:path>
              </a:pathLst>
            </a:custGeom>
            <a:solidFill>
              <a:srgbClr val="009A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  <p:grpSp>
          <p:nvGrpSpPr>
            <p:cNvPr id="27" name="Group 17">
              <a:extLst>
                <a:ext uri="{FF2B5EF4-FFF2-40B4-BE49-F238E27FC236}">
                  <a16:creationId xmlns:a16="http://schemas.microsoft.com/office/drawing/2014/main" id="{EFFC87F2-5F46-4E58-8879-01267003897E}"/>
                </a:ext>
              </a:extLst>
            </p:cNvPr>
            <p:cNvGrpSpPr/>
            <p:nvPr/>
          </p:nvGrpSpPr>
          <p:grpSpPr>
            <a:xfrm>
              <a:off x="5224456" y="1422361"/>
              <a:ext cx="2658110" cy="1745339"/>
              <a:chOff x="5224456" y="1422361"/>
              <a:chExt cx="2658110" cy="1745339"/>
            </a:xfrm>
          </p:grpSpPr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565BCBC5-49CB-43D3-841B-CC490781442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6695016" y="2342839"/>
                <a:ext cx="1187550" cy="645505"/>
              </a:xfrm>
              <a:custGeom>
                <a:avLst/>
                <a:gdLst>
                  <a:gd name="T0" fmla="*/ 263 w 528"/>
                  <a:gd name="T1" fmla="*/ 287 h 287"/>
                  <a:gd name="T2" fmla="*/ 528 w 528"/>
                  <a:gd name="T3" fmla="*/ 0 h 287"/>
                  <a:gd name="T4" fmla="*/ 263 w 528"/>
                  <a:gd name="T5" fmla="*/ 0 h 287"/>
                  <a:gd name="T6" fmla="*/ 0 w 528"/>
                  <a:gd name="T7" fmla="*/ 0 h 287"/>
                  <a:gd name="T8" fmla="*/ 263 w 528"/>
                  <a:gd name="T9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87">
                    <a:moveTo>
                      <a:pt x="263" y="287"/>
                    </a:moveTo>
                    <a:lnTo>
                      <a:pt x="528" y="0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263" y="28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18288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sk-SK" sz="2400" noProof="0" dirty="0">
                    <a:solidFill>
                      <a:srgbClr val="FFFFFF"/>
                    </a:solidFill>
                    <a:latin typeface="+mn-lt"/>
                  </a:rPr>
                  <a:t>2</a:t>
                </a:r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171F6B7F-CF3A-4667-AD5C-DCCE001A5C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5224456" y="1422361"/>
                <a:ext cx="1743089" cy="1745339"/>
              </a:xfrm>
              <a:custGeom>
                <a:avLst/>
                <a:gdLst>
                  <a:gd name="T0" fmla="*/ 0 w 327"/>
                  <a:gd name="T1" fmla="*/ 0 h 327"/>
                  <a:gd name="T2" fmla="*/ 0 w 327"/>
                  <a:gd name="T3" fmla="*/ 110 h 327"/>
                  <a:gd name="T4" fmla="*/ 217 w 327"/>
                  <a:gd name="T5" fmla="*/ 327 h 327"/>
                  <a:gd name="T6" fmla="*/ 327 w 327"/>
                  <a:gd name="T7" fmla="*/ 327 h 327"/>
                  <a:gd name="T8" fmla="*/ 0 w 327"/>
                  <a:gd name="T9" fmla="*/ 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327">
                    <a:moveTo>
                      <a:pt x="0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120" y="110"/>
                      <a:pt x="217" y="207"/>
                      <a:pt x="217" y="327"/>
                    </a:cubicBezTo>
                    <a:cubicBezTo>
                      <a:pt x="327" y="327"/>
                      <a:pt x="327" y="327"/>
                      <a:pt x="327" y="327"/>
                    </a:cubicBezTo>
                    <a:cubicBezTo>
                      <a:pt x="327" y="146"/>
                      <a:pt x="18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Roboto Regular" charset="0"/>
                </a:endParaRPr>
              </a:p>
            </p:txBody>
          </p:sp>
        </p:grpSp>
        <p:grpSp>
          <p:nvGrpSpPr>
            <p:cNvPr id="28" name="Group 16">
              <a:extLst>
                <a:ext uri="{FF2B5EF4-FFF2-40B4-BE49-F238E27FC236}">
                  <a16:creationId xmlns:a16="http://schemas.microsoft.com/office/drawing/2014/main" id="{D399466D-6DB2-4F13-BD54-C40732927D4F}"/>
                </a:ext>
              </a:extLst>
            </p:cNvPr>
            <p:cNvGrpSpPr/>
            <p:nvPr/>
          </p:nvGrpSpPr>
          <p:grpSpPr>
            <a:xfrm>
              <a:off x="3997938" y="1734324"/>
              <a:ext cx="1745338" cy="2658769"/>
              <a:chOff x="3997938" y="1734324"/>
              <a:chExt cx="1745338" cy="2658769"/>
            </a:xfrm>
          </p:grpSpPr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A3C6AFF9-41D5-44E1-A1B2-890611760E1A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3997938" y="2647754"/>
                <a:ext cx="1745338" cy="1745339"/>
              </a:xfrm>
              <a:custGeom>
                <a:avLst/>
                <a:gdLst>
                  <a:gd name="T0" fmla="*/ 0 w 327"/>
                  <a:gd name="T1" fmla="*/ 327 h 327"/>
                  <a:gd name="T2" fmla="*/ 110 w 327"/>
                  <a:gd name="T3" fmla="*/ 327 h 327"/>
                  <a:gd name="T4" fmla="*/ 327 w 327"/>
                  <a:gd name="T5" fmla="*/ 110 h 327"/>
                  <a:gd name="T6" fmla="*/ 327 w 327"/>
                  <a:gd name="T7" fmla="*/ 0 h 327"/>
                  <a:gd name="T8" fmla="*/ 0 w 327"/>
                  <a:gd name="T9" fmla="*/ 32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327">
                    <a:moveTo>
                      <a:pt x="0" y="327"/>
                    </a:moveTo>
                    <a:cubicBezTo>
                      <a:pt x="110" y="327"/>
                      <a:pt x="110" y="327"/>
                      <a:pt x="110" y="327"/>
                    </a:cubicBezTo>
                    <a:cubicBezTo>
                      <a:pt x="110" y="207"/>
                      <a:pt x="208" y="110"/>
                      <a:pt x="327" y="110"/>
                    </a:cubicBezTo>
                    <a:cubicBezTo>
                      <a:pt x="327" y="0"/>
                      <a:pt x="327" y="0"/>
                      <a:pt x="327" y="0"/>
                    </a:cubicBezTo>
                    <a:cubicBezTo>
                      <a:pt x="147" y="0"/>
                      <a:pt x="0" y="146"/>
                      <a:pt x="0" y="327"/>
                    </a:cubicBez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Roboto Regular" charset="0"/>
                </a:endParaRPr>
              </a:p>
            </p:txBody>
          </p:sp>
          <p:sp>
            <p:nvSpPr>
              <p:cNvPr id="38" name="Freeform 14">
                <a:extLst>
                  <a:ext uri="{FF2B5EF4-FFF2-40B4-BE49-F238E27FC236}">
                    <a16:creationId xmlns:a16="http://schemas.microsoft.com/office/drawing/2014/main" id="{DCCBBB44-1BA9-482F-B4FD-60604951565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900000">
                <a:off x="4916824" y="1734324"/>
                <a:ext cx="645505" cy="1189799"/>
              </a:xfrm>
              <a:custGeom>
                <a:avLst/>
                <a:gdLst>
                  <a:gd name="T0" fmla="*/ 287 w 287"/>
                  <a:gd name="T1" fmla="*/ 266 h 529"/>
                  <a:gd name="T2" fmla="*/ 0 w 287"/>
                  <a:gd name="T3" fmla="*/ 0 h 529"/>
                  <a:gd name="T4" fmla="*/ 0 w 287"/>
                  <a:gd name="T5" fmla="*/ 266 h 529"/>
                  <a:gd name="T6" fmla="*/ 0 w 287"/>
                  <a:gd name="T7" fmla="*/ 529 h 529"/>
                  <a:gd name="T8" fmla="*/ 287 w 287"/>
                  <a:gd name="T9" fmla="*/ 266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529">
                    <a:moveTo>
                      <a:pt x="287" y="266"/>
                    </a:moveTo>
                    <a:lnTo>
                      <a:pt x="0" y="0"/>
                    </a:lnTo>
                    <a:lnTo>
                      <a:pt x="0" y="266"/>
                    </a:lnTo>
                    <a:lnTo>
                      <a:pt x="0" y="529"/>
                    </a:lnTo>
                    <a:lnTo>
                      <a:pt x="287" y="26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18288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sk-SK" sz="2400" noProof="0" dirty="0">
                    <a:solidFill>
                      <a:srgbClr val="FFFFFF"/>
                    </a:solidFill>
                    <a:latin typeface="+mn-lt"/>
                  </a:rPr>
                  <a:t>1</a:t>
                </a:r>
              </a:p>
            </p:txBody>
          </p:sp>
        </p:grp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2D56E9C-D927-4FD5-971C-3676C7B9D15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13876" y="4051709"/>
              <a:ext cx="1189799" cy="645505"/>
            </a:xfrm>
            <a:custGeom>
              <a:avLst/>
              <a:gdLst>
                <a:gd name="T0" fmla="*/ 264 w 529"/>
                <a:gd name="T1" fmla="*/ 0 h 287"/>
                <a:gd name="T2" fmla="*/ 0 w 529"/>
                <a:gd name="T3" fmla="*/ 287 h 287"/>
                <a:gd name="T4" fmla="*/ 264 w 529"/>
                <a:gd name="T5" fmla="*/ 287 h 287"/>
                <a:gd name="T6" fmla="*/ 529 w 529"/>
                <a:gd name="T7" fmla="*/ 287 h 287"/>
                <a:gd name="T8" fmla="*/ 264 w 529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287">
                  <a:moveTo>
                    <a:pt x="264" y="0"/>
                  </a:moveTo>
                  <a:lnTo>
                    <a:pt x="0" y="287"/>
                  </a:lnTo>
                  <a:lnTo>
                    <a:pt x="264" y="287"/>
                  </a:lnTo>
                  <a:lnTo>
                    <a:pt x="529" y="287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sk-SK" sz="2400" noProof="0" dirty="0">
                  <a:solidFill>
                    <a:srgbClr val="FFFFFF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53CF5ED7-E261-425E-99E5-C79D46D72E9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77138" y="5128447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DFD850A-44EB-4F51-AA1B-FA17FC19A6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77138" y="4429079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55559D7E-A13B-4752-B509-C14F7F8CFE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55535" y="2953237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8F49B87A-A126-4AB0-B102-393D722953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55535" y="2253869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1651FEA7-34DD-4785-BD92-78080CDD7A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55535" y="4971209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96FAB4E-A55C-4939-8A91-6BD1F1D576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555535" y="4271841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cxnSp>
        <p:nvCxnSpPr>
          <p:cNvPr id="29" name="Straight Connector 45">
            <a:extLst>
              <a:ext uri="{FF2B5EF4-FFF2-40B4-BE49-F238E27FC236}">
                <a16:creationId xmlns:a16="http://schemas.microsoft.com/office/drawing/2014/main" id="{5DD86353-10D5-476C-9DCB-E1BB28910D54}"/>
              </a:ext>
            </a:extLst>
          </p:cNvPr>
          <p:cNvCxnSpPr>
            <a:cxnSpLocks/>
          </p:cNvCxnSpPr>
          <p:nvPr userDrawn="1"/>
        </p:nvCxnSpPr>
        <p:spPr>
          <a:xfrm flipH="1">
            <a:off x="11497692" y="3673487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46">
            <a:extLst>
              <a:ext uri="{FF2B5EF4-FFF2-40B4-BE49-F238E27FC236}">
                <a16:creationId xmlns:a16="http://schemas.microsoft.com/office/drawing/2014/main" id="{CD938527-F9BF-43EC-A44F-2657C52E56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343219"/>
            <a:ext cx="694308" cy="0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Obrázok 33">
            <a:extLst>
              <a:ext uri="{FF2B5EF4-FFF2-40B4-BE49-F238E27FC236}">
                <a16:creationId xmlns:a16="http://schemas.microsoft.com/office/drawing/2014/main" id="{8F94217F-73DA-4187-8DD4-498A80FDB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600" y="3405442"/>
            <a:ext cx="644027" cy="61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2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7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75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Slide Šípky info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794E0A8-40D4-4547-86FD-DB73BB3E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39A2B61-D18D-4002-9105-89E3149F5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cxnSp>
        <p:nvCxnSpPr>
          <p:cNvPr id="33" name="Straight Connector 46">
            <a:extLst>
              <a:ext uri="{FF2B5EF4-FFF2-40B4-BE49-F238E27FC236}">
                <a16:creationId xmlns:a16="http://schemas.microsoft.com/office/drawing/2014/main" id="{CD938527-F9BF-43EC-A44F-2657C52E56B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343219"/>
            <a:ext cx="694308" cy="0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Freeform 5">
            <a:extLst>
              <a:ext uri="{FF2B5EF4-FFF2-40B4-BE49-F238E27FC236}">
                <a16:creationId xmlns:a16="http://schemas.microsoft.com/office/drawing/2014/main" id="{B7329890-629E-4184-B498-2DB72B6603BE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0483962" y="1938857"/>
            <a:ext cx="479703" cy="4958725"/>
          </a:xfrm>
          <a:custGeom>
            <a:avLst/>
            <a:gdLst>
              <a:gd name="T0" fmla="*/ 178 w 178"/>
              <a:gd name="T1" fmla="*/ 0 h 1840"/>
              <a:gd name="T2" fmla="*/ 178 w 178"/>
              <a:gd name="T3" fmla="*/ 1840 h 1840"/>
              <a:gd name="T4" fmla="*/ 0 w 178"/>
              <a:gd name="T5" fmla="*/ 1840 h 1840"/>
              <a:gd name="T6" fmla="*/ 0 w 178"/>
              <a:gd name="T7" fmla="*/ 178 h 1840"/>
              <a:gd name="T8" fmla="*/ 178 w 178"/>
              <a:gd name="T9" fmla="*/ 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840">
                <a:moveTo>
                  <a:pt x="178" y="0"/>
                </a:moveTo>
                <a:lnTo>
                  <a:pt x="178" y="1840"/>
                </a:lnTo>
                <a:lnTo>
                  <a:pt x="0" y="1840"/>
                </a:lnTo>
                <a:lnTo>
                  <a:pt x="0" y="178"/>
                </a:lnTo>
                <a:lnTo>
                  <a:pt x="178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29291E-3A15-4263-BD78-12175A9B8C20}"/>
              </a:ext>
            </a:extLst>
          </p:cNvPr>
          <p:cNvGrpSpPr/>
          <p:nvPr userDrawn="1"/>
        </p:nvGrpSpPr>
        <p:grpSpPr>
          <a:xfrm>
            <a:off x="3895337" y="1709785"/>
            <a:ext cx="7068327" cy="937846"/>
            <a:chOff x="3895337" y="1709785"/>
            <a:chExt cx="7068327" cy="937846"/>
          </a:xfrm>
          <a:solidFill>
            <a:schemeClr val="bg2"/>
          </a:solidFill>
        </p:grpSpPr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A8B8A502-E85E-41A1-8714-A9133D79A2D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03972" y="1938857"/>
              <a:ext cx="6559692" cy="479703"/>
            </a:xfrm>
            <a:custGeom>
              <a:avLst/>
              <a:gdLst>
                <a:gd name="T0" fmla="*/ 1152 w 1152"/>
                <a:gd name="T1" fmla="*/ 178 h 178"/>
                <a:gd name="T2" fmla="*/ 0 w 1152"/>
                <a:gd name="T3" fmla="*/ 178 h 178"/>
                <a:gd name="T4" fmla="*/ 178 w 1152"/>
                <a:gd name="T5" fmla="*/ 0 h 178"/>
                <a:gd name="T6" fmla="*/ 1152 w 1152"/>
                <a:gd name="T7" fmla="*/ 0 h 178"/>
                <a:gd name="T8" fmla="*/ 1152 w 1152"/>
                <a:gd name="T9" fmla="*/ 178 h 178"/>
                <a:gd name="connsiteX0" fmla="*/ 10000 w 21105"/>
                <a:gd name="connsiteY0" fmla="*/ 10312 h 10312"/>
                <a:gd name="connsiteX1" fmla="*/ 0 w 21105"/>
                <a:gd name="connsiteY1" fmla="*/ 10312 h 10312"/>
                <a:gd name="connsiteX2" fmla="*/ 1545 w 21105"/>
                <a:gd name="connsiteY2" fmla="*/ 312 h 10312"/>
                <a:gd name="connsiteX3" fmla="*/ 21105 w 21105"/>
                <a:gd name="connsiteY3" fmla="*/ 0 h 10312"/>
                <a:gd name="connsiteX4" fmla="*/ 10000 w 21105"/>
                <a:gd name="connsiteY4" fmla="*/ 10312 h 10312"/>
                <a:gd name="connsiteX0" fmla="*/ 21105 w 21105"/>
                <a:gd name="connsiteY0" fmla="*/ 10312 h 10312"/>
                <a:gd name="connsiteX1" fmla="*/ 0 w 21105"/>
                <a:gd name="connsiteY1" fmla="*/ 10312 h 10312"/>
                <a:gd name="connsiteX2" fmla="*/ 1545 w 21105"/>
                <a:gd name="connsiteY2" fmla="*/ 312 h 10312"/>
                <a:gd name="connsiteX3" fmla="*/ 21105 w 21105"/>
                <a:gd name="connsiteY3" fmla="*/ 0 h 10312"/>
                <a:gd name="connsiteX4" fmla="*/ 21105 w 21105"/>
                <a:gd name="connsiteY4" fmla="*/ 10312 h 10312"/>
                <a:gd name="connsiteX0" fmla="*/ 21105 w 21129"/>
                <a:gd name="connsiteY0" fmla="*/ 10000 h 10000"/>
                <a:gd name="connsiteX1" fmla="*/ 0 w 21129"/>
                <a:gd name="connsiteY1" fmla="*/ 10000 h 10000"/>
                <a:gd name="connsiteX2" fmla="*/ 1545 w 21129"/>
                <a:gd name="connsiteY2" fmla="*/ 0 h 10000"/>
                <a:gd name="connsiteX3" fmla="*/ 21129 w 21129"/>
                <a:gd name="connsiteY3" fmla="*/ 313 h 10000"/>
                <a:gd name="connsiteX4" fmla="*/ 21105 w 21129"/>
                <a:gd name="connsiteY4" fmla="*/ 10000 h 10000"/>
                <a:gd name="connsiteX0" fmla="*/ 21105 w 21129"/>
                <a:gd name="connsiteY0" fmla="*/ 10000 h 10000"/>
                <a:gd name="connsiteX1" fmla="*/ 0 w 21129"/>
                <a:gd name="connsiteY1" fmla="*/ 10000 h 10000"/>
                <a:gd name="connsiteX2" fmla="*/ 1545 w 21129"/>
                <a:gd name="connsiteY2" fmla="*/ 0 h 10000"/>
                <a:gd name="connsiteX3" fmla="*/ 21129 w 21129"/>
                <a:gd name="connsiteY3" fmla="*/ 157 h 10000"/>
                <a:gd name="connsiteX4" fmla="*/ 21105 w 21129"/>
                <a:gd name="connsiteY4" fmla="*/ 10000 h 10000"/>
                <a:gd name="connsiteX0" fmla="*/ 21105 w 21129"/>
                <a:gd name="connsiteY0" fmla="*/ 10000 h 10000"/>
                <a:gd name="connsiteX1" fmla="*/ 0 w 21129"/>
                <a:gd name="connsiteY1" fmla="*/ 10000 h 10000"/>
                <a:gd name="connsiteX2" fmla="*/ 1545 w 21129"/>
                <a:gd name="connsiteY2" fmla="*/ 0 h 10000"/>
                <a:gd name="connsiteX3" fmla="*/ 21129 w 21129"/>
                <a:gd name="connsiteY3" fmla="*/ 1 h 10000"/>
                <a:gd name="connsiteX4" fmla="*/ 21105 w 21129"/>
                <a:gd name="connsiteY4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29" h="10000">
                  <a:moveTo>
                    <a:pt x="21105" y="10000"/>
                  </a:moveTo>
                  <a:lnTo>
                    <a:pt x="0" y="10000"/>
                  </a:lnTo>
                  <a:lnTo>
                    <a:pt x="1545" y="0"/>
                  </a:lnTo>
                  <a:lnTo>
                    <a:pt x="21129" y="1"/>
                  </a:lnTo>
                  <a:lnTo>
                    <a:pt x="21105" y="100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178BD85C-C5D5-4F1F-9CDC-4E4944D80D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895337" y="1709785"/>
              <a:ext cx="520127" cy="937846"/>
            </a:xfrm>
            <a:custGeom>
              <a:avLst/>
              <a:gdLst>
                <a:gd name="T0" fmla="*/ 193 w 193"/>
                <a:gd name="T1" fmla="*/ 175 h 348"/>
                <a:gd name="T2" fmla="*/ 0 w 193"/>
                <a:gd name="T3" fmla="*/ 0 h 348"/>
                <a:gd name="T4" fmla="*/ 0 w 193"/>
                <a:gd name="T5" fmla="*/ 175 h 348"/>
                <a:gd name="T6" fmla="*/ 0 w 193"/>
                <a:gd name="T7" fmla="*/ 348 h 348"/>
                <a:gd name="T8" fmla="*/ 193 w 193"/>
                <a:gd name="T9" fmla="*/ 17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48">
                  <a:moveTo>
                    <a:pt x="193" y="175"/>
                  </a:moveTo>
                  <a:lnTo>
                    <a:pt x="0" y="0"/>
                  </a:lnTo>
                  <a:lnTo>
                    <a:pt x="0" y="175"/>
                  </a:lnTo>
                  <a:lnTo>
                    <a:pt x="0" y="348"/>
                  </a:lnTo>
                  <a:lnTo>
                    <a:pt x="193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8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1</a:t>
              </a:r>
            </a:p>
          </p:txBody>
        </p:sp>
      </p:grpSp>
      <p:sp>
        <p:nvSpPr>
          <p:cNvPr id="51" name="Freeform 13">
            <a:extLst>
              <a:ext uri="{FF2B5EF4-FFF2-40B4-BE49-F238E27FC236}">
                <a16:creationId xmlns:a16="http://schemas.microsoft.com/office/drawing/2014/main" id="{6461A7CD-8538-4CA7-A8E0-0EF5D7ED61E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869512" y="3084214"/>
            <a:ext cx="479703" cy="3813367"/>
          </a:xfrm>
          <a:custGeom>
            <a:avLst/>
            <a:gdLst>
              <a:gd name="T0" fmla="*/ 178 w 178"/>
              <a:gd name="T1" fmla="*/ 0 h 1415"/>
              <a:gd name="T2" fmla="*/ 178 w 178"/>
              <a:gd name="T3" fmla="*/ 1415 h 1415"/>
              <a:gd name="T4" fmla="*/ 0 w 178"/>
              <a:gd name="T5" fmla="*/ 1415 h 1415"/>
              <a:gd name="T6" fmla="*/ 0 w 178"/>
              <a:gd name="T7" fmla="*/ 177 h 1415"/>
              <a:gd name="T8" fmla="*/ 178 w 178"/>
              <a:gd name="T9" fmla="*/ 0 h 1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415">
                <a:moveTo>
                  <a:pt x="178" y="0"/>
                </a:moveTo>
                <a:lnTo>
                  <a:pt x="178" y="1415"/>
                </a:lnTo>
                <a:lnTo>
                  <a:pt x="0" y="1415"/>
                </a:lnTo>
                <a:lnTo>
                  <a:pt x="0" y="177"/>
                </a:lnTo>
                <a:lnTo>
                  <a:pt x="17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grpSp>
        <p:nvGrpSpPr>
          <p:cNvPr id="52" name="Group 33">
            <a:extLst>
              <a:ext uri="{FF2B5EF4-FFF2-40B4-BE49-F238E27FC236}">
                <a16:creationId xmlns:a16="http://schemas.microsoft.com/office/drawing/2014/main" id="{3F031E7B-DAC5-42B1-B4FE-B70EA9914B59}"/>
              </a:ext>
            </a:extLst>
          </p:cNvPr>
          <p:cNvGrpSpPr/>
          <p:nvPr userDrawn="1"/>
        </p:nvGrpSpPr>
        <p:grpSpPr>
          <a:xfrm>
            <a:off x="5062071" y="2852448"/>
            <a:ext cx="5287144" cy="940541"/>
            <a:chOff x="5062071" y="2852448"/>
            <a:chExt cx="5287144" cy="940541"/>
          </a:xfrm>
          <a:solidFill>
            <a:schemeClr val="accent2"/>
          </a:solidFill>
        </p:grpSpPr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CA99065E-A8CA-4930-B374-344F0413575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468039" y="3084214"/>
              <a:ext cx="4881176" cy="477008"/>
            </a:xfrm>
            <a:custGeom>
              <a:avLst/>
              <a:gdLst>
                <a:gd name="T0" fmla="*/ 924 w 924"/>
                <a:gd name="T1" fmla="*/ 177 h 177"/>
                <a:gd name="T2" fmla="*/ 0 w 924"/>
                <a:gd name="T3" fmla="*/ 177 h 177"/>
                <a:gd name="T4" fmla="*/ 178 w 924"/>
                <a:gd name="T5" fmla="*/ 0 h 177"/>
                <a:gd name="T6" fmla="*/ 924 w 924"/>
                <a:gd name="T7" fmla="*/ 0 h 177"/>
                <a:gd name="T8" fmla="*/ 924 w 924"/>
                <a:gd name="T9" fmla="*/ 177 h 177"/>
                <a:gd name="connsiteX0" fmla="*/ 10000 w 19602"/>
                <a:gd name="connsiteY0" fmla="*/ 10000 h 10000"/>
                <a:gd name="connsiteX1" fmla="*/ 0 w 19602"/>
                <a:gd name="connsiteY1" fmla="*/ 10000 h 10000"/>
                <a:gd name="connsiteX2" fmla="*/ 1926 w 19602"/>
                <a:gd name="connsiteY2" fmla="*/ 0 h 10000"/>
                <a:gd name="connsiteX3" fmla="*/ 19602 w 19602"/>
                <a:gd name="connsiteY3" fmla="*/ 0 h 10000"/>
                <a:gd name="connsiteX4" fmla="*/ 10000 w 19602"/>
                <a:gd name="connsiteY4" fmla="*/ 10000 h 10000"/>
                <a:gd name="connsiteX0" fmla="*/ 19481 w 19602"/>
                <a:gd name="connsiteY0" fmla="*/ 9843 h 10000"/>
                <a:gd name="connsiteX1" fmla="*/ 0 w 19602"/>
                <a:gd name="connsiteY1" fmla="*/ 10000 h 10000"/>
                <a:gd name="connsiteX2" fmla="*/ 1926 w 19602"/>
                <a:gd name="connsiteY2" fmla="*/ 0 h 10000"/>
                <a:gd name="connsiteX3" fmla="*/ 19602 w 19602"/>
                <a:gd name="connsiteY3" fmla="*/ 0 h 10000"/>
                <a:gd name="connsiteX4" fmla="*/ 19481 w 19602"/>
                <a:gd name="connsiteY4" fmla="*/ 98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02" h="10000">
                  <a:moveTo>
                    <a:pt x="19481" y="9843"/>
                  </a:moveTo>
                  <a:lnTo>
                    <a:pt x="0" y="10000"/>
                  </a:lnTo>
                  <a:lnTo>
                    <a:pt x="1926" y="0"/>
                  </a:lnTo>
                  <a:lnTo>
                    <a:pt x="19602" y="0"/>
                  </a:lnTo>
                  <a:cubicBezTo>
                    <a:pt x="19562" y="3281"/>
                    <a:pt x="19521" y="6562"/>
                    <a:pt x="19481" y="98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0005A199-162B-4229-85D7-02828EFA82A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062071" y="2852448"/>
              <a:ext cx="520127" cy="940541"/>
            </a:xfrm>
            <a:custGeom>
              <a:avLst/>
              <a:gdLst>
                <a:gd name="T0" fmla="*/ 193 w 193"/>
                <a:gd name="T1" fmla="*/ 173 h 349"/>
                <a:gd name="T2" fmla="*/ 0 w 193"/>
                <a:gd name="T3" fmla="*/ 0 h 349"/>
                <a:gd name="T4" fmla="*/ 0 w 193"/>
                <a:gd name="T5" fmla="*/ 173 h 349"/>
                <a:gd name="T6" fmla="*/ 0 w 193"/>
                <a:gd name="T7" fmla="*/ 349 h 349"/>
                <a:gd name="T8" fmla="*/ 193 w 193"/>
                <a:gd name="T9" fmla="*/ 17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49">
                  <a:moveTo>
                    <a:pt x="193" y="173"/>
                  </a:moveTo>
                  <a:lnTo>
                    <a:pt x="0" y="0"/>
                  </a:lnTo>
                  <a:lnTo>
                    <a:pt x="0" y="173"/>
                  </a:lnTo>
                  <a:lnTo>
                    <a:pt x="0" y="349"/>
                  </a:lnTo>
                  <a:lnTo>
                    <a:pt x="193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8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2</a:t>
              </a:r>
            </a:p>
          </p:txBody>
        </p:sp>
      </p:grpSp>
      <p:sp>
        <p:nvSpPr>
          <p:cNvPr id="55" name="Freeform 21">
            <a:extLst>
              <a:ext uri="{FF2B5EF4-FFF2-40B4-BE49-F238E27FC236}">
                <a16:creationId xmlns:a16="http://schemas.microsoft.com/office/drawing/2014/main" id="{D3678DE4-98A8-44F9-B6AD-C85794B0C58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246976" y="4226877"/>
            <a:ext cx="479703" cy="2670704"/>
          </a:xfrm>
          <a:custGeom>
            <a:avLst/>
            <a:gdLst>
              <a:gd name="T0" fmla="*/ 178 w 178"/>
              <a:gd name="T1" fmla="*/ 0 h 991"/>
              <a:gd name="T2" fmla="*/ 178 w 178"/>
              <a:gd name="T3" fmla="*/ 991 h 991"/>
              <a:gd name="T4" fmla="*/ 0 w 178"/>
              <a:gd name="T5" fmla="*/ 991 h 991"/>
              <a:gd name="T6" fmla="*/ 0 w 178"/>
              <a:gd name="T7" fmla="*/ 178 h 991"/>
              <a:gd name="T8" fmla="*/ 178 w 178"/>
              <a:gd name="T9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991">
                <a:moveTo>
                  <a:pt x="178" y="0"/>
                </a:moveTo>
                <a:lnTo>
                  <a:pt x="178" y="991"/>
                </a:lnTo>
                <a:lnTo>
                  <a:pt x="0" y="991"/>
                </a:lnTo>
                <a:lnTo>
                  <a:pt x="0" y="178"/>
                </a:lnTo>
                <a:lnTo>
                  <a:pt x="17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71F965C3-C354-4793-86B1-65AF21529B5E}"/>
              </a:ext>
            </a:extLst>
          </p:cNvPr>
          <p:cNvGrpSpPr/>
          <p:nvPr userDrawn="1"/>
        </p:nvGrpSpPr>
        <p:grpSpPr>
          <a:xfrm>
            <a:off x="6228805" y="3989720"/>
            <a:ext cx="3497873" cy="945931"/>
            <a:chOff x="6228805" y="3989720"/>
            <a:chExt cx="3497873" cy="945931"/>
          </a:xfrm>
          <a:solidFill>
            <a:schemeClr val="accent3"/>
          </a:solidFill>
        </p:grpSpPr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C6FC3C64-84BB-4097-BFF6-38B1F1D008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727303" y="4219394"/>
              <a:ext cx="2999375" cy="494669"/>
            </a:xfrm>
            <a:custGeom>
              <a:avLst/>
              <a:gdLst>
                <a:gd name="T0" fmla="*/ 693 w 693"/>
                <a:gd name="T1" fmla="*/ 178 h 178"/>
                <a:gd name="T2" fmla="*/ 0 w 693"/>
                <a:gd name="T3" fmla="*/ 178 h 178"/>
                <a:gd name="T4" fmla="*/ 178 w 693"/>
                <a:gd name="T5" fmla="*/ 0 h 178"/>
                <a:gd name="T6" fmla="*/ 693 w 693"/>
                <a:gd name="T7" fmla="*/ 0 h 178"/>
                <a:gd name="T8" fmla="*/ 693 w 693"/>
                <a:gd name="T9" fmla="*/ 178 h 178"/>
                <a:gd name="connsiteX0" fmla="*/ 10000 w 16060"/>
                <a:gd name="connsiteY0" fmla="*/ 10156 h 10156"/>
                <a:gd name="connsiteX1" fmla="*/ 0 w 16060"/>
                <a:gd name="connsiteY1" fmla="*/ 10156 h 10156"/>
                <a:gd name="connsiteX2" fmla="*/ 2569 w 16060"/>
                <a:gd name="connsiteY2" fmla="*/ 156 h 10156"/>
                <a:gd name="connsiteX3" fmla="*/ 16060 w 16060"/>
                <a:gd name="connsiteY3" fmla="*/ 0 h 10156"/>
                <a:gd name="connsiteX4" fmla="*/ 10000 w 16060"/>
                <a:gd name="connsiteY4" fmla="*/ 10156 h 10156"/>
                <a:gd name="connsiteX0" fmla="*/ 16060 w 16060"/>
                <a:gd name="connsiteY0" fmla="*/ 10312 h 10312"/>
                <a:gd name="connsiteX1" fmla="*/ 0 w 16060"/>
                <a:gd name="connsiteY1" fmla="*/ 10156 h 10312"/>
                <a:gd name="connsiteX2" fmla="*/ 2569 w 16060"/>
                <a:gd name="connsiteY2" fmla="*/ 156 h 10312"/>
                <a:gd name="connsiteX3" fmla="*/ 16060 w 16060"/>
                <a:gd name="connsiteY3" fmla="*/ 0 h 10312"/>
                <a:gd name="connsiteX4" fmla="*/ 16060 w 16060"/>
                <a:gd name="connsiteY4" fmla="*/ 10312 h 10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60" h="10312">
                  <a:moveTo>
                    <a:pt x="16060" y="10312"/>
                  </a:moveTo>
                  <a:lnTo>
                    <a:pt x="0" y="10156"/>
                  </a:lnTo>
                  <a:lnTo>
                    <a:pt x="2569" y="156"/>
                  </a:lnTo>
                  <a:lnTo>
                    <a:pt x="16060" y="0"/>
                  </a:lnTo>
                  <a:lnTo>
                    <a:pt x="16060" y="10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58" name="Freeform 25">
              <a:extLst>
                <a:ext uri="{FF2B5EF4-FFF2-40B4-BE49-F238E27FC236}">
                  <a16:creationId xmlns:a16="http://schemas.microsoft.com/office/drawing/2014/main" id="{A2DB669A-637E-4ACC-BEC9-EFDEDB386C9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6228805" y="3989720"/>
              <a:ext cx="520127" cy="945931"/>
            </a:xfrm>
            <a:custGeom>
              <a:avLst/>
              <a:gdLst>
                <a:gd name="T0" fmla="*/ 193 w 193"/>
                <a:gd name="T1" fmla="*/ 176 h 351"/>
                <a:gd name="T2" fmla="*/ 0 w 193"/>
                <a:gd name="T3" fmla="*/ 0 h 351"/>
                <a:gd name="T4" fmla="*/ 0 w 193"/>
                <a:gd name="T5" fmla="*/ 176 h 351"/>
                <a:gd name="T6" fmla="*/ 0 w 193"/>
                <a:gd name="T7" fmla="*/ 351 h 351"/>
                <a:gd name="T8" fmla="*/ 193 w 193"/>
                <a:gd name="T9" fmla="*/ 17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51">
                  <a:moveTo>
                    <a:pt x="193" y="176"/>
                  </a:moveTo>
                  <a:lnTo>
                    <a:pt x="0" y="0"/>
                  </a:lnTo>
                  <a:lnTo>
                    <a:pt x="0" y="176"/>
                  </a:lnTo>
                  <a:lnTo>
                    <a:pt x="0" y="351"/>
                  </a:lnTo>
                  <a:lnTo>
                    <a:pt x="193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8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3</a:t>
              </a:r>
            </a:p>
          </p:txBody>
        </p:sp>
      </p:grpSp>
      <p:sp>
        <p:nvSpPr>
          <p:cNvPr id="59" name="Freeform 29">
            <a:extLst>
              <a:ext uri="{FF2B5EF4-FFF2-40B4-BE49-F238E27FC236}">
                <a16:creationId xmlns:a16="http://schemas.microsoft.com/office/drawing/2014/main" id="{1FABEB71-73AB-4FD9-A4D2-4B34E813A50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8632526" y="5356065"/>
            <a:ext cx="479703" cy="1541517"/>
          </a:xfrm>
          <a:custGeom>
            <a:avLst/>
            <a:gdLst>
              <a:gd name="T0" fmla="*/ 178 w 178"/>
              <a:gd name="T1" fmla="*/ 0 h 572"/>
              <a:gd name="T2" fmla="*/ 178 w 178"/>
              <a:gd name="T3" fmla="*/ 572 h 572"/>
              <a:gd name="T4" fmla="*/ 0 w 178"/>
              <a:gd name="T5" fmla="*/ 572 h 572"/>
              <a:gd name="T6" fmla="*/ 0 w 178"/>
              <a:gd name="T7" fmla="*/ 178 h 572"/>
              <a:gd name="T8" fmla="*/ 178 w 178"/>
              <a:gd name="T9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572">
                <a:moveTo>
                  <a:pt x="178" y="0"/>
                </a:moveTo>
                <a:lnTo>
                  <a:pt x="178" y="572"/>
                </a:lnTo>
                <a:lnTo>
                  <a:pt x="0" y="572"/>
                </a:lnTo>
                <a:lnTo>
                  <a:pt x="0" y="178"/>
                </a:lnTo>
                <a:lnTo>
                  <a:pt x="178" y="0"/>
                </a:lnTo>
                <a:close/>
              </a:path>
            </a:pathLst>
          </a:custGeom>
          <a:solidFill>
            <a:srgbClr val="263C8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grpSp>
        <p:nvGrpSpPr>
          <p:cNvPr id="60" name="Group 35">
            <a:extLst>
              <a:ext uri="{FF2B5EF4-FFF2-40B4-BE49-F238E27FC236}">
                <a16:creationId xmlns:a16="http://schemas.microsoft.com/office/drawing/2014/main" id="{75DC72AD-897E-4217-9B2A-503598DAACC4}"/>
              </a:ext>
            </a:extLst>
          </p:cNvPr>
          <p:cNvGrpSpPr/>
          <p:nvPr userDrawn="1"/>
        </p:nvGrpSpPr>
        <p:grpSpPr>
          <a:xfrm>
            <a:off x="7395540" y="5121603"/>
            <a:ext cx="1716689" cy="943236"/>
            <a:chOff x="7395540" y="5121603"/>
            <a:chExt cx="1716689" cy="943236"/>
          </a:xfrm>
          <a:solidFill>
            <a:srgbClr val="263C80"/>
          </a:solidFill>
        </p:grpSpPr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id="{B263DEEF-1975-4F50-AB0F-348EA0D83FE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859073" y="5356065"/>
              <a:ext cx="1253156" cy="479703"/>
            </a:xfrm>
            <a:custGeom>
              <a:avLst/>
              <a:gdLst>
                <a:gd name="T0" fmla="*/ 465 w 465"/>
                <a:gd name="T1" fmla="*/ 178 h 178"/>
                <a:gd name="T2" fmla="*/ 0 w 465"/>
                <a:gd name="T3" fmla="*/ 178 h 178"/>
                <a:gd name="T4" fmla="*/ 178 w 465"/>
                <a:gd name="T5" fmla="*/ 0 h 178"/>
                <a:gd name="T6" fmla="*/ 465 w 465"/>
                <a:gd name="T7" fmla="*/ 0 h 178"/>
                <a:gd name="T8" fmla="*/ 465 w 465"/>
                <a:gd name="T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78">
                  <a:moveTo>
                    <a:pt x="465" y="178"/>
                  </a:moveTo>
                  <a:lnTo>
                    <a:pt x="0" y="178"/>
                  </a:lnTo>
                  <a:lnTo>
                    <a:pt x="178" y="0"/>
                  </a:lnTo>
                  <a:lnTo>
                    <a:pt x="465" y="0"/>
                  </a:lnTo>
                  <a:lnTo>
                    <a:pt x="465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62" name="Freeform 33">
              <a:extLst>
                <a:ext uri="{FF2B5EF4-FFF2-40B4-BE49-F238E27FC236}">
                  <a16:creationId xmlns:a16="http://schemas.microsoft.com/office/drawing/2014/main" id="{E892521A-6958-416E-BDCC-FE535EDDD89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95540" y="5121603"/>
              <a:ext cx="520127" cy="943236"/>
            </a:xfrm>
            <a:custGeom>
              <a:avLst/>
              <a:gdLst>
                <a:gd name="T0" fmla="*/ 193 w 193"/>
                <a:gd name="T1" fmla="*/ 175 h 350"/>
                <a:gd name="T2" fmla="*/ 0 w 193"/>
                <a:gd name="T3" fmla="*/ 0 h 350"/>
                <a:gd name="T4" fmla="*/ 0 w 193"/>
                <a:gd name="T5" fmla="*/ 175 h 350"/>
                <a:gd name="T6" fmla="*/ 0 w 193"/>
                <a:gd name="T7" fmla="*/ 350 h 350"/>
                <a:gd name="T8" fmla="*/ 193 w 193"/>
                <a:gd name="T9" fmla="*/ 17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50">
                  <a:moveTo>
                    <a:pt x="193" y="175"/>
                  </a:moveTo>
                  <a:lnTo>
                    <a:pt x="0" y="0"/>
                  </a:lnTo>
                  <a:lnTo>
                    <a:pt x="0" y="175"/>
                  </a:lnTo>
                  <a:lnTo>
                    <a:pt x="0" y="350"/>
                  </a:lnTo>
                  <a:lnTo>
                    <a:pt x="193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0" rIns="0" bIns="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8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4</a:t>
              </a:r>
            </a:p>
          </p:txBody>
        </p:sp>
      </p:grp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BDB4E91-EFAF-4058-85A6-B6BF7C3F29B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0847" y="1813362"/>
            <a:ext cx="2815828" cy="38593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64" name="Text Placeholder 4">
            <a:extLst>
              <a:ext uri="{FF2B5EF4-FFF2-40B4-BE49-F238E27FC236}">
                <a16:creationId xmlns:a16="http://schemas.microsoft.com/office/drawing/2014/main" id="{2404F7DB-2142-4090-8BE4-28FD5E546A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9908" y="2215498"/>
            <a:ext cx="2797705" cy="6677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0BAAA097-69A7-488F-A147-D9227687D4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801135" y="2948098"/>
            <a:ext cx="2815828" cy="38593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FC611F7A-C823-45B6-8CD7-8B0B321576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10196" y="3350234"/>
            <a:ext cx="2797705" cy="6677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17FF75A5-54FE-4D1C-9ADB-A0E30F812D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996058" y="4078307"/>
            <a:ext cx="2815828" cy="38593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B46C6CBB-7954-4FA0-B3BC-81725DB239C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005119" y="4480443"/>
            <a:ext cx="2797705" cy="6677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193A5C7E-990C-4FC6-883D-0A78F9042C7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084709" y="5236802"/>
            <a:ext cx="2815828" cy="38593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0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DFC0DD53-B84C-4925-907E-FED1F5900E2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093770" y="5638938"/>
            <a:ext cx="2797705" cy="66777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307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 nodePh="1">
                                  <p:stCondLst>
                                    <p:cond delay="250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 nodePh="1">
                                  <p:stCondLst>
                                    <p:cond delay="250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1" grpId="0" animBg="1"/>
      <p:bldP spid="55" grpId="0" animBg="1"/>
      <p:bldP spid="59" grpId="0" animBg="1"/>
      <p:bldP spid="63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2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2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2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" presetClass="entr" presetSubtype="8" fill="hold" nodeType="withEffect" nodePh="1">
                  <p:stCondLst>
                    <p:cond delay="2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Slide Kolieska info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794E0A8-40D4-4547-86FD-DB73BB3E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833" y="363482"/>
            <a:ext cx="10515600" cy="51623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endParaRPr lang="sk-SK" b="0" noProof="0" dirty="0">
              <a:solidFill>
                <a:srgbClr val="263C80"/>
              </a:solidFill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39A2B61-D18D-4002-9105-89E3149F55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1730" y="895917"/>
            <a:ext cx="8629806" cy="3859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95" name="Freeform 12">
            <a:extLst>
              <a:ext uri="{FF2B5EF4-FFF2-40B4-BE49-F238E27FC236}">
                <a16:creationId xmlns:a16="http://schemas.microsoft.com/office/drawing/2014/main" id="{A4AF3536-A32E-467D-9891-9CC30F0A0A7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6377819" y="3587179"/>
            <a:ext cx="1532796" cy="1538181"/>
          </a:xfrm>
          <a:custGeom>
            <a:avLst/>
            <a:gdLst>
              <a:gd name="T0" fmla="*/ 619 w 640"/>
              <a:gd name="T1" fmla="*/ 436 h 642"/>
              <a:gd name="T2" fmla="*/ 614 w 640"/>
              <a:gd name="T3" fmla="*/ 371 h 642"/>
              <a:gd name="T4" fmla="*/ 625 w 640"/>
              <a:gd name="T5" fmla="*/ 332 h 642"/>
              <a:gd name="T6" fmla="*/ 623 w 640"/>
              <a:gd name="T7" fmla="*/ 286 h 642"/>
              <a:gd name="T8" fmla="*/ 608 w 640"/>
              <a:gd name="T9" fmla="*/ 248 h 642"/>
              <a:gd name="T10" fmla="*/ 609 w 640"/>
              <a:gd name="T11" fmla="*/ 182 h 642"/>
              <a:gd name="T12" fmla="*/ 547 w 640"/>
              <a:gd name="T13" fmla="*/ 167 h 642"/>
              <a:gd name="T14" fmla="*/ 550 w 640"/>
              <a:gd name="T15" fmla="*/ 97 h 642"/>
              <a:gd name="T16" fmla="*/ 488 w 640"/>
              <a:gd name="T17" fmla="*/ 74 h 642"/>
              <a:gd name="T18" fmla="*/ 457 w 640"/>
              <a:gd name="T19" fmla="*/ 48 h 642"/>
              <a:gd name="T20" fmla="*/ 414 w 640"/>
              <a:gd name="T21" fmla="*/ 31 h 642"/>
              <a:gd name="T22" fmla="*/ 374 w 640"/>
              <a:gd name="T23" fmla="*/ 29 h 642"/>
              <a:gd name="T24" fmla="*/ 314 w 640"/>
              <a:gd name="T25" fmla="*/ 0 h 642"/>
              <a:gd name="T26" fmla="*/ 266 w 640"/>
              <a:gd name="T27" fmla="*/ 52 h 642"/>
              <a:gd name="T28" fmla="*/ 224 w 640"/>
              <a:gd name="T29" fmla="*/ 15 h 642"/>
              <a:gd name="T30" fmla="*/ 200 w 640"/>
              <a:gd name="T31" fmla="*/ 75 h 642"/>
              <a:gd name="T32" fmla="*/ 131 w 640"/>
              <a:gd name="T33" fmla="*/ 62 h 642"/>
              <a:gd name="T34" fmla="*/ 100 w 640"/>
              <a:gd name="T35" fmla="*/ 120 h 642"/>
              <a:gd name="T36" fmla="*/ 70 w 640"/>
              <a:gd name="T37" fmla="*/ 147 h 642"/>
              <a:gd name="T38" fmla="*/ 47 w 640"/>
              <a:gd name="T39" fmla="*/ 187 h 642"/>
              <a:gd name="T40" fmla="*/ 39 w 640"/>
              <a:gd name="T41" fmla="*/ 227 h 642"/>
              <a:gd name="T42" fmla="*/ 2 w 640"/>
              <a:gd name="T43" fmla="*/ 281 h 642"/>
              <a:gd name="T44" fmla="*/ 47 w 640"/>
              <a:gd name="T45" fmla="*/ 332 h 642"/>
              <a:gd name="T46" fmla="*/ 6 w 640"/>
              <a:gd name="T47" fmla="*/ 385 h 642"/>
              <a:gd name="T48" fmla="*/ 46 w 640"/>
              <a:gd name="T49" fmla="*/ 438 h 642"/>
              <a:gd name="T50" fmla="*/ 58 w 640"/>
              <a:gd name="T51" fmla="*/ 476 h 642"/>
              <a:gd name="T52" fmla="*/ 85 w 640"/>
              <a:gd name="T53" fmla="*/ 514 h 642"/>
              <a:gd name="T54" fmla="*/ 117 w 640"/>
              <a:gd name="T55" fmla="*/ 538 h 642"/>
              <a:gd name="T56" fmla="*/ 152 w 640"/>
              <a:gd name="T57" fmla="*/ 594 h 642"/>
              <a:gd name="T58" fmla="*/ 217 w 640"/>
              <a:gd name="T59" fmla="*/ 574 h 642"/>
              <a:gd name="T60" fmla="*/ 248 w 640"/>
              <a:gd name="T61" fmla="*/ 633 h 642"/>
              <a:gd name="T62" fmla="*/ 313 w 640"/>
              <a:gd name="T63" fmla="*/ 619 h 642"/>
              <a:gd name="T64" fmla="*/ 353 w 640"/>
              <a:gd name="T65" fmla="*/ 624 h 642"/>
              <a:gd name="T66" fmla="*/ 398 w 640"/>
              <a:gd name="T67" fmla="*/ 615 h 642"/>
              <a:gd name="T68" fmla="*/ 437 w 640"/>
              <a:gd name="T69" fmla="*/ 603 h 642"/>
              <a:gd name="T70" fmla="*/ 478 w 640"/>
              <a:gd name="T71" fmla="*/ 581 h 642"/>
              <a:gd name="T72" fmla="*/ 506 w 640"/>
              <a:gd name="T73" fmla="*/ 553 h 642"/>
              <a:gd name="T74" fmla="*/ 567 w 640"/>
              <a:gd name="T75" fmla="*/ 526 h 642"/>
              <a:gd name="T76" fmla="*/ 557 w 640"/>
              <a:gd name="T77" fmla="*/ 459 h 642"/>
              <a:gd name="T78" fmla="*/ 540 w 640"/>
              <a:gd name="T79" fmla="*/ 327 h 642"/>
              <a:gd name="T80" fmla="*/ 480 w 640"/>
              <a:gd name="T81" fmla="*/ 170 h 642"/>
              <a:gd name="T82" fmla="*/ 346 w 640"/>
              <a:gd name="T83" fmla="*/ 103 h 642"/>
              <a:gd name="T84" fmla="*/ 326 w 640"/>
              <a:gd name="T85" fmla="*/ 111 h 642"/>
              <a:gd name="T86" fmla="*/ 169 w 640"/>
              <a:gd name="T87" fmla="*/ 161 h 642"/>
              <a:gd name="T88" fmla="*/ 102 w 640"/>
              <a:gd name="T89" fmla="*/ 295 h 642"/>
              <a:gd name="T90" fmla="*/ 101 w 640"/>
              <a:gd name="T91" fmla="*/ 315 h 642"/>
              <a:gd name="T92" fmla="*/ 161 w 640"/>
              <a:gd name="T93" fmla="*/ 472 h 642"/>
              <a:gd name="T94" fmla="*/ 295 w 640"/>
              <a:gd name="T95" fmla="*/ 539 h 642"/>
              <a:gd name="T96" fmla="*/ 393 w 640"/>
              <a:gd name="T97" fmla="*/ 164 h 642"/>
              <a:gd name="T98" fmla="*/ 314 w 640"/>
              <a:gd name="T99" fmla="*/ 540 h 642"/>
              <a:gd name="T100" fmla="*/ 386 w 640"/>
              <a:gd name="T101" fmla="*/ 530 h 642"/>
              <a:gd name="T102" fmla="*/ 528 w 640"/>
              <a:gd name="T103" fmla="*/ 346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40" h="642">
                <a:moveTo>
                  <a:pt x="576" y="444"/>
                </a:moveTo>
                <a:cubicBezTo>
                  <a:pt x="594" y="455"/>
                  <a:pt x="594" y="455"/>
                  <a:pt x="594" y="455"/>
                </a:cubicBezTo>
                <a:cubicBezTo>
                  <a:pt x="601" y="459"/>
                  <a:pt x="611" y="456"/>
                  <a:pt x="614" y="448"/>
                </a:cubicBezTo>
                <a:cubicBezTo>
                  <a:pt x="616" y="444"/>
                  <a:pt x="618" y="440"/>
                  <a:pt x="619" y="436"/>
                </a:cubicBezTo>
                <a:cubicBezTo>
                  <a:pt x="622" y="428"/>
                  <a:pt x="618" y="420"/>
                  <a:pt x="610" y="417"/>
                </a:cubicBezTo>
                <a:cubicBezTo>
                  <a:pt x="603" y="415"/>
                  <a:pt x="603" y="415"/>
                  <a:pt x="603" y="415"/>
                </a:cubicBezTo>
                <a:cubicBezTo>
                  <a:pt x="592" y="412"/>
                  <a:pt x="584" y="402"/>
                  <a:pt x="585" y="391"/>
                </a:cubicBezTo>
                <a:cubicBezTo>
                  <a:pt x="587" y="376"/>
                  <a:pt x="601" y="367"/>
                  <a:pt x="614" y="371"/>
                </a:cubicBezTo>
                <a:cubicBezTo>
                  <a:pt x="620" y="372"/>
                  <a:pt x="620" y="372"/>
                  <a:pt x="620" y="372"/>
                </a:cubicBezTo>
                <a:cubicBezTo>
                  <a:pt x="629" y="375"/>
                  <a:pt x="637" y="369"/>
                  <a:pt x="638" y="360"/>
                </a:cubicBezTo>
                <a:cubicBezTo>
                  <a:pt x="639" y="356"/>
                  <a:pt x="639" y="352"/>
                  <a:pt x="640" y="348"/>
                </a:cubicBezTo>
                <a:cubicBezTo>
                  <a:pt x="640" y="339"/>
                  <a:pt x="634" y="332"/>
                  <a:pt x="625" y="332"/>
                </a:cubicBezTo>
                <a:cubicBezTo>
                  <a:pt x="618" y="332"/>
                  <a:pt x="618" y="332"/>
                  <a:pt x="618" y="332"/>
                </a:cubicBezTo>
                <a:cubicBezTo>
                  <a:pt x="607" y="332"/>
                  <a:pt x="596" y="325"/>
                  <a:pt x="594" y="314"/>
                </a:cubicBezTo>
                <a:cubicBezTo>
                  <a:pt x="591" y="299"/>
                  <a:pt x="602" y="286"/>
                  <a:pt x="616" y="286"/>
                </a:cubicBezTo>
                <a:cubicBezTo>
                  <a:pt x="623" y="286"/>
                  <a:pt x="623" y="286"/>
                  <a:pt x="623" y="286"/>
                </a:cubicBezTo>
                <a:cubicBezTo>
                  <a:pt x="631" y="286"/>
                  <a:pt x="638" y="278"/>
                  <a:pt x="637" y="269"/>
                </a:cubicBezTo>
                <a:cubicBezTo>
                  <a:pt x="636" y="265"/>
                  <a:pt x="635" y="261"/>
                  <a:pt x="634" y="256"/>
                </a:cubicBezTo>
                <a:cubicBezTo>
                  <a:pt x="633" y="248"/>
                  <a:pt x="624" y="243"/>
                  <a:pt x="616" y="246"/>
                </a:cubicBezTo>
                <a:cubicBezTo>
                  <a:pt x="608" y="248"/>
                  <a:pt x="608" y="248"/>
                  <a:pt x="608" y="248"/>
                </a:cubicBezTo>
                <a:cubicBezTo>
                  <a:pt x="596" y="252"/>
                  <a:pt x="583" y="245"/>
                  <a:pt x="579" y="233"/>
                </a:cubicBezTo>
                <a:cubicBezTo>
                  <a:pt x="576" y="221"/>
                  <a:pt x="582" y="208"/>
                  <a:pt x="595" y="204"/>
                </a:cubicBezTo>
                <a:cubicBezTo>
                  <a:pt x="601" y="202"/>
                  <a:pt x="601" y="202"/>
                  <a:pt x="601" y="202"/>
                </a:cubicBezTo>
                <a:cubicBezTo>
                  <a:pt x="609" y="199"/>
                  <a:pt x="613" y="190"/>
                  <a:pt x="609" y="182"/>
                </a:cubicBezTo>
                <a:cubicBezTo>
                  <a:pt x="607" y="178"/>
                  <a:pt x="605" y="174"/>
                  <a:pt x="603" y="171"/>
                </a:cubicBezTo>
                <a:cubicBezTo>
                  <a:pt x="599" y="163"/>
                  <a:pt x="590" y="161"/>
                  <a:pt x="583" y="165"/>
                </a:cubicBezTo>
                <a:cubicBezTo>
                  <a:pt x="577" y="169"/>
                  <a:pt x="577" y="169"/>
                  <a:pt x="577" y="169"/>
                </a:cubicBezTo>
                <a:cubicBezTo>
                  <a:pt x="567" y="176"/>
                  <a:pt x="554" y="175"/>
                  <a:pt x="547" y="167"/>
                </a:cubicBezTo>
                <a:cubicBezTo>
                  <a:pt x="537" y="156"/>
                  <a:pt x="539" y="139"/>
                  <a:pt x="550" y="132"/>
                </a:cubicBezTo>
                <a:cubicBezTo>
                  <a:pt x="556" y="128"/>
                  <a:pt x="556" y="128"/>
                  <a:pt x="556" y="128"/>
                </a:cubicBezTo>
                <a:cubicBezTo>
                  <a:pt x="563" y="123"/>
                  <a:pt x="564" y="113"/>
                  <a:pt x="558" y="106"/>
                </a:cubicBezTo>
                <a:cubicBezTo>
                  <a:pt x="556" y="103"/>
                  <a:pt x="553" y="100"/>
                  <a:pt x="550" y="97"/>
                </a:cubicBezTo>
                <a:cubicBezTo>
                  <a:pt x="544" y="91"/>
                  <a:pt x="534" y="91"/>
                  <a:pt x="528" y="98"/>
                </a:cubicBezTo>
                <a:cubicBezTo>
                  <a:pt x="524" y="103"/>
                  <a:pt x="524" y="103"/>
                  <a:pt x="524" y="103"/>
                </a:cubicBezTo>
                <a:cubicBezTo>
                  <a:pt x="516" y="112"/>
                  <a:pt x="504" y="115"/>
                  <a:pt x="494" y="109"/>
                </a:cubicBezTo>
                <a:cubicBezTo>
                  <a:pt x="481" y="102"/>
                  <a:pt x="479" y="85"/>
                  <a:pt x="488" y="74"/>
                </a:cubicBezTo>
                <a:cubicBezTo>
                  <a:pt x="492" y="70"/>
                  <a:pt x="492" y="70"/>
                  <a:pt x="492" y="70"/>
                </a:cubicBezTo>
                <a:cubicBezTo>
                  <a:pt x="497" y="63"/>
                  <a:pt x="496" y="53"/>
                  <a:pt x="488" y="48"/>
                </a:cubicBezTo>
                <a:cubicBezTo>
                  <a:pt x="485" y="46"/>
                  <a:pt x="481" y="44"/>
                  <a:pt x="477" y="41"/>
                </a:cubicBezTo>
                <a:cubicBezTo>
                  <a:pt x="470" y="37"/>
                  <a:pt x="460" y="40"/>
                  <a:pt x="457" y="48"/>
                </a:cubicBezTo>
                <a:cubicBezTo>
                  <a:pt x="454" y="55"/>
                  <a:pt x="454" y="55"/>
                  <a:pt x="454" y="55"/>
                </a:cubicBezTo>
                <a:cubicBezTo>
                  <a:pt x="450" y="65"/>
                  <a:pt x="438" y="71"/>
                  <a:pt x="427" y="69"/>
                </a:cubicBezTo>
                <a:cubicBezTo>
                  <a:pt x="413" y="65"/>
                  <a:pt x="406" y="50"/>
                  <a:pt x="412" y="37"/>
                </a:cubicBezTo>
                <a:cubicBezTo>
                  <a:pt x="414" y="31"/>
                  <a:pt x="414" y="31"/>
                  <a:pt x="414" y="31"/>
                </a:cubicBezTo>
                <a:cubicBezTo>
                  <a:pt x="418" y="23"/>
                  <a:pt x="413" y="14"/>
                  <a:pt x="405" y="12"/>
                </a:cubicBezTo>
                <a:cubicBezTo>
                  <a:pt x="401" y="11"/>
                  <a:pt x="396" y="9"/>
                  <a:pt x="392" y="9"/>
                </a:cubicBezTo>
                <a:cubicBezTo>
                  <a:pt x="384" y="7"/>
                  <a:pt x="376" y="12"/>
                  <a:pt x="375" y="21"/>
                </a:cubicBezTo>
                <a:cubicBezTo>
                  <a:pt x="374" y="29"/>
                  <a:pt x="374" y="29"/>
                  <a:pt x="374" y="29"/>
                </a:cubicBezTo>
                <a:cubicBezTo>
                  <a:pt x="372" y="41"/>
                  <a:pt x="360" y="50"/>
                  <a:pt x="348" y="49"/>
                </a:cubicBezTo>
                <a:cubicBezTo>
                  <a:pt x="337" y="52"/>
                  <a:pt x="325" y="43"/>
                  <a:pt x="327" y="31"/>
                </a:cubicBezTo>
                <a:cubicBezTo>
                  <a:pt x="329" y="17"/>
                  <a:pt x="329" y="17"/>
                  <a:pt x="329" y="17"/>
                </a:cubicBezTo>
                <a:cubicBezTo>
                  <a:pt x="330" y="8"/>
                  <a:pt x="323" y="0"/>
                  <a:pt x="314" y="0"/>
                </a:cubicBezTo>
                <a:cubicBezTo>
                  <a:pt x="310" y="0"/>
                  <a:pt x="306" y="1"/>
                  <a:pt x="301" y="1"/>
                </a:cubicBezTo>
                <a:cubicBezTo>
                  <a:pt x="293" y="1"/>
                  <a:pt x="286" y="9"/>
                  <a:pt x="288" y="18"/>
                </a:cubicBezTo>
                <a:cubicBezTo>
                  <a:pt x="289" y="25"/>
                  <a:pt x="289" y="25"/>
                  <a:pt x="289" y="25"/>
                </a:cubicBezTo>
                <a:cubicBezTo>
                  <a:pt x="291" y="39"/>
                  <a:pt x="281" y="52"/>
                  <a:pt x="266" y="52"/>
                </a:cubicBezTo>
                <a:cubicBezTo>
                  <a:pt x="255" y="52"/>
                  <a:pt x="245" y="43"/>
                  <a:pt x="244" y="32"/>
                </a:cubicBezTo>
                <a:cubicBezTo>
                  <a:pt x="243" y="27"/>
                  <a:pt x="243" y="27"/>
                  <a:pt x="243" y="27"/>
                </a:cubicBezTo>
                <a:cubicBezTo>
                  <a:pt x="241" y="18"/>
                  <a:pt x="233" y="13"/>
                  <a:pt x="224" y="15"/>
                </a:cubicBezTo>
                <a:cubicBezTo>
                  <a:pt x="224" y="15"/>
                  <a:pt x="224" y="15"/>
                  <a:pt x="224" y="15"/>
                </a:cubicBezTo>
                <a:cubicBezTo>
                  <a:pt x="220" y="17"/>
                  <a:pt x="216" y="18"/>
                  <a:pt x="212" y="19"/>
                </a:cubicBezTo>
                <a:cubicBezTo>
                  <a:pt x="204" y="22"/>
                  <a:pt x="200" y="31"/>
                  <a:pt x="204" y="39"/>
                </a:cubicBezTo>
                <a:cubicBezTo>
                  <a:pt x="207" y="46"/>
                  <a:pt x="207" y="46"/>
                  <a:pt x="207" y="46"/>
                </a:cubicBezTo>
                <a:cubicBezTo>
                  <a:pt x="212" y="56"/>
                  <a:pt x="209" y="68"/>
                  <a:pt x="200" y="75"/>
                </a:cubicBezTo>
                <a:cubicBezTo>
                  <a:pt x="188" y="83"/>
                  <a:pt x="172" y="79"/>
                  <a:pt x="166" y="66"/>
                </a:cubicBezTo>
                <a:cubicBezTo>
                  <a:pt x="163" y="60"/>
                  <a:pt x="163" y="60"/>
                  <a:pt x="163" y="60"/>
                </a:cubicBezTo>
                <a:cubicBezTo>
                  <a:pt x="159" y="52"/>
                  <a:pt x="149" y="50"/>
                  <a:pt x="142" y="55"/>
                </a:cubicBezTo>
                <a:cubicBezTo>
                  <a:pt x="138" y="57"/>
                  <a:pt x="135" y="59"/>
                  <a:pt x="131" y="62"/>
                </a:cubicBezTo>
                <a:cubicBezTo>
                  <a:pt x="124" y="67"/>
                  <a:pt x="123" y="77"/>
                  <a:pt x="129" y="83"/>
                </a:cubicBezTo>
                <a:cubicBezTo>
                  <a:pt x="134" y="89"/>
                  <a:pt x="134" y="89"/>
                  <a:pt x="134" y="89"/>
                </a:cubicBezTo>
                <a:cubicBezTo>
                  <a:pt x="141" y="97"/>
                  <a:pt x="142" y="110"/>
                  <a:pt x="135" y="119"/>
                </a:cubicBezTo>
                <a:cubicBezTo>
                  <a:pt x="126" y="130"/>
                  <a:pt x="109" y="130"/>
                  <a:pt x="100" y="120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0" y="109"/>
                  <a:pt x="80" y="109"/>
                  <a:pt x="74" y="116"/>
                </a:cubicBezTo>
                <a:cubicBezTo>
                  <a:pt x="71" y="119"/>
                  <a:pt x="69" y="122"/>
                  <a:pt x="66" y="126"/>
                </a:cubicBezTo>
                <a:cubicBezTo>
                  <a:pt x="61" y="133"/>
                  <a:pt x="63" y="142"/>
                  <a:pt x="70" y="147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87" y="158"/>
                  <a:pt x="91" y="172"/>
                  <a:pt x="84" y="183"/>
                </a:cubicBezTo>
                <a:cubicBezTo>
                  <a:pt x="88" y="194"/>
                  <a:pt x="75" y="204"/>
                  <a:pt x="65" y="198"/>
                </a:cubicBezTo>
                <a:cubicBezTo>
                  <a:pt x="47" y="187"/>
                  <a:pt x="47" y="187"/>
                  <a:pt x="47" y="187"/>
                </a:cubicBezTo>
                <a:cubicBezTo>
                  <a:pt x="40" y="182"/>
                  <a:pt x="30" y="185"/>
                  <a:pt x="26" y="193"/>
                </a:cubicBezTo>
                <a:cubicBezTo>
                  <a:pt x="25" y="197"/>
                  <a:pt x="23" y="201"/>
                  <a:pt x="21" y="205"/>
                </a:cubicBezTo>
                <a:cubicBezTo>
                  <a:pt x="18" y="213"/>
                  <a:pt x="23" y="222"/>
                  <a:pt x="31" y="225"/>
                </a:cubicBezTo>
                <a:cubicBezTo>
                  <a:pt x="39" y="227"/>
                  <a:pt x="39" y="227"/>
                  <a:pt x="39" y="227"/>
                </a:cubicBezTo>
                <a:cubicBezTo>
                  <a:pt x="51" y="230"/>
                  <a:pt x="58" y="243"/>
                  <a:pt x="55" y="255"/>
                </a:cubicBezTo>
                <a:cubicBezTo>
                  <a:pt x="51" y="267"/>
                  <a:pt x="39" y="274"/>
                  <a:pt x="26" y="271"/>
                </a:cubicBezTo>
                <a:cubicBezTo>
                  <a:pt x="20" y="269"/>
                  <a:pt x="20" y="269"/>
                  <a:pt x="20" y="269"/>
                </a:cubicBezTo>
                <a:cubicBezTo>
                  <a:pt x="12" y="267"/>
                  <a:pt x="3" y="273"/>
                  <a:pt x="2" y="281"/>
                </a:cubicBezTo>
                <a:cubicBezTo>
                  <a:pt x="2" y="286"/>
                  <a:pt x="1" y="290"/>
                  <a:pt x="1" y="294"/>
                </a:cubicBezTo>
                <a:cubicBezTo>
                  <a:pt x="0" y="303"/>
                  <a:pt x="7" y="310"/>
                  <a:pt x="16" y="310"/>
                </a:cubicBezTo>
                <a:cubicBezTo>
                  <a:pt x="23" y="310"/>
                  <a:pt x="23" y="310"/>
                  <a:pt x="23" y="310"/>
                </a:cubicBezTo>
                <a:cubicBezTo>
                  <a:pt x="36" y="310"/>
                  <a:pt x="47" y="320"/>
                  <a:pt x="47" y="332"/>
                </a:cubicBezTo>
                <a:cubicBezTo>
                  <a:pt x="47" y="345"/>
                  <a:pt x="37" y="356"/>
                  <a:pt x="24" y="356"/>
                </a:cubicBezTo>
                <a:cubicBezTo>
                  <a:pt x="18" y="356"/>
                  <a:pt x="18" y="356"/>
                  <a:pt x="18" y="356"/>
                </a:cubicBezTo>
                <a:cubicBezTo>
                  <a:pt x="9" y="356"/>
                  <a:pt x="3" y="364"/>
                  <a:pt x="4" y="373"/>
                </a:cubicBezTo>
                <a:cubicBezTo>
                  <a:pt x="5" y="377"/>
                  <a:pt x="5" y="381"/>
                  <a:pt x="6" y="385"/>
                </a:cubicBezTo>
                <a:cubicBezTo>
                  <a:pt x="8" y="394"/>
                  <a:pt x="17" y="399"/>
                  <a:pt x="25" y="396"/>
                </a:cubicBezTo>
                <a:cubicBezTo>
                  <a:pt x="32" y="394"/>
                  <a:pt x="32" y="394"/>
                  <a:pt x="32" y="394"/>
                </a:cubicBezTo>
                <a:cubicBezTo>
                  <a:pt x="44" y="390"/>
                  <a:pt x="57" y="397"/>
                  <a:pt x="61" y="409"/>
                </a:cubicBezTo>
                <a:cubicBezTo>
                  <a:pt x="65" y="421"/>
                  <a:pt x="58" y="434"/>
                  <a:pt x="46" y="438"/>
                </a:cubicBezTo>
                <a:cubicBezTo>
                  <a:pt x="40" y="440"/>
                  <a:pt x="40" y="440"/>
                  <a:pt x="40" y="440"/>
                </a:cubicBezTo>
                <a:cubicBezTo>
                  <a:pt x="32" y="442"/>
                  <a:pt x="28" y="452"/>
                  <a:pt x="31" y="460"/>
                </a:cubicBezTo>
                <a:cubicBezTo>
                  <a:pt x="33" y="464"/>
                  <a:pt x="35" y="467"/>
                  <a:pt x="37" y="471"/>
                </a:cubicBezTo>
                <a:cubicBezTo>
                  <a:pt x="41" y="479"/>
                  <a:pt x="51" y="481"/>
                  <a:pt x="58" y="476"/>
                </a:cubicBezTo>
                <a:cubicBezTo>
                  <a:pt x="64" y="472"/>
                  <a:pt x="64" y="472"/>
                  <a:pt x="64" y="472"/>
                </a:cubicBezTo>
                <a:cubicBezTo>
                  <a:pt x="73" y="466"/>
                  <a:pt x="86" y="467"/>
                  <a:pt x="94" y="475"/>
                </a:cubicBezTo>
                <a:cubicBezTo>
                  <a:pt x="104" y="486"/>
                  <a:pt x="102" y="503"/>
                  <a:pt x="90" y="510"/>
                </a:cubicBezTo>
                <a:cubicBezTo>
                  <a:pt x="85" y="514"/>
                  <a:pt x="85" y="514"/>
                  <a:pt x="85" y="514"/>
                </a:cubicBezTo>
                <a:cubicBezTo>
                  <a:pt x="78" y="519"/>
                  <a:pt x="76" y="529"/>
                  <a:pt x="82" y="535"/>
                </a:cubicBezTo>
                <a:cubicBezTo>
                  <a:pt x="85" y="539"/>
                  <a:pt x="88" y="542"/>
                  <a:pt x="91" y="545"/>
                </a:cubicBezTo>
                <a:cubicBezTo>
                  <a:pt x="97" y="551"/>
                  <a:pt x="107" y="551"/>
                  <a:pt x="112" y="544"/>
                </a:cubicBezTo>
                <a:cubicBezTo>
                  <a:pt x="117" y="538"/>
                  <a:pt x="117" y="538"/>
                  <a:pt x="117" y="538"/>
                </a:cubicBezTo>
                <a:cubicBezTo>
                  <a:pt x="126" y="528"/>
                  <a:pt x="140" y="527"/>
                  <a:pt x="150" y="535"/>
                </a:cubicBezTo>
                <a:cubicBezTo>
                  <a:pt x="160" y="543"/>
                  <a:pt x="161" y="558"/>
                  <a:pt x="153" y="567"/>
                </a:cubicBezTo>
                <a:cubicBezTo>
                  <a:pt x="149" y="572"/>
                  <a:pt x="149" y="572"/>
                  <a:pt x="149" y="572"/>
                </a:cubicBezTo>
                <a:cubicBezTo>
                  <a:pt x="143" y="579"/>
                  <a:pt x="145" y="589"/>
                  <a:pt x="152" y="594"/>
                </a:cubicBezTo>
                <a:cubicBezTo>
                  <a:pt x="156" y="596"/>
                  <a:pt x="160" y="598"/>
                  <a:pt x="163" y="600"/>
                </a:cubicBezTo>
                <a:cubicBezTo>
                  <a:pt x="171" y="605"/>
                  <a:pt x="180" y="601"/>
                  <a:pt x="184" y="594"/>
                </a:cubicBezTo>
                <a:cubicBezTo>
                  <a:pt x="187" y="586"/>
                  <a:pt x="187" y="586"/>
                  <a:pt x="187" y="586"/>
                </a:cubicBezTo>
                <a:cubicBezTo>
                  <a:pt x="192" y="575"/>
                  <a:pt x="205" y="569"/>
                  <a:pt x="217" y="574"/>
                </a:cubicBezTo>
                <a:cubicBezTo>
                  <a:pt x="229" y="579"/>
                  <a:pt x="234" y="593"/>
                  <a:pt x="229" y="605"/>
                </a:cubicBezTo>
                <a:cubicBezTo>
                  <a:pt x="227" y="610"/>
                  <a:pt x="227" y="610"/>
                  <a:pt x="227" y="610"/>
                </a:cubicBezTo>
                <a:cubicBezTo>
                  <a:pt x="223" y="619"/>
                  <a:pt x="228" y="628"/>
                  <a:pt x="236" y="630"/>
                </a:cubicBezTo>
                <a:cubicBezTo>
                  <a:pt x="240" y="631"/>
                  <a:pt x="244" y="632"/>
                  <a:pt x="248" y="633"/>
                </a:cubicBezTo>
                <a:cubicBezTo>
                  <a:pt x="257" y="635"/>
                  <a:pt x="265" y="629"/>
                  <a:pt x="266" y="621"/>
                </a:cubicBezTo>
                <a:cubicBezTo>
                  <a:pt x="267" y="613"/>
                  <a:pt x="267" y="613"/>
                  <a:pt x="267" y="613"/>
                </a:cubicBezTo>
                <a:cubicBezTo>
                  <a:pt x="269" y="601"/>
                  <a:pt x="280" y="592"/>
                  <a:pt x="293" y="593"/>
                </a:cubicBezTo>
                <a:cubicBezTo>
                  <a:pt x="305" y="595"/>
                  <a:pt x="314" y="606"/>
                  <a:pt x="313" y="619"/>
                </a:cubicBezTo>
                <a:cubicBezTo>
                  <a:pt x="312" y="625"/>
                  <a:pt x="312" y="625"/>
                  <a:pt x="312" y="625"/>
                </a:cubicBezTo>
                <a:cubicBezTo>
                  <a:pt x="311" y="634"/>
                  <a:pt x="318" y="642"/>
                  <a:pt x="327" y="641"/>
                </a:cubicBezTo>
                <a:cubicBezTo>
                  <a:pt x="331" y="641"/>
                  <a:pt x="335" y="641"/>
                  <a:pt x="339" y="641"/>
                </a:cubicBezTo>
                <a:cubicBezTo>
                  <a:pt x="348" y="640"/>
                  <a:pt x="354" y="633"/>
                  <a:pt x="353" y="624"/>
                </a:cubicBezTo>
                <a:cubicBezTo>
                  <a:pt x="352" y="616"/>
                  <a:pt x="352" y="616"/>
                  <a:pt x="352" y="616"/>
                </a:cubicBezTo>
                <a:cubicBezTo>
                  <a:pt x="349" y="604"/>
                  <a:pt x="358" y="592"/>
                  <a:pt x="371" y="590"/>
                </a:cubicBezTo>
                <a:cubicBezTo>
                  <a:pt x="383" y="588"/>
                  <a:pt x="395" y="596"/>
                  <a:pt x="397" y="609"/>
                </a:cubicBezTo>
                <a:cubicBezTo>
                  <a:pt x="398" y="615"/>
                  <a:pt x="398" y="615"/>
                  <a:pt x="398" y="615"/>
                </a:cubicBezTo>
                <a:cubicBezTo>
                  <a:pt x="399" y="624"/>
                  <a:pt x="408" y="629"/>
                  <a:pt x="416" y="627"/>
                </a:cubicBezTo>
                <a:cubicBezTo>
                  <a:pt x="417" y="627"/>
                  <a:pt x="417" y="627"/>
                  <a:pt x="417" y="627"/>
                </a:cubicBezTo>
                <a:cubicBezTo>
                  <a:pt x="421" y="625"/>
                  <a:pt x="425" y="624"/>
                  <a:pt x="429" y="622"/>
                </a:cubicBezTo>
                <a:cubicBezTo>
                  <a:pt x="437" y="620"/>
                  <a:pt x="441" y="610"/>
                  <a:pt x="437" y="603"/>
                </a:cubicBezTo>
                <a:cubicBezTo>
                  <a:pt x="434" y="596"/>
                  <a:pt x="434" y="596"/>
                  <a:pt x="434" y="596"/>
                </a:cubicBezTo>
                <a:cubicBezTo>
                  <a:pt x="428" y="584"/>
                  <a:pt x="433" y="570"/>
                  <a:pt x="444" y="565"/>
                </a:cubicBezTo>
                <a:cubicBezTo>
                  <a:pt x="456" y="559"/>
                  <a:pt x="470" y="564"/>
                  <a:pt x="475" y="576"/>
                </a:cubicBezTo>
                <a:cubicBezTo>
                  <a:pt x="478" y="581"/>
                  <a:pt x="478" y="581"/>
                  <a:pt x="478" y="581"/>
                </a:cubicBezTo>
                <a:cubicBezTo>
                  <a:pt x="482" y="589"/>
                  <a:pt x="492" y="592"/>
                  <a:pt x="499" y="587"/>
                </a:cubicBezTo>
                <a:cubicBezTo>
                  <a:pt x="502" y="585"/>
                  <a:pt x="506" y="582"/>
                  <a:pt x="509" y="580"/>
                </a:cubicBezTo>
                <a:cubicBezTo>
                  <a:pt x="516" y="575"/>
                  <a:pt x="517" y="565"/>
                  <a:pt x="512" y="558"/>
                </a:cubicBezTo>
                <a:cubicBezTo>
                  <a:pt x="506" y="553"/>
                  <a:pt x="506" y="553"/>
                  <a:pt x="506" y="553"/>
                </a:cubicBezTo>
                <a:cubicBezTo>
                  <a:pt x="498" y="543"/>
                  <a:pt x="499" y="529"/>
                  <a:pt x="508" y="520"/>
                </a:cubicBezTo>
                <a:cubicBezTo>
                  <a:pt x="517" y="512"/>
                  <a:pt x="532" y="512"/>
                  <a:pt x="541" y="522"/>
                </a:cubicBezTo>
                <a:cubicBezTo>
                  <a:pt x="545" y="526"/>
                  <a:pt x="545" y="526"/>
                  <a:pt x="545" y="526"/>
                </a:cubicBezTo>
                <a:cubicBezTo>
                  <a:pt x="551" y="533"/>
                  <a:pt x="561" y="533"/>
                  <a:pt x="567" y="526"/>
                </a:cubicBezTo>
                <a:cubicBezTo>
                  <a:pt x="569" y="523"/>
                  <a:pt x="572" y="519"/>
                  <a:pt x="575" y="516"/>
                </a:cubicBezTo>
                <a:cubicBezTo>
                  <a:pt x="580" y="509"/>
                  <a:pt x="578" y="499"/>
                  <a:pt x="571" y="495"/>
                </a:cubicBezTo>
                <a:cubicBezTo>
                  <a:pt x="564" y="491"/>
                  <a:pt x="564" y="491"/>
                  <a:pt x="564" y="491"/>
                </a:cubicBezTo>
                <a:cubicBezTo>
                  <a:pt x="553" y="484"/>
                  <a:pt x="550" y="470"/>
                  <a:pt x="557" y="459"/>
                </a:cubicBezTo>
                <a:cubicBezTo>
                  <a:pt x="553" y="448"/>
                  <a:pt x="566" y="438"/>
                  <a:pt x="576" y="444"/>
                </a:cubicBezTo>
                <a:moveTo>
                  <a:pt x="493" y="185"/>
                </a:moveTo>
                <a:cubicBezTo>
                  <a:pt x="509" y="205"/>
                  <a:pt x="521" y="229"/>
                  <a:pt x="530" y="255"/>
                </a:cubicBezTo>
                <a:cubicBezTo>
                  <a:pt x="537" y="279"/>
                  <a:pt x="540" y="303"/>
                  <a:pt x="540" y="327"/>
                </a:cubicBezTo>
                <a:cubicBezTo>
                  <a:pt x="530" y="326"/>
                  <a:pt x="530" y="326"/>
                  <a:pt x="530" y="326"/>
                </a:cubicBezTo>
                <a:cubicBezTo>
                  <a:pt x="531" y="278"/>
                  <a:pt x="515" y="230"/>
                  <a:pt x="485" y="191"/>
                </a:cubicBezTo>
                <a:cubicBezTo>
                  <a:pt x="493" y="185"/>
                  <a:pt x="493" y="185"/>
                  <a:pt x="493" y="185"/>
                </a:cubicBezTo>
                <a:moveTo>
                  <a:pt x="480" y="170"/>
                </a:moveTo>
                <a:cubicBezTo>
                  <a:pt x="472" y="177"/>
                  <a:pt x="472" y="177"/>
                  <a:pt x="472" y="177"/>
                </a:cubicBezTo>
                <a:cubicBezTo>
                  <a:pt x="455" y="158"/>
                  <a:pt x="433" y="142"/>
                  <a:pt x="409" y="131"/>
                </a:cubicBezTo>
                <a:cubicBezTo>
                  <a:pt x="388" y="121"/>
                  <a:pt x="367" y="115"/>
                  <a:pt x="345" y="113"/>
                </a:cubicBezTo>
                <a:cubicBezTo>
                  <a:pt x="346" y="103"/>
                  <a:pt x="346" y="103"/>
                  <a:pt x="346" y="103"/>
                </a:cubicBezTo>
                <a:cubicBezTo>
                  <a:pt x="397" y="109"/>
                  <a:pt x="445" y="133"/>
                  <a:pt x="480" y="170"/>
                </a:cubicBezTo>
                <a:moveTo>
                  <a:pt x="254" y="112"/>
                </a:moveTo>
                <a:cubicBezTo>
                  <a:pt x="278" y="104"/>
                  <a:pt x="303" y="101"/>
                  <a:pt x="326" y="101"/>
                </a:cubicBezTo>
                <a:cubicBezTo>
                  <a:pt x="326" y="111"/>
                  <a:pt x="326" y="111"/>
                  <a:pt x="326" y="111"/>
                </a:cubicBezTo>
                <a:cubicBezTo>
                  <a:pt x="277" y="110"/>
                  <a:pt x="229" y="126"/>
                  <a:pt x="191" y="156"/>
                </a:cubicBezTo>
                <a:cubicBezTo>
                  <a:pt x="184" y="149"/>
                  <a:pt x="184" y="149"/>
                  <a:pt x="184" y="149"/>
                </a:cubicBezTo>
                <a:cubicBezTo>
                  <a:pt x="205" y="133"/>
                  <a:pt x="228" y="120"/>
                  <a:pt x="254" y="112"/>
                </a:cubicBezTo>
                <a:moveTo>
                  <a:pt x="169" y="161"/>
                </a:moveTo>
                <a:cubicBezTo>
                  <a:pt x="176" y="169"/>
                  <a:pt x="176" y="169"/>
                  <a:pt x="176" y="169"/>
                </a:cubicBezTo>
                <a:cubicBezTo>
                  <a:pt x="157" y="187"/>
                  <a:pt x="142" y="208"/>
                  <a:pt x="130" y="233"/>
                </a:cubicBezTo>
                <a:cubicBezTo>
                  <a:pt x="121" y="253"/>
                  <a:pt x="115" y="275"/>
                  <a:pt x="112" y="296"/>
                </a:cubicBezTo>
                <a:cubicBezTo>
                  <a:pt x="102" y="295"/>
                  <a:pt x="102" y="295"/>
                  <a:pt x="102" y="295"/>
                </a:cubicBezTo>
                <a:cubicBezTo>
                  <a:pt x="108" y="244"/>
                  <a:pt x="132" y="197"/>
                  <a:pt x="169" y="161"/>
                </a:cubicBezTo>
                <a:moveTo>
                  <a:pt x="148" y="457"/>
                </a:moveTo>
                <a:cubicBezTo>
                  <a:pt x="132" y="437"/>
                  <a:pt x="119" y="413"/>
                  <a:pt x="111" y="387"/>
                </a:cubicBezTo>
                <a:cubicBezTo>
                  <a:pt x="103" y="363"/>
                  <a:pt x="100" y="339"/>
                  <a:pt x="101" y="315"/>
                </a:cubicBezTo>
                <a:cubicBezTo>
                  <a:pt x="111" y="315"/>
                  <a:pt x="111" y="315"/>
                  <a:pt x="111" y="315"/>
                </a:cubicBezTo>
                <a:cubicBezTo>
                  <a:pt x="110" y="364"/>
                  <a:pt x="126" y="412"/>
                  <a:pt x="156" y="450"/>
                </a:cubicBezTo>
                <a:cubicBezTo>
                  <a:pt x="148" y="457"/>
                  <a:pt x="148" y="457"/>
                  <a:pt x="148" y="457"/>
                </a:cubicBezTo>
                <a:moveTo>
                  <a:pt x="161" y="472"/>
                </a:moveTo>
                <a:cubicBezTo>
                  <a:pt x="168" y="465"/>
                  <a:pt x="168" y="465"/>
                  <a:pt x="168" y="465"/>
                </a:cubicBezTo>
                <a:cubicBezTo>
                  <a:pt x="186" y="484"/>
                  <a:pt x="207" y="499"/>
                  <a:pt x="232" y="511"/>
                </a:cubicBezTo>
                <a:cubicBezTo>
                  <a:pt x="253" y="521"/>
                  <a:pt x="274" y="526"/>
                  <a:pt x="295" y="529"/>
                </a:cubicBezTo>
                <a:cubicBezTo>
                  <a:pt x="295" y="539"/>
                  <a:pt x="295" y="539"/>
                  <a:pt x="295" y="539"/>
                </a:cubicBezTo>
                <a:cubicBezTo>
                  <a:pt x="244" y="533"/>
                  <a:pt x="196" y="509"/>
                  <a:pt x="161" y="472"/>
                </a:cubicBezTo>
                <a:moveTo>
                  <a:pt x="247" y="478"/>
                </a:moveTo>
                <a:cubicBezTo>
                  <a:pt x="161" y="438"/>
                  <a:pt x="123" y="335"/>
                  <a:pt x="163" y="248"/>
                </a:cubicBezTo>
                <a:cubicBezTo>
                  <a:pt x="204" y="161"/>
                  <a:pt x="307" y="124"/>
                  <a:pt x="393" y="164"/>
                </a:cubicBezTo>
                <a:cubicBezTo>
                  <a:pt x="480" y="204"/>
                  <a:pt x="517" y="307"/>
                  <a:pt x="477" y="394"/>
                </a:cubicBezTo>
                <a:cubicBezTo>
                  <a:pt x="437" y="480"/>
                  <a:pt x="334" y="518"/>
                  <a:pt x="247" y="478"/>
                </a:cubicBezTo>
                <a:moveTo>
                  <a:pt x="386" y="530"/>
                </a:moveTo>
                <a:cubicBezTo>
                  <a:pt x="362" y="538"/>
                  <a:pt x="338" y="541"/>
                  <a:pt x="314" y="54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64" y="532"/>
                  <a:pt x="411" y="516"/>
                  <a:pt x="450" y="486"/>
                </a:cubicBezTo>
                <a:cubicBezTo>
                  <a:pt x="456" y="493"/>
                  <a:pt x="456" y="493"/>
                  <a:pt x="456" y="493"/>
                </a:cubicBezTo>
                <a:cubicBezTo>
                  <a:pt x="436" y="509"/>
                  <a:pt x="412" y="522"/>
                  <a:pt x="386" y="530"/>
                </a:cubicBezTo>
                <a:moveTo>
                  <a:pt x="471" y="480"/>
                </a:moveTo>
                <a:cubicBezTo>
                  <a:pt x="465" y="473"/>
                  <a:pt x="465" y="473"/>
                  <a:pt x="465" y="473"/>
                </a:cubicBezTo>
                <a:cubicBezTo>
                  <a:pt x="483" y="455"/>
                  <a:pt x="499" y="434"/>
                  <a:pt x="510" y="409"/>
                </a:cubicBezTo>
                <a:cubicBezTo>
                  <a:pt x="520" y="389"/>
                  <a:pt x="526" y="367"/>
                  <a:pt x="528" y="346"/>
                </a:cubicBezTo>
                <a:cubicBezTo>
                  <a:pt x="538" y="347"/>
                  <a:pt x="538" y="347"/>
                  <a:pt x="538" y="347"/>
                </a:cubicBezTo>
                <a:cubicBezTo>
                  <a:pt x="532" y="398"/>
                  <a:pt x="508" y="445"/>
                  <a:pt x="471" y="48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sp>
        <p:nvSpPr>
          <p:cNvPr id="96" name="Freeform 13">
            <a:extLst>
              <a:ext uri="{FF2B5EF4-FFF2-40B4-BE49-F238E27FC236}">
                <a16:creationId xmlns:a16="http://schemas.microsoft.com/office/drawing/2014/main" id="{75CF0B03-1846-4488-A513-EE3A4E82D6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782308" y="3725066"/>
            <a:ext cx="1608179" cy="1609974"/>
          </a:xfrm>
          <a:custGeom>
            <a:avLst/>
            <a:gdLst>
              <a:gd name="T0" fmla="*/ 640 w 671"/>
              <a:gd name="T1" fmla="*/ 357 h 672"/>
              <a:gd name="T2" fmla="*/ 626 w 671"/>
              <a:gd name="T3" fmla="*/ 244 h 672"/>
              <a:gd name="T4" fmla="*/ 573 w 671"/>
              <a:gd name="T5" fmla="*/ 144 h 672"/>
              <a:gd name="T6" fmla="*/ 515 w 671"/>
              <a:gd name="T7" fmla="*/ 51 h 672"/>
              <a:gd name="T8" fmla="*/ 409 w 671"/>
              <a:gd name="T9" fmla="*/ 8 h 672"/>
              <a:gd name="T10" fmla="*/ 295 w 671"/>
              <a:gd name="T11" fmla="*/ 2 h 672"/>
              <a:gd name="T12" fmla="*/ 198 w 671"/>
              <a:gd name="T13" fmla="*/ 29 h 672"/>
              <a:gd name="T14" fmla="*/ 129 w 671"/>
              <a:gd name="T15" fmla="*/ 114 h 672"/>
              <a:gd name="T16" fmla="*/ 52 w 671"/>
              <a:gd name="T17" fmla="*/ 227 h 672"/>
              <a:gd name="T18" fmla="*/ 0 w 671"/>
              <a:gd name="T19" fmla="*/ 324 h 672"/>
              <a:gd name="T20" fmla="*/ 16 w 671"/>
              <a:gd name="T21" fmla="*/ 437 h 672"/>
              <a:gd name="T22" fmla="*/ 68 w 671"/>
              <a:gd name="T23" fmla="*/ 539 h 672"/>
              <a:gd name="T24" fmla="*/ 166 w 671"/>
              <a:gd name="T25" fmla="*/ 588 h 672"/>
              <a:gd name="T26" fmla="*/ 293 w 671"/>
              <a:gd name="T27" fmla="*/ 637 h 672"/>
              <a:gd name="T28" fmla="*/ 399 w 671"/>
              <a:gd name="T29" fmla="*/ 666 h 672"/>
              <a:gd name="T30" fmla="*/ 494 w 671"/>
              <a:gd name="T31" fmla="*/ 633 h 672"/>
              <a:gd name="T32" fmla="*/ 584 w 671"/>
              <a:gd name="T33" fmla="*/ 563 h 672"/>
              <a:gd name="T34" fmla="*/ 646 w 671"/>
              <a:gd name="T35" fmla="*/ 467 h 672"/>
              <a:gd name="T36" fmla="*/ 579 w 671"/>
              <a:gd name="T37" fmla="*/ 437 h 672"/>
              <a:gd name="T38" fmla="*/ 598 w 671"/>
              <a:gd name="T39" fmla="*/ 364 h 672"/>
              <a:gd name="T40" fmla="*/ 599 w 671"/>
              <a:gd name="T41" fmla="*/ 327 h 672"/>
              <a:gd name="T42" fmla="*/ 548 w 671"/>
              <a:gd name="T43" fmla="*/ 273 h 672"/>
              <a:gd name="T44" fmla="*/ 575 w 671"/>
              <a:gd name="T45" fmla="*/ 225 h 672"/>
              <a:gd name="T46" fmla="*/ 557 w 671"/>
              <a:gd name="T47" fmla="*/ 192 h 672"/>
              <a:gd name="T48" fmla="*/ 530 w 671"/>
              <a:gd name="T49" fmla="*/ 157 h 672"/>
              <a:gd name="T50" fmla="*/ 502 w 671"/>
              <a:gd name="T51" fmla="*/ 131 h 672"/>
              <a:gd name="T52" fmla="*/ 429 w 671"/>
              <a:gd name="T53" fmla="*/ 136 h 672"/>
              <a:gd name="T54" fmla="*/ 398 w 671"/>
              <a:gd name="T55" fmla="*/ 124 h 672"/>
              <a:gd name="T56" fmla="*/ 373 w 671"/>
              <a:gd name="T57" fmla="*/ 75 h 672"/>
              <a:gd name="T58" fmla="*/ 365 w 671"/>
              <a:gd name="T59" fmla="*/ 74 h 672"/>
              <a:gd name="T60" fmla="*/ 290 w 671"/>
              <a:gd name="T61" fmla="*/ 76 h 672"/>
              <a:gd name="T62" fmla="*/ 267 w 671"/>
              <a:gd name="T63" fmla="*/ 127 h 672"/>
              <a:gd name="T64" fmla="*/ 217 w 671"/>
              <a:gd name="T65" fmla="*/ 151 h 672"/>
              <a:gd name="T66" fmla="*/ 162 w 671"/>
              <a:gd name="T67" fmla="*/ 137 h 672"/>
              <a:gd name="T68" fmla="*/ 157 w 671"/>
              <a:gd name="T69" fmla="*/ 142 h 672"/>
              <a:gd name="T70" fmla="*/ 109 w 671"/>
              <a:gd name="T71" fmla="*/ 200 h 672"/>
              <a:gd name="T72" fmla="*/ 92 w 671"/>
              <a:gd name="T73" fmla="*/ 234 h 672"/>
              <a:gd name="T74" fmla="*/ 123 w 671"/>
              <a:gd name="T75" fmla="*/ 281 h 672"/>
              <a:gd name="T76" fmla="*/ 117 w 671"/>
              <a:gd name="T77" fmla="*/ 312 h 672"/>
              <a:gd name="T78" fmla="*/ 74 w 671"/>
              <a:gd name="T79" fmla="*/ 375 h 672"/>
              <a:gd name="T80" fmla="*/ 76 w 671"/>
              <a:gd name="T81" fmla="*/ 382 h 672"/>
              <a:gd name="T82" fmla="*/ 114 w 671"/>
              <a:gd name="T83" fmla="*/ 480 h 672"/>
              <a:gd name="T84" fmla="*/ 155 w 671"/>
              <a:gd name="T85" fmla="*/ 462 h 672"/>
              <a:gd name="T86" fmla="*/ 193 w 671"/>
              <a:gd name="T87" fmla="*/ 503 h 672"/>
              <a:gd name="T88" fmla="*/ 218 w 671"/>
              <a:gd name="T89" fmla="*/ 522 h 672"/>
              <a:gd name="T90" fmla="*/ 228 w 671"/>
              <a:gd name="T91" fmla="*/ 577 h 672"/>
              <a:gd name="T92" fmla="*/ 251 w 671"/>
              <a:gd name="T93" fmla="*/ 521 h 672"/>
              <a:gd name="T94" fmla="*/ 271 w 671"/>
              <a:gd name="T95" fmla="*/ 592 h 672"/>
              <a:gd name="T96" fmla="*/ 313 w 671"/>
              <a:gd name="T97" fmla="*/ 555 h 672"/>
              <a:gd name="T98" fmla="*/ 369 w 671"/>
              <a:gd name="T99" fmla="*/ 554 h 672"/>
              <a:gd name="T100" fmla="*/ 412 w 671"/>
              <a:gd name="T101" fmla="*/ 589 h 672"/>
              <a:gd name="T102" fmla="*/ 419 w 671"/>
              <a:gd name="T103" fmla="*/ 586 h 672"/>
              <a:gd name="T104" fmla="*/ 487 w 671"/>
              <a:gd name="T105" fmla="*/ 553 h 672"/>
              <a:gd name="T106" fmla="*/ 487 w 671"/>
              <a:gd name="T107" fmla="*/ 497 h 672"/>
              <a:gd name="T108" fmla="*/ 522 w 671"/>
              <a:gd name="T109" fmla="*/ 454 h 672"/>
              <a:gd name="T110" fmla="*/ 537 w 671"/>
              <a:gd name="T111" fmla="*/ 427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1" h="672">
                <a:moveTo>
                  <a:pt x="620" y="446"/>
                </a:moveTo>
                <a:cubicBezTo>
                  <a:pt x="626" y="431"/>
                  <a:pt x="630" y="416"/>
                  <a:pt x="633" y="401"/>
                </a:cubicBezTo>
                <a:cubicBezTo>
                  <a:pt x="667" y="398"/>
                  <a:pt x="667" y="398"/>
                  <a:pt x="667" y="398"/>
                </a:cubicBezTo>
                <a:cubicBezTo>
                  <a:pt x="669" y="384"/>
                  <a:pt x="669" y="384"/>
                  <a:pt x="669" y="384"/>
                </a:cubicBezTo>
                <a:cubicBezTo>
                  <a:pt x="671" y="370"/>
                  <a:pt x="671" y="370"/>
                  <a:pt x="671" y="370"/>
                </a:cubicBezTo>
                <a:cubicBezTo>
                  <a:pt x="640" y="357"/>
                  <a:pt x="640" y="357"/>
                  <a:pt x="640" y="357"/>
                </a:cubicBezTo>
                <a:cubicBezTo>
                  <a:pt x="641" y="342"/>
                  <a:pt x="641" y="326"/>
                  <a:pt x="639" y="311"/>
                </a:cubicBezTo>
                <a:cubicBezTo>
                  <a:pt x="671" y="298"/>
                  <a:pt x="671" y="298"/>
                  <a:pt x="671" y="298"/>
                </a:cubicBezTo>
                <a:cubicBezTo>
                  <a:pt x="669" y="284"/>
                  <a:pt x="669" y="284"/>
                  <a:pt x="669" y="284"/>
                </a:cubicBezTo>
                <a:cubicBezTo>
                  <a:pt x="666" y="270"/>
                  <a:pt x="666" y="270"/>
                  <a:pt x="666" y="270"/>
                </a:cubicBezTo>
                <a:cubicBezTo>
                  <a:pt x="633" y="267"/>
                  <a:pt x="633" y="267"/>
                  <a:pt x="633" y="267"/>
                </a:cubicBezTo>
                <a:cubicBezTo>
                  <a:pt x="631" y="259"/>
                  <a:pt x="629" y="252"/>
                  <a:pt x="626" y="244"/>
                </a:cubicBezTo>
                <a:cubicBezTo>
                  <a:pt x="624" y="237"/>
                  <a:pt x="621" y="230"/>
                  <a:pt x="619" y="222"/>
                </a:cubicBezTo>
                <a:cubicBezTo>
                  <a:pt x="645" y="201"/>
                  <a:pt x="645" y="201"/>
                  <a:pt x="645" y="201"/>
                </a:cubicBezTo>
                <a:cubicBezTo>
                  <a:pt x="638" y="188"/>
                  <a:pt x="638" y="188"/>
                  <a:pt x="638" y="188"/>
                </a:cubicBezTo>
                <a:cubicBezTo>
                  <a:pt x="632" y="175"/>
                  <a:pt x="632" y="175"/>
                  <a:pt x="632" y="175"/>
                </a:cubicBezTo>
                <a:cubicBezTo>
                  <a:pt x="599" y="183"/>
                  <a:pt x="599" y="183"/>
                  <a:pt x="599" y="183"/>
                </a:cubicBezTo>
                <a:cubicBezTo>
                  <a:pt x="591" y="169"/>
                  <a:pt x="582" y="156"/>
                  <a:pt x="573" y="144"/>
                </a:cubicBezTo>
                <a:cubicBezTo>
                  <a:pt x="591" y="116"/>
                  <a:pt x="591" y="116"/>
                  <a:pt x="591" y="116"/>
                </a:cubicBezTo>
                <a:cubicBezTo>
                  <a:pt x="581" y="106"/>
                  <a:pt x="581" y="106"/>
                  <a:pt x="581" y="106"/>
                </a:cubicBezTo>
                <a:cubicBezTo>
                  <a:pt x="572" y="95"/>
                  <a:pt x="572" y="95"/>
                  <a:pt x="572" y="95"/>
                </a:cubicBezTo>
                <a:cubicBezTo>
                  <a:pt x="542" y="112"/>
                  <a:pt x="542" y="112"/>
                  <a:pt x="542" y="112"/>
                </a:cubicBezTo>
                <a:cubicBezTo>
                  <a:pt x="531" y="101"/>
                  <a:pt x="519" y="92"/>
                  <a:pt x="506" y="83"/>
                </a:cubicBezTo>
                <a:cubicBezTo>
                  <a:pt x="515" y="51"/>
                  <a:pt x="515" y="51"/>
                  <a:pt x="515" y="51"/>
                </a:cubicBezTo>
                <a:cubicBezTo>
                  <a:pt x="503" y="44"/>
                  <a:pt x="503" y="44"/>
                  <a:pt x="503" y="44"/>
                </a:cubicBezTo>
                <a:cubicBezTo>
                  <a:pt x="490" y="37"/>
                  <a:pt x="490" y="37"/>
                  <a:pt x="490" y="37"/>
                </a:cubicBezTo>
                <a:cubicBezTo>
                  <a:pt x="467" y="61"/>
                  <a:pt x="467" y="61"/>
                  <a:pt x="467" y="61"/>
                </a:cubicBezTo>
                <a:cubicBezTo>
                  <a:pt x="453" y="55"/>
                  <a:pt x="439" y="49"/>
                  <a:pt x="424" y="44"/>
                </a:cubicBezTo>
                <a:cubicBezTo>
                  <a:pt x="423" y="11"/>
                  <a:pt x="423" y="11"/>
                  <a:pt x="423" y="11"/>
                </a:cubicBezTo>
                <a:cubicBezTo>
                  <a:pt x="409" y="8"/>
                  <a:pt x="409" y="8"/>
                  <a:pt x="409" y="8"/>
                </a:cubicBezTo>
                <a:cubicBezTo>
                  <a:pt x="395" y="4"/>
                  <a:pt x="395" y="4"/>
                  <a:pt x="395" y="4"/>
                </a:cubicBezTo>
                <a:cubicBezTo>
                  <a:pt x="381" y="35"/>
                  <a:pt x="381" y="35"/>
                  <a:pt x="381" y="35"/>
                </a:cubicBezTo>
                <a:cubicBezTo>
                  <a:pt x="365" y="33"/>
                  <a:pt x="350" y="32"/>
                  <a:pt x="334" y="32"/>
                </a:cubicBezTo>
                <a:cubicBezTo>
                  <a:pt x="323" y="0"/>
                  <a:pt x="323" y="0"/>
                  <a:pt x="323" y="0"/>
                </a:cubicBezTo>
                <a:cubicBezTo>
                  <a:pt x="309" y="1"/>
                  <a:pt x="309" y="1"/>
                  <a:pt x="309" y="1"/>
                </a:cubicBezTo>
                <a:cubicBezTo>
                  <a:pt x="295" y="2"/>
                  <a:pt x="295" y="2"/>
                  <a:pt x="295" y="2"/>
                </a:cubicBezTo>
                <a:cubicBezTo>
                  <a:pt x="290" y="35"/>
                  <a:pt x="290" y="35"/>
                  <a:pt x="290" y="35"/>
                </a:cubicBezTo>
                <a:cubicBezTo>
                  <a:pt x="275" y="38"/>
                  <a:pt x="260" y="41"/>
                  <a:pt x="245" y="46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12" y="24"/>
                  <a:pt x="212" y="24"/>
                  <a:pt x="212" y="24"/>
                </a:cubicBezTo>
                <a:cubicBezTo>
                  <a:pt x="198" y="29"/>
                  <a:pt x="198" y="29"/>
                  <a:pt x="198" y="29"/>
                </a:cubicBezTo>
                <a:cubicBezTo>
                  <a:pt x="203" y="62"/>
                  <a:pt x="203" y="62"/>
                  <a:pt x="203" y="62"/>
                </a:cubicBezTo>
                <a:cubicBezTo>
                  <a:pt x="189" y="69"/>
                  <a:pt x="176" y="77"/>
                  <a:pt x="163" y="86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25" y="74"/>
                  <a:pt x="125" y="74"/>
                  <a:pt x="125" y="74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29" y="114"/>
                  <a:pt x="129" y="114"/>
                  <a:pt x="129" y="114"/>
                </a:cubicBezTo>
                <a:cubicBezTo>
                  <a:pt x="117" y="124"/>
                  <a:pt x="107" y="136"/>
                  <a:pt x="97" y="148"/>
                </a:cubicBezTo>
                <a:cubicBezTo>
                  <a:pt x="65" y="136"/>
                  <a:pt x="65" y="136"/>
                  <a:pt x="65" y="136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49" y="160"/>
                  <a:pt x="49" y="160"/>
                  <a:pt x="49" y="160"/>
                </a:cubicBezTo>
                <a:cubicBezTo>
                  <a:pt x="72" y="185"/>
                  <a:pt x="72" y="185"/>
                  <a:pt x="72" y="185"/>
                </a:cubicBezTo>
                <a:cubicBezTo>
                  <a:pt x="65" y="198"/>
                  <a:pt x="58" y="212"/>
                  <a:pt x="52" y="227"/>
                </a:cubicBezTo>
                <a:cubicBezTo>
                  <a:pt x="19" y="225"/>
                  <a:pt x="19" y="225"/>
                  <a:pt x="19" y="225"/>
                </a:cubicBezTo>
                <a:cubicBezTo>
                  <a:pt x="14" y="239"/>
                  <a:pt x="14" y="239"/>
                  <a:pt x="14" y="239"/>
                </a:cubicBezTo>
                <a:cubicBezTo>
                  <a:pt x="10" y="252"/>
                  <a:pt x="10" y="252"/>
                  <a:pt x="10" y="252"/>
                </a:cubicBezTo>
                <a:cubicBezTo>
                  <a:pt x="40" y="269"/>
                  <a:pt x="40" y="269"/>
                  <a:pt x="40" y="269"/>
                </a:cubicBezTo>
                <a:cubicBezTo>
                  <a:pt x="36" y="284"/>
                  <a:pt x="34" y="300"/>
                  <a:pt x="33" y="316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8"/>
                  <a:pt x="0" y="338"/>
                  <a:pt x="0" y="338"/>
                </a:cubicBezTo>
                <a:cubicBezTo>
                  <a:pt x="0" y="352"/>
                  <a:pt x="0" y="352"/>
                  <a:pt x="0" y="352"/>
                </a:cubicBezTo>
                <a:cubicBezTo>
                  <a:pt x="33" y="360"/>
                  <a:pt x="33" y="360"/>
                  <a:pt x="33" y="360"/>
                </a:cubicBezTo>
                <a:cubicBezTo>
                  <a:pt x="34" y="375"/>
                  <a:pt x="37" y="390"/>
                  <a:pt x="40" y="406"/>
                </a:cubicBezTo>
                <a:cubicBezTo>
                  <a:pt x="11" y="423"/>
                  <a:pt x="11" y="423"/>
                  <a:pt x="11" y="423"/>
                </a:cubicBezTo>
                <a:cubicBezTo>
                  <a:pt x="16" y="437"/>
                  <a:pt x="16" y="437"/>
                  <a:pt x="16" y="437"/>
                </a:cubicBezTo>
                <a:cubicBezTo>
                  <a:pt x="20" y="450"/>
                  <a:pt x="20" y="450"/>
                  <a:pt x="20" y="450"/>
                </a:cubicBezTo>
                <a:cubicBezTo>
                  <a:pt x="54" y="448"/>
                  <a:pt x="54" y="448"/>
                  <a:pt x="54" y="448"/>
                </a:cubicBezTo>
                <a:cubicBezTo>
                  <a:pt x="60" y="463"/>
                  <a:pt x="66" y="477"/>
                  <a:pt x="74" y="490"/>
                </a:cubicBezTo>
                <a:cubicBezTo>
                  <a:pt x="52" y="515"/>
                  <a:pt x="52" y="515"/>
                  <a:pt x="52" y="515"/>
                </a:cubicBezTo>
                <a:cubicBezTo>
                  <a:pt x="60" y="527"/>
                  <a:pt x="60" y="527"/>
                  <a:pt x="60" y="527"/>
                </a:cubicBezTo>
                <a:cubicBezTo>
                  <a:pt x="68" y="539"/>
                  <a:pt x="68" y="539"/>
                  <a:pt x="68" y="539"/>
                </a:cubicBezTo>
                <a:cubicBezTo>
                  <a:pt x="99" y="526"/>
                  <a:pt x="99" y="526"/>
                  <a:pt x="99" y="526"/>
                </a:cubicBezTo>
                <a:cubicBezTo>
                  <a:pt x="109" y="539"/>
                  <a:pt x="120" y="550"/>
                  <a:pt x="131" y="560"/>
                </a:cubicBezTo>
                <a:cubicBezTo>
                  <a:pt x="117" y="591"/>
                  <a:pt x="117" y="591"/>
                  <a:pt x="117" y="591"/>
                </a:cubicBezTo>
                <a:cubicBezTo>
                  <a:pt x="128" y="600"/>
                  <a:pt x="128" y="600"/>
                  <a:pt x="128" y="600"/>
                </a:cubicBezTo>
                <a:cubicBezTo>
                  <a:pt x="139" y="609"/>
                  <a:pt x="139" y="609"/>
                  <a:pt x="139" y="609"/>
                </a:cubicBezTo>
                <a:cubicBezTo>
                  <a:pt x="166" y="588"/>
                  <a:pt x="166" y="588"/>
                  <a:pt x="166" y="588"/>
                </a:cubicBezTo>
                <a:cubicBezTo>
                  <a:pt x="179" y="596"/>
                  <a:pt x="193" y="604"/>
                  <a:pt x="207" y="611"/>
                </a:cubicBezTo>
                <a:cubicBezTo>
                  <a:pt x="202" y="644"/>
                  <a:pt x="202" y="644"/>
                  <a:pt x="202" y="644"/>
                </a:cubicBezTo>
                <a:cubicBezTo>
                  <a:pt x="215" y="650"/>
                  <a:pt x="215" y="650"/>
                  <a:pt x="215" y="650"/>
                </a:cubicBezTo>
                <a:cubicBezTo>
                  <a:pt x="229" y="655"/>
                  <a:pt x="229" y="655"/>
                  <a:pt x="229" y="655"/>
                </a:cubicBezTo>
                <a:cubicBezTo>
                  <a:pt x="248" y="627"/>
                  <a:pt x="248" y="627"/>
                  <a:pt x="248" y="627"/>
                </a:cubicBezTo>
                <a:cubicBezTo>
                  <a:pt x="263" y="631"/>
                  <a:pt x="278" y="635"/>
                  <a:pt x="293" y="637"/>
                </a:cubicBezTo>
                <a:cubicBezTo>
                  <a:pt x="299" y="670"/>
                  <a:pt x="299" y="670"/>
                  <a:pt x="299" y="670"/>
                </a:cubicBezTo>
                <a:cubicBezTo>
                  <a:pt x="313" y="671"/>
                  <a:pt x="313" y="671"/>
                  <a:pt x="313" y="671"/>
                </a:cubicBezTo>
                <a:cubicBezTo>
                  <a:pt x="327" y="672"/>
                  <a:pt x="327" y="672"/>
                  <a:pt x="327" y="672"/>
                </a:cubicBezTo>
                <a:cubicBezTo>
                  <a:pt x="338" y="640"/>
                  <a:pt x="338" y="640"/>
                  <a:pt x="338" y="640"/>
                </a:cubicBezTo>
                <a:cubicBezTo>
                  <a:pt x="353" y="640"/>
                  <a:pt x="369" y="639"/>
                  <a:pt x="384" y="636"/>
                </a:cubicBezTo>
                <a:cubicBezTo>
                  <a:pt x="399" y="666"/>
                  <a:pt x="399" y="666"/>
                  <a:pt x="399" y="666"/>
                </a:cubicBezTo>
                <a:cubicBezTo>
                  <a:pt x="413" y="663"/>
                  <a:pt x="413" y="663"/>
                  <a:pt x="413" y="663"/>
                </a:cubicBezTo>
                <a:cubicBezTo>
                  <a:pt x="427" y="660"/>
                  <a:pt x="427" y="660"/>
                  <a:pt x="427" y="660"/>
                </a:cubicBezTo>
                <a:cubicBezTo>
                  <a:pt x="427" y="626"/>
                  <a:pt x="427" y="626"/>
                  <a:pt x="427" y="626"/>
                </a:cubicBezTo>
                <a:cubicBezTo>
                  <a:pt x="428" y="626"/>
                  <a:pt x="428" y="626"/>
                  <a:pt x="428" y="626"/>
                </a:cubicBezTo>
                <a:cubicBezTo>
                  <a:pt x="443" y="621"/>
                  <a:pt x="457" y="615"/>
                  <a:pt x="471" y="609"/>
                </a:cubicBezTo>
                <a:cubicBezTo>
                  <a:pt x="494" y="633"/>
                  <a:pt x="494" y="633"/>
                  <a:pt x="494" y="633"/>
                </a:cubicBezTo>
                <a:cubicBezTo>
                  <a:pt x="506" y="626"/>
                  <a:pt x="506" y="626"/>
                  <a:pt x="506" y="626"/>
                </a:cubicBezTo>
                <a:cubicBezTo>
                  <a:pt x="518" y="619"/>
                  <a:pt x="518" y="619"/>
                  <a:pt x="518" y="619"/>
                </a:cubicBezTo>
                <a:cubicBezTo>
                  <a:pt x="509" y="586"/>
                  <a:pt x="509" y="586"/>
                  <a:pt x="509" y="586"/>
                </a:cubicBezTo>
                <a:cubicBezTo>
                  <a:pt x="522" y="578"/>
                  <a:pt x="534" y="568"/>
                  <a:pt x="545" y="557"/>
                </a:cubicBezTo>
                <a:cubicBezTo>
                  <a:pt x="575" y="574"/>
                  <a:pt x="575" y="574"/>
                  <a:pt x="575" y="574"/>
                </a:cubicBezTo>
                <a:cubicBezTo>
                  <a:pt x="584" y="563"/>
                  <a:pt x="584" y="563"/>
                  <a:pt x="584" y="563"/>
                </a:cubicBezTo>
                <a:cubicBezTo>
                  <a:pt x="594" y="553"/>
                  <a:pt x="594" y="553"/>
                  <a:pt x="594" y="553"/>
                </a:cubicBezTo>
                <a:cubicBezTo>
                  <a:pt x="575" y="525"/>
                  <a:pt x="575" y="525"/>
                  <a:pt x="575" y="525"/>
                </a:cubicBezTo>
                <a:cubicBezTo>
                  <a:pt x="585" y="512"/>
                  <a:pt x="593" y="499"/>
                  <a:pt x="601" y="486"/>
                </a:cubicBezTo>
                <a:cubicBezTo>
                  <a:pt x="634" y="493"/>
                  <a:pt x="634" y="493"/>
                  <a:pt x="634" y="493"/>
                </a:cubicBezTo>
                <a:cubicBezTo>
                  <a:pt x="640" y="480"/>
                  <a:pt x="640" y="480"/>
                  <a:pt x="640" y="480"/>
                </a:cubicBezTo>
                <a:cubicBezTo>
                  <a:pt x="646" y="467"/>
                  <a:pt x="646" y="467"/>
                  <a:pt x="646" y="467"/>
                </a:cubicBezTo>
                <a:cubicBezTo>
                  <a:pt x="620" y="446"/>
                  <a:pt x="620" y="446"/>
                  <a:pt x="620" y="446"/>
                </a:cubicBezTo>
                <a:moveTo>
                  <a:pt x="579" y="437"/>
                </a:moveTo>
                <a:cubicBezTo>
                  <a:pt x="540" y="420"/>
                  <a:pt x="540" y="420"/>
                  <a:pt x="540" y="420"/>
                </a:cubicBezTo>
                <a:cubicBezTo>
                  <a:pt x="543" y="412"/>
                  <a:pt x="546" y="405"/>
                  <a:pt x="548" y="397"/>
                </a:cubicBezTo>
                <a:cubicBezTo>
                  <a:pt x="589" y="408"/>
                  <a:pt x="589" y="408"/>
                  <a:pt x="589" y="408"/>
                </a:cubicBezTo>
                <a:cubicBezTo>
                  <a:pt x="587" y="418"/>
                  <a:pt x="583" y="428"/>
                  <a:pt x="579" y="437"/>
                </a:cubicBezTo>
                <a:moveTo>
                  <a:pt x="591" y="401"/>
                </a:moveTo>
                <a:cubicBezTo>
                  <a:pt x="550" y="390"/>
                  <a:pt x="550" y="390"/>
                  <a:pt x="550" y="390"/>
                </a:cubicBezTo>
                <a:cubicBezTo>
                  <a:pt x="552" y="382"/>
                  <a:pt x="554" y="374"/>
                  <a:pt x="555" y="366"/>
                </a:cubicBezTo>
                <a:cubicBezTo>
                  <a:pt x="597" y="372"/>
                  <a:pt x="597" y="372"/>
                  <a:pt x="597" y="372"/>
                </a:cubicBezTo>
                <a:cubicBezTo>
                  <a:pt x="596" y="382"/>
                  <a:pt x="594" y="392"/>
                  <a:pt x="591" y="401"/>
                </a:cubicBezTo>
                <a:moveTo>
                  <a:pt x="598" y="364"/>
                </a:moveTo>
                <a:cubicBezTo>
                  <a:pt x="556" y="359"/>
                  <a:pt x="556" y="359"/>
                  <a:pt x="556" y="359"/>
                </a:cubicBezTo>
                <a:cubicBezTo>
                  <a:pt x="556" y="351"/>
                  <a:pt x="557" y="343"/>
                  <a:pt x="557" y="335"/>
                </a:cubicBezTo>
                <a:cubicBezTo>
                  <a:pt x="600" y="334"/>
                  <a:pt x="600" y="334"/>
                  <a:pt x="600" y="334"/>
                </a:cubicBezTo>
                <a:cubicBezTo>
                  <a:pt x="600" y="344"/>
                  <a:pt x="599" y="354"/>
                  <a:pt x="598" y="364"/>
                </a:cubicBezTo>
                <a:moveTo>
                  <a:pt x="597" y="297"/>
                </a:moveTo>
                <a:cubicBezTo>
                  <a:pt x="598" y="307"/>
                  <a:pt x="599" y="317"/>
                  <a:pt x="599" y="327"/>
                </a:cubicBezTo>
                <a:cubicBezTo>
                  <a:pt x="557" y="328"/>
                  <a:pt x="557" y="328"/>
                  <a:pt x="557" y="328"/>
                </a:cubicBezTo>
                <a:cubicBezTo>
                  <a:pt x="556" y="320"/>
                  <a:pt x="556" y="312"/>
                  <a:pt x="554" y="304"/>
                </a:cubicBezTo>
                <a:cubicBezTo>
                  <a:pt x="597" y="297"/>
                  <a:pt x="597" y="297"/>
                  <a:pt x="597" y="297"/>
                </a:cubicBezTo>
                <a:moveTo>
                  <a:pt x="595" y="290"/>
                </a:moveTo>
                <a:cubicBezTo>
                  <a:pt x="553" y="297"/>
                  <a:pt x="553" y="297"/>
                  <a:pt x="553" y="297"/>
                </a:cubicBezTo>
                <a:cubicBezTo>
                  <a:pt x="552" y="289"/>
                  <a:pt x="550" y="281"/>
                  <a:pt x="548" y="273"/>
                </a:cubicBezTo>
                <a:cubicBezTo>
                  <a:pt x="588" y="260"/>
                  <a:pt x="588" y="260"/>
                  <a:pt x="588" y="260"/>
                </a:cubicBezTo>
                <a:cubicBezTo>
                  <a:pt x="591" y="270"/>
                  <a:pt x="594" y="280"/>
                  <a:pt x="595" y="290"/>
                </a:cubicBezTo>
                <a:moveTo>
                  <a:pt x="586" y="253"/>
                </a:moveTo>
                <a:cubicBezTo>
                  <a:pt x="545" y="266"/>
                  <a:pt x="545" y="266"/>
                  <a:pt x="545" y="266"/>
                </a:cubicBezTo>
                <a:cubicBezTo>
                  <a:pt x="543" y="259"/>
                  <a:pt x="540" y="251"/>
                  <a:pt x="537" y="244"/>
                </a:cubicBezTo>
                <a:cubicBezTo>
                  <a:pt x="575" y="225"/>
                  <a:pt x="575" y="225"/>
                  <a:pt x="575" y="225"/>
                </a:cubicBezTo>
                <a:cubicBezTo>
                  <a:pt x="579" y="234"/>
                  <a:pt x="583" y="244"/>
                  <a:pt x="586" y="253"/>
                </a:cubicBezTo>
                <a:moveTo>
                  <a:pt x="557" y="192"/>
                </a:moveTo>
                <a:cubicBezTo>
                  <a:pt x="562" y="201"/>
                  <a:pt x="567" y="209"/>
                  <a:pt x="572" y="219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0" y="230"/>
                  <a:pt x="526" y="223"/>
                  <a:pt x="521" y="216"/>
                </a:cubicBezTo>
                <a:cubicBezTo>
                  <a:pt x="557" y="192"/>
                  <a:pt x="557" y="192"/>
                  <a:pt x="557" y="192"/>
                </a:cubicBezTo>
                <a:moveTo>
                  <a:pt x="553" y="186"/>
                </a:moveTo>
                <a:cubicBezTo>
                  <a:pt x="517" y="210"/>
                  <a:pt x="517" y="210"/>
                  <a:pt x="517" y="210"/>
                </a:cubicBezTo>
                <a:cubicBezTo>
                  <a:pt x="513" y="204"/>
                  <a:pt x="508" y="197"/>
                  <a:pt x="503" y="191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41" y="170"/>
                  <a:pt x="547" y="178"/>
                  <a:pt x="553" y="186"/>
                </a:cubicBezTo>
                <a:moveTo>
                  <a:pt x="530" y="157"/>
                </a:moveTo>
                <a:cubicBezTo>
                  <a:pt x="498" y="186"/>
                  <a:pt x="498" y="186"/>
                  <a:pt x="498" y="186"/>
                </a:cubicBezTo>
                <a:cubicBezTo>
                  <a:pt x="492" y="180"/>
                  <a:pt x="486" y="174"/>
                  <a:pt x="480" y="169"/>
                </a:cubicBezTo>
                <a:cubicBezTo>
                  <a:pt x="508" y="136"/>
                  <a:pt x="508" y="136"/>
                  <a:pt x="508" y="136"/>
                </a:cubicBezTo>
                <a:cubicBezTo>
                  <a:pt x="515" y="142"/>
                  <a:pt x="523" y="149"/>
                  <a:pt x="530" y="157"/>
                </a:cubicBezTo>
                <a:moveTo>
                  <a:pt x="478" y="114"/>
                </a:moveTo>
                <a:cubicBezTo>
                  <a:pt x="486" y="119"/>
                  <a:pt x="494" y="125"/>
                  <a:pt x="502" y="131"/>
                </a:cubicBezTo>
                <a:cubicBezTo>
                  <a:pt x="475" y="164"/>
                  <a:pt x="475" y="164"/>
                  <a:pt x="475" y="164"/>
                </a:cubicBezTo>
                <a:cubicBezTo>
                  <a:pt x="468" y="159"/>
                  <a:pt x="462" y="155"/>
                  <a:pt x="455" y="150"/>
                </a:cubicBezTo>
                <a:cubicBezTo>
                  <a:pt x="478" y="114"/>
                  <a:pt x="478" y="114"/>
                  <a:pt x="478" y="114"/>
                </a:cubicBezTo>
                <a:moveTo>
                  <a:pt x="471" y="110"/>
                </a:moveTo>
                <a:cubicBezTo>
                  <a:pt x="449" y="146"/>
                  <a:pt x="449" y="146"/>
                  <a:pt x="449" y="146"/>
                </a:cubicBezTo>
                <a:cubicBezTo>
                  <a:pt x="443" y="143"/>
                  <a:pt x="436" y="139"/>
                  <a:pt x="429" y="136"/>
                </a:cubicBezTo>
                <a:cubicBezTo>
                  <a:pt x="429" y="136"/>
                  <a:pt x="428" y="136"/>
                  <a:pt x="427" y="135"/>
                </a:cubicBezTo>
                <a:cubicBezTo>
                  <a:pt x="445" y="96"/>
                  <a:pt x="445" y="96"/>
                  <a:pt x="445" y="96"/>
                </a:cubicBezTo>
                <a:cubicBezTo>
                  <a:pt x="454" y="100"/>
                  <a:pt x="463" y="105"/>
                  <a:pt x="471" y="110"/>
                </a:cubicBezTo>
                <a:moveTo>
                  <a:pt x="438" y="93"/>
                </a:moveTo>
                <a:cubicBezTo>
                  <a:pt x="421" y="132"/>
                  <a:pt x="421" y="132"/>
                  <a:pt x="421" y="132"/>
                </a:cubicBezTo>
                <a:cubicBezTo>
                  <a:pt x="413" y="129"/>
                  <a:pt x="406" y="127"/>
                  <a:pt x="398" y="124"/>
                </a:cubicBezTo>
                <a:cubicBezTo>
                  <a:pt x="409" y="83"/>
                  <a:pt x="409" y="83"/>
                  <a:pt x="409" y="83"/>
                </a:cubicBezTo>
                <a:cubicBezTo>
                  <a:pt x="419" y="85"/>
                  <a:pt x="429" y="89"/>
                  <a:pt x="438" y="93"/>
                </a:cubicBezTo>
                <a:moveTo>
                  <a:pt x="402" y="81"/>
                </a:moveTo>
                <a:cubicBezTo>
                  <a:pt x="391" y="122"/>
                  <a:pt x="391" y="122"/>
                  <a:pt x="391" y="122"/>
                </a:cubicBezTo>
                <a:cubicBezTo>
                  <a:pt x="383" y="120"/>
                  <a:pt x="375" y="119"/>
                  <a:pt x="367" y="118"/>
                </a:cubicBezTo>
                <a:cubicBezTo>
                  <a:pt x="373" y="75"/>
                  <a:pt x="373" y="75"/>
                  <a:pt x="373" y="75"/>
                </a:cubicBezTo>
                <a:cubicBezTo>
                  <a:pt x="383" y="76"/>
                  <a:pt x="393" y="78"/>
                  <a:pt x="402" y="81"/>
                </a:cubicBezTo>
                <a:moveTo>
                  <a:pt x="365" y="74"/>
                </a:moveTo>
                <a:cubicBezTo>
                  <a:pt x="360" y="117"/>
                  <a:pt x="360" y="117"/>
                  <a:pt x="360" y="117"/>
                </a:cubicBezTo>
                <a:cubicBezTo>
                  <a:pt x="352" y="116"/>
                  <a:pt x="344" y="115"/>
                  <a:pt x="336" y="116"/>
                </a:cubicBezTo>
                <a:cubicBezTo>
                  <a:pt x="335" y="72"/>
                  <a:pt x="335" y="72"/>
                  <a:pt x="335" y="72"/>
                </a:cubicBezTo>
                <a:cubicBezTo>
                  <a:pt x="345" y="72"/>
                  <a:pt x="355" y="73"/>
                  <a:pt x="365" y="74"/>
                </a:cubicBezTo>
                <a:moveTo>
                  <a:pt x="328" y="72"/>
                </a:moveTo>
                <a:cubicBezTo>
                  <a:pt x="329" y="116"/>
                  <a:pt x="329" y="116"/>
                  <a:pt x="329" y="116"/>
                </a:cubicBezTo>
                <a:cubicBezTo>
                  <a:pt x="321" y="116"/>
                  <a:pt x="313" y="117"/>
                  <a:pt x="305" y="118"/>
                </a:cubicBezTo>
                <a:cubicBezTo>
                  <a:pt x="298" y="75"/>
                  <a:pt x="298" y="75"/>
                  <a:pt x="298" y="75"/>
                </a:cubicBezTo>
                <a:cubicBezTo>
                  <a:pt x="308" y="73"/>
                  <a:pt x="318" y="72"/>
                  <a:pt x="328" y="72"/>
                </a:cubicBezTo>
                <a:moveTo>
                  <a:pt x="290" y="76"/>
                </a:moveTo>
                <a:cubicBezTo>
                  <a:pt x="297" y="119"/>
                  <a:pt x="297" y="119"/>
                  <a:pt x="297" y="119"/>
                </a:cubicBezTo>
                <a:cubicBezTo>
                  <a:pt x="289" y="120"/>
                  <a:pt x="282" y="122"/>
                  <a:pt x="274" y="125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71" y="80"/>
                  <a:pt x="280" y="78"/>
                  <a:pt x="290" y="76"/>
                </a:cubicBezTo>
                <a:moveTo>
                  <a:pt x="254" y="85"/>
                </a:moveTo>
                <a:cubicBezTo>
                  <a:pt x="267" y="127"/>
                  <a:pt x="267" y="127"/>
                  <a:pt x="267" y="127"/>
                </a:cubicBezTo>
                <a:cubicBezTo>
                  <a:pt x="259" y="129"/>
                  <a:pt x="252" y="132"/>
                  <a:pt x="244" y="136"/>
                </a:cubicBezTo>
                <a:cubicBezTo>
                  <a:pt x="225" y="96"/>
                  <a:pt x="225" y="96"/>
                  <a:pt x="225" y="96"/>
                </a:cubicBezTo>
                <a:cubicBezTo>
                  <a:pt x="235" y="92"/>
                  <a:pt x="244" y="88"/>
                  <a:pt x="254" y="85"/>
                </a:cubicBezTo>
                <a:moveTo>
                  <a:pt x="219" y="99"/>
                </a:moveTo>
                <a:cubicBezTo>
                  <a:pt x="238" y="139"/>
                  <a:pt x="238" y="139"/>
                  <a:pt x="238" y="139"/>
                </a:cubicBezTo>
                <a:cubicBezTo>
                  <a:pt x="231" y="142"/>
                  <a:pt x="224" y="146"/>
                  <a:pt x="217" y="151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201" y="109"/>
                  <a:pt x="210" y="104"/>
                  <a:pt x="219" y="99"/>
                </a:cubicBezTo>
                <a:moveTo>
                  <a:pt x="186" y="118"/>
                </a:moveTo>
                <a:cubicBezTo>
                  <a:pt x="211" y="155"/>
                  <a:pt x="211" y="155"/>
                  <a:pt x="211" y="155"/>
                </a:cubicBezTo>
                <a:cubicBezTo>
                  <a:pt x="204" y="159"/>
                  <a:pt x="198" y="164"/>
                  <a:pt x="192" y="170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70" y="130"/>
                  <a:pt x="178" y="124"/>
                  <a:pt x="186" y="118"/>
                </a:cubicBezTo>
                <a:moveTo>
                  <a:pt x="157" y="142"/>
                </a:moveTo>
                <a:cubicBezTo>
                  <a:pt x="186" y="175"/>
                  <a:pt x="186" y="175"/>
                  <a:pt x="186" y="175"/>
                </a:cubicBezTo>
                <a:cubicBezTo>
                  <a:pt x="180" y="180"/>
                  <a:pt x="175" y="186"/>
                  <a:pt x="170" y="192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42" y="156"/>
                  <a:pt x="149" y="149"/>
                  <a:pt x="157" y="142"/>
                </a:cubicBezTo>
                <a:moveTo>
                  <a:pt x="131" y="169"/>
                </a:moveTo>
                <a:cubicBezTo>
                  <a:pt x="165" y="198"/>
                  <a:pt x="165" y="198"/>
                  <a:pt x="165" y="198"/>
                </a:cubicBezTo>
                <a:cubicBezTo>
                  <a:pt x="160" y="204"/>
                  <a:pt x="155" y="210"/>
                  <a:pt x="151" y="217"/>
                </a:cubicBezTo>
                <a:cubicBezTo>
                  <a:pt x="113" y="194"/>
                  <a:pt x="113" y="194"/>
                  <a:pt x="113" y="194"/>
                </a:cubicBezTo>
                <a:cubicBezTo>
                  <a:pt x="119" y="185"/>
                  <a:pt x="125" y="177"/>
                  <a:pt x="131" y="169"/>
                </a:cubicBezTo>
                <a:moveTo>
                  <a:pt x="109" y="200"/>
                </a:moveTo>
                <a:cubicBezTo>
                  <a:pt x="147" y="223"/>
                  <a:pt x="147" y="223"/>
                  <a:pt x="147" y="223"/>
                </a:cubicBezTo>
                <a:cubicBezTo>
                  <a:pt x="143" y="230"/>
                  <a:pt x="140" y="236"/>
                  <a:pt x="136" y="243"/>
                </a:cubicBezTo>
                <a:cubicBezTo>
                  <a:pt x="136" y="244"/>
                  <a:pt x="136" y="244"/>
                  <a:pt x="136" y="245"/>
                </a:cubicBezTo>
                <a:cubicBezTo>
                  <a:pt x="95" y="227"/>
                  <a:pt x="95" y="227"/>
                  <a:pt x="95" y="227"/>
                </a:cubicBezTo>
                <a:cubicBezTo>
                  <a:pt x="99" y="218"/>
                  <a:pt x="104" y="209"/>
                  <a:pt x="109" y="200"/>
                </a:cubicBezTo>
                <a:moveTo>
                  <a:pt x="92" y="234"/>
                </a:moveTo>
                <a:cubicBezTo>
                  <a:pt x="133" y="251"/>
                  <a:pt x="133" y="251"/>
                  <a:pt x="133" y="251"/>
                </a:cubicBezTo>
                <a:cubicBezTo>
                  <a:pt x="130" y="259"/>
                  <a:pt x="127" y="267"/>
                  <a:pt x="125" y="274"/>
                </a:cubicBezTo>
                <a:cubicBezTo>
                  <a:pt x="82" y="263"/>
                  <a:pt x="82" y="263"/>
                  <a:pt x="82" y="263"/>
                </a:cubicBezTo>
                <a:cubicBezTo>
                  <a:pt x="85" y="253"/>
                  <a:pt x="88" y="243"/>
                  <a:pt x="92" y="234"/>
                </a:cubicBezTo>
                <a:moveTo>
                  <a:pt x="80" y="270"/>
                </a:moveTo>
                <a:cubicBezTo>
                  <a:pt x="123" y="281"/>
                  <a:pt x="123" y="281"/>
                  <a:pt x="123" y="281"/>
                </a:cubicBezTo>
                <a:cubicBezTo>
                  <a:pt x="121" y="289"/>
                  <a:pt x="119" y="297"/>
                  <a:pt x="118" y="305"/>
                </a:cubicBezTo>
                <a:cubicBezTo>
                  <a:pt x="74" y="300"/>
                  <a:pt x="74" y="300"/>
                  <a:pt x="74" y="300"/>
                </a:cubicBezTo>
                <a:cubicBezTo>
                  <a:pt x="75" y="289"/>
                  <a:pt x="78" y="279"/>
                  <a:pt x="80" y="270"/>
                </a:cubicBezTo>
                <a:moveTo>
                  <a:pt x="72" y="337"/>
                </a:moveTo>
                <a:cubicBezTo>
                  <a:pt x="71" y="327"/>
                  <a:pt x="72" y="317"/>
                  <a:pt x="73" y="307"/>
                </a:cubicBezTo>
                <a:cubicBezTo>
                  <a:pt x="117" y="312"/>
                  <a:pt x="117" y="312"/>
                  <a:pt x="117" y="312"/>
                </a:cubicBezTo>
                <a:cubicBezTo>
                  <a:pt x="116" y="320"/>
                  <a:pt x="116" y="328"/>
                  <a:pt x="116" y="336"/>
                </a:cubicBezTo>
                <a:cubicBezTo>
                  <a:pt x="72" y="337"/>
                  <a:pt x="72" y="337"/>
                  <a:pt x="72" y="337"/>
                </a:cubicBezTo>
                <a:moveTo>
                  <a:pt x="72" y="345"/>
                </a:moveTo>
                <a:cubicBezTo>
                  <a:pt x="116" y="344"/>
                  <a:pt x="116" y="344"/>
                  <a:pt x="116" y="344"/>
                </a:cubicBezTo>
                <a:cubicBezTo>
                  <a:pt x="116" y="352"/>
                  <a:pt x="117" y="360"/>
                  <a:pt x="118" y="368"/>
                </a:cubicBezTo>
                <a:cubicBezTo>
                  <a:pt x="74" y="375"/>
                  <a:pt x="74" y="375"/>
                  <a:pt x="74" y="375"/>
                </a:cubicBezTo>
                <a:cubicBezTo>
                  <a:pt x="73" y="365"/>
                  <a:pt x="72" y="355"/>
                  <a:pt x="72" y="345"/>
                </a:cubicBezTo>
                <a:moveTo>
                  <a:pt x="76" y="382"/>
                </a:moveTo>
                <a:cubicBezTo>
                  <a:pt x="120" y="375"/>
                  <a:pt x="120" y="375"/>
                  <a:pt x="120" y="375"/>
                </a:cubicBezTo>
                <a:cubicBezTo>
                  <a:pt x="121" y="383"/>
                  <a:pt x="123" y="391"/>
                  <a:pt x="125" y="399"/>
                </a:cubicBezTo>
                <a:cubicBezTo>
                  <a:pt x="83" y="412"/>
                  <a:pt x="83" y="412"/>
                  <a:pt x="83" y="412"/>
                </a:cubicBezTo>
                <a:cubicBezTo>
                  <a:pt x="80" y="402"/>
                  <a:pt x="77" y="392"/>
                  <a:pt x="76" y="382"/>
                </a:cubicBezTo>
                <a:moveTo>
                  <a:pt x="96" y="447"/>
                </a:moveTo>
                <a:cubicBezTo>
                  <a:pt x="92" y="438"/>
                  <a:pt x="88" y="429"/>
                  <a:pt x="85" y="419"/>
                </a:cubicBezTo>
                <a:cubicBezTo>
                  <a:pt x="127" y="406"/>
                  <a:pt x="127" y="406"/>
                  <a:pt x="127" y="406"/>
                </a:cubicBezTo>
                <a:cubicBezTo>
                  <a:pt x="130" y="413"/>
                  <a:pt x="133" y="421"/>
                  <a:pt x="136" y="428"/>
                </a:cubicBezTo>
                <a:cubicBezTo>
                  <a:pt x="96" y="447"/>
                  <a:pt x="96" y="447"/>
                  <a:pt x="96" y="447"/>
                </a:cubicBezTo>
                <a:moveTo>
                  <a:pt x="114" y="480"/>
                </a:moveTo>
                <a:cubicBezTo>
                  <a:pt x="109" y="472"/>
                  <a:pt x="104" y="463"/>
                  <a:pt x="99" y="454"/>
                </a:cubicBezTo>
                <a:cubicBezTo>
                  <a:pt x="139" y="435"/>
                  <a:pt x="139" y="435"/>
                  <a:pt x="139" y="435"/>
                </a:cubicBezTo>
                <a:cubicBezTo>
                  <a:pt x="143" y="442"/>
                  <a:pt x="147" y="449"/>
                  <a:pt x="151" y="456"/>
                </a:cubicBezTo>
                <a:cubicBezTo>
                  <a:pt x="114" y="480"/>
                  <a:pt x="114" y="480"/>
                  <a:pt x="114" y="480"/>
                </a:cubicBezTo>
                <a:moveTo>
                  <a:pt x="119" y="486"/>
                </a:moveTo>
                <a:cubicBezTo>
                  <a:pt x="155" y="462"/>
                  <a:pt x="155" y="462"/>
                  <a:pt x="155" y="462"/>
                </a:cubicBezTo>
                <a:cubicBezTo>
                  <a:pt x="160" y="468"/>
                  <a:pt x="165" y="475"/>
                  <a:pt x="170" y="481"/>
                </a:cubicBezTo>
                <a:cubicBezTo>
                  <a:pt x="137" y="510"/>
                  <a:pt x="137" y="510"/>
                  <a:pt x="137" y="510"/>
                </a:cubicBezTo>
                <a:cubicBezTo>
                  <a:pt x="131" y="503"/>
                  <a:pt x="124" y="495"/>
                  <a:pt x="119" y="486"/>
                </a:cubicBezTo>
                <a:moveTo>
                  <a:pt x="142" y="516"/>
                </a:moveTo>
                <a:cubicBezTo>
                  <a:pt x="175" y="486"/>
                  <a:pt x="175" y="486"/>
                  <a:pt x="175" y="486"/>
                </a:cubicBezTo>
                <a:cubicBezTo>
                  <a:pt x="181" y="492"/>
                  <a:pt x="186" y="498"/>
                  <a:pt x="193" y="503"/>
                </a:cubicBezTo>
                <a:cubicBezTo>
                  <a:pt x="164" y="537"/>
                  <a:pt x="164" y="537"/>
                  <a:pt x="164" y="537"/>
                </a:cubicBezTo>
                <a:cubicBezTo>
                  <a:pt x="157" y="530"/>
                  <a:pt x="149" y="523"/>
                  <a:pt x="142" y="516"/>
                </a:cubicBezTo>
                <a:moveTo>
                  <a:pt x="195" y="559"/>
                </a:moveTo>
                <a:cubicBezTo>
                  <a:pt x="186" y="554"/>
                  <a:pt x="178" y="548"/>
                  <a:pt x="170" y="542"/>
                </a:cubicBezTo>
                <a:cubicBezTo>
                  <a:pt x="198" y="508"/>
                  <a:pt x="198" y="508"/>
                  <a:pt x="198" y="508"/>
                </a:cubicBezTo>
                <a:cubicBezTo>
                  <a:pt x="204" y="513"/>
                  <a:pt x="211" y="517"/>
                  <a:pt x="218" y="522"/>
                </a:cubicBezTo>
                <a:cubicBezTo>
                  <a:pt x="195" y="559"/>
                  <a:pt x="195" y="559"/>
                  <a:pt x="195" y="559"/>
                </a:cubicBezTo>
                <a:moveTo>
                  <a:pt x="201" y="563"/>
                </a:moveTo>
                <a:cubicBezTo>
                  <a:pt x="224" y="526"/>
                  <a:pt x="224" y="526"/>
                  <a:pt x="224" y="526"/>
                </a:cubicBezTo>
                <a:cubicBezTo>
                  <a:pt x="230" y="529"/>
                  <a:pt x="237" y="533"/>
                  <a:pt x="244" y="536"/>
                </a:cubicBezTo>
                <a:cubicBezTo>
                  <a:pt x="244" y="536"/>
                  <a:pt x="245" y="536"/>
                  <a:pt x="245" y="537"/>
                </a:cubicBezTo>
                <a:cubicBezTo>
                  <a:pt x="228" y="577"/>
                  <a:pt x="228" y="577"/>
                  <a:pt x="228" y="577"/>
                </a:cubicBezTo>
                <a:cubicBezTo>
                  <a:pt x="219" y="573"/>
                  <a:pt x="210" y="568"/>
                  <a:pt x="201" y="563"/>
                </a:cubicBezTo>
                <a:moveTo>
                  <a:pt x="251" y="521"/>
                </a:moveTo>
                <a:cubicBezTo>
                  <a:pt x="148" y="473"/>
                  <a:pt x="104" y="352"/>
                  <a:pt x="152" y="250"/>
                </a:cubicBezTo>
                <a:cubicBezTo>
                  <a:pt x="199" y="148"/>
                  <a:pt x="320" y="104"/>
                  <a:pt x="422" y="151"/>
                </a:cubicBezTo>
                <a:cubicBezTo>
                  <a:pt x="524" y="199"/>
                  <a:pt x="569" y="320"/>
                  <a:pt x="521" y="422"/>
                </a:cubicBezTo>
                <a:cubicBezTo>
                  <a:pt x="474" y="524"/>
                  <a:pt x="353" y="568"/>
                  <a:pt x="251" y="521"/>
                </a:cubicBezTo>
                <a:moveTo>
                  <a:pt x="235" y="580"/>
                </a:moveTo>
                <a:cubicBezTo>
                  <a:pt x="252" y="540"/>
                  <a:pt x="252" y="540"/>
                  <a:pt x="252" y="540"/>
                </a:cubicBezTo>
                <a:cubicBezTo>
                  <a:pt x="260" y="543"/>
                  <a:pt x="267" y="545"/>
                  <a:pt x="275" y="548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54" y="587"/>
                  <a:pt x="244" y="584"/>
                  <a:pt x="235" y="580"/>
                </a:cubicBezTo>
                <a:moveTo>
                  <a:pt x="271" y="592"/>
                </a:moveTo>
                <a:cubicBezTo>
                  <a:pt x="282" y="550"/>
                  <a:pt x="282" y="550"/>
                  <a:pt x="282" y="550"/>
                </a:cubicBezTo>
                <a:cubicBezTo>
                  <a:pt x="290" y="552"/>
                  <a:pt x="298" y="553"/>
                  <a:pt x="306" y="554"/>
                </a:cubicBezTo>
                <a:cubicBezTo>
                  <a:pt x="300" y="598"/>
                  <a:pt x="300" y="598"/>
                  <a:pt x="300" y="598"/>
                </a:cubicBezTo>
                <a:cubicBezTo>
                  <a:pt x="290" y="596"/>
                  <a:pt x="280" y="594"/>
                  <a:pt x="271" y="592"/>
                </a:cubicBezTo>
                <a:moveTo>
                  <a:pt x="308" y="599"/>
                </a:moveTo>
                <a:cubicBezTo>
                  <a:pt x="313" y="555"/>
                  <a:pt x="313" y="555"/>
                  <a:pt x="313" y="555"/>
                </a:cubicBezTo>
                <a:cubicBezTo>
                  <a:pt x="321" y="556"/>
                  <a:pt x="329" y="556"/>
                  <a:pt x="337" y="556"/>
                </a:cubicBezTo>
                <a:cubicBezTo>
                  <a:pt x="338" y="600"/>
                  <a:pt x="338" y="600"/>
                  <a:pt x="338" y="600"/>
                </a:cubicBezTo>
                <a:cubicBezTo>
                  <a:pt x="328" y="600"/>
                  <a:pt x="318" y="600"/>
                  <a:pt x="308" y="599"/>
                </a:cubicBezTo>
                <a:moveTo>
                  <a:pt x="345" y="600"/>
                </a:moveTo>
                <a:cubicBezTo>
                  <a:pt x="345" y="556"/>
                  <a:pt x="345" y="556"/>
                  <a:pt x="345" y="556"/>
                </a:cubicBezTo>
                <a:cubicBezTo>
                  <a:pt x="353" y="556"/>
                  <a:pt x="361" y="555"/>
                  <a:pt x="369" y="554"/>
                </a:cubicBezTo>
                <a:cubicBezTo>
                  <a:pt x="376" y="597"/>
                  <a:pt x="376" y="597"/>
                  <a:pt x="376" y="597"/>
                </a:cubicBezTo>
                <a:cubicBezTo>
                  <a:pt x="366" y="599"/>
                  <a:pt x="355" y="600"/>
                  <a:pt x="345" y="600"/>
                </a:cubicBezTo>
                <a:moveTo>
                  <a:pt x="383" y="596"/>
                </a:moveTo>
                <a:cubicBezTo>
                  <a:pt x="376" y="553"/>
                  <a:pt x="376" y="553"/>
                  <a:pt x="376" y="553"/>
                </a:cubicBezTo>
                <a:cubicBezTo>
                  <a:pt x="384" y="551"/>
                  <a:pt x="392" y="549"/>
                  <a:pt x="399" y="547"/>
                </a:cubicBezTo>
                <a:cubicBezTo>
                  <a:pt x="412" y="589"/>
                  <a:pt x="412" y="589"/>
                  <a:pt x="412" y="589"/>
                </a:cubicBezTo>
                <a:cubicBezTo>
                  <a:pt x="403" y="592"/>
                  <a:pt x="393" y="594"/>
                  <a:pt x="383" y="596"/>
                </a:cubicBezTo>
                <a:moveTo>
                  <a:pt x="419" y="586"/>
                </a:moveTo>
                <a:cubicBezTo>
                  <a:pt x="406" y="545"/>
                  <a:pt x="406" y="545"/>
                  <a:pt x="406" y="545"/>
                </a:cubicBezTo>
                <a:cubicBezTo>
                  <a:pt x="414" y="542"/>
                  <a:pt x="421" y="539"/>
                  <a:pt x="429" y="536"/>
                </a:cubicBezTo>
                <a:cubicBezTo>
                  <a:pt x="448" y="575"/>
                  <a:pt x="448" y="575"/>
                  <a:pt x="448" y="575"/>
                </a:cubicBezTo>
                <a:cubicBezTo>
                  <a:pt x="438" y="579"/>
                  <a:pt x="429" y="583"/>
                  <a:pt x="419" y="586"/>
                </a:cubicBezTo>
                <a:moveTo>
                  <a:pt x="454" y="572"/>
                </a:moveTo>
                <a:cubicBezTo>
                  <a:pt x="435" y="533"/>
                  <a:pt x="435" y="533"/>
                  <a:pt x="435" y="533"/>
                </a:cubicBezTo>
                <a:cubicBezTo>
                  <a:pt x="443" y="529"/>
                  <a:pt x="449" y="525"/>
                  <a:pt x="456" y="521"/>
                </a:cubicBezTo>
                <a:cubicBezTo>
                  <a:pt x="480" y="557"/>
                  <a:pt x="480" y="557"/>
                  <a:pt x="480" y="557"/>
                </a:cubicBezTo>
                <a:cubicBezTo>
                  <a:pt x="472" y="562"/>
                  <a:pt x="463" y="567"/>
                  <a:pt x="454" y="572"/>
                </a:cubicBezTo>
                <a:moveTo>
                  <a:pt x="487" y="553"/>
                </a:moveTo>
                <a:cubicBezTo>
                  <a:pt x="462" y="517"/>
                  <a:pt x="462" y="517"/>
                  <a:pt x="462" y="517"/>
                </a:cubicBezTo>
                <a:cubicBezTo>
                  <a:pt x="469" y="512"/>
                  <a:pt x="475" y="507"/>
                  <a:pt x="481" y="502"/>
                </a:cubicBezTo>
                <a:cubicBezTo>
                  <a:pt x="510" y="534"/>
                  <a:pt x="510" y="534"/>
                  <a:pt x="510" y="534"/>
                </a:cubicBezTo>
                <a:cubicBezTo>
                  <a:pt x="503" y="541"/>
                  <a:pt x="495" y="547"/>
                  <a:pt x="487" y="553"/>
                </a:cubicBezTo>
                <a:moveTo>
                  <a:pt x="516" y="529"/>
                </a:moveTo>
                <a:cubicBezTo>
                  <a:pt x="487" y="497"/>
                  <a:pt x="487" y="497"/>
                  <a:pt x="487" y="497"/>
                </a:cubicBezTo>
                <a:cubicBezTo>
                  <a:pt x="493" y="492"/>
                  <a:pt x="498" y="486"/>
                  <a:pt x="503" y="480"/>
                </a:cubicBezTo>
                <a:cubicBezTo>
                  <a:pt x="537" y="507"/>
                  <a:pt x="537" y="507"/>
                  <a:pt x="537" y="507"/>
                </a:cubicBezTo>
                <a:cubicBezTo>
                  <a:pt x="530" y="515"/>
                  <a:pt x="523" y="522"/>
                  <a:pt x="516" y="529"/>
                </a:cubicBezTo>
                <a:moveTo>
                  <a:pt x="541" y="501"/>
                </a:moveTo>
                <a:cubicBezTo>
                  <a:pt x="508" y="474"/>
                  <a:pt x="508" y="474"/>
                  <a:pt x="508" y="474"/>
                </a:cubicBezTo>
                <a:cubicBezTo>
                  <a:pt x="513" y="468"/>
                  <a:pt x="518" y="461"/>
                  <a:pt x="522" y="454"/>
                </a:cubicBezTo>
                <a:cubicBezTo>
                  <a:pt x="559" y="477"/>
                  <a:pt x="559" y="477"/>
                  <a:pt x="559" y="477"/>
                </a:cubicBezTo>
                <a:cubicBezTo>
                  <a:pt x="553" y="485"/>
                  <a:pt x="548" y="494"/>
                  <a:pt x="541" y="501"/>
                </a:cubicBezTo>
                <a:moveTo>
                  <a:pt x="563" y="471"/>
                </a:moveTo>
                <a:cubicBezTo>
                  <a:pt x="526" y="448"/>
                  <a:pt x="526" y="448"/>
                  <a:pt x="526" y="448"/>
                </a:cubicBezTo>
                <a:cubicBezTo>
                  <a:pt x="530" y="442"/>
                  <a:pt x="533" y="435"/>
                  <a:pt x="536" y="429"/>
                </a:cubicBezTo>
                <a:cubicBezTo>
                  <a:pt x="537" y="428"/>
                  <a:pt x="537" y="427"/>
                  <a:pt x="537" y="427"/>
                </a:cubicBezTo>
                <a:cubicBezTo>
                  <a:pt x="577" y="444"/>
                  <a:pt x="577" y="444"/>
                  <a:pt x="577" y="444"/>
                </a:cubicBezTo>
                <a:cubicBezTo>
                  <a:pt x="572" y="453"/>
                  <a:pt x="568" y="462"/>
                  <a:pt x="563" y="471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Roboto Regular" charset="0"/>
            </a:endParaRPr>
          </a:p>
        </p:txBody>
      </p:sp>
      <p:grpSp>
        <p:nvGrpSpPr>
          <p:cNvPr id="97" name="Group 24">
            <a:extLst>
              <a:ext uri="{FF2B5EF4-FFF2-40B4-BE49-F238E27FC236}">
                <a16:creationId xmlns:a16="http://schemas.microsoft.com/office/drawing/2014/main" id="{D3CD6D0A-F4E3-4A96-90C9-B9169E6CFC4F}"/>
              </a:ext>
            </a:extLst>
          </p:cNvPr>
          <p:cNvGrpSpPr/>
          <p:nvPr userDrawn="1"/>
        </p:nvGrpSpPr>
        <p:grpSpPr>
          <a:xfrm>
            <a:off x="6670827" y="1790290"/>
            <a:ext cx="1589838" cy="1587209"/>
            <a:chOff x="5235750" y="4325310"/>
            <a:chExt cx="1085880" cy="1084085"/>
          </a:xfrm>
        </p:grpSpPr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49EEA361-8F51-4BA8-BFDD-294956327F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5750" y="4325310"/>
              <a:ext cx="1085880" cy="1084085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id="{2A919C15-BC1B-4B83-921B-D6A6B5CEB8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9710" y="4494422"/>
              <a:ext cx="761013" cy="762809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</p:grpSp>
      <p:grpSp>
        <p:nvGrpSpPr>
          <p:cNvPr id="100" name="Group 23">
            <a:extLst>
              <a:ext uri="{FF2B5EF4-FFF2-40B4-BE49-F238E27FC236}">
                <a16:creationId xmlns:a16="http://schemas.microsoft.com/office/drawing/2014/main" id="{3ABBBFCA-AC70-468A-A8A3-BB153EE0F6A1}"/>
              </a:ext>
            </a:extLst>
          </p:cNvPr>
          <p:cNvGrpSpPr/>
          <p:nvPr userDrawn="1"/>
        </p:nvGrpSpPr>
        <p:grpSpPr>
          <a:xfrm>
            <a:off x="4760666" y="2140536"/>
            <a:ext cx="2024583" cy="2024583"/>
            <a:chOff x="4513328" y="1938169"/>
            <a:chExt cx="2024583" cy="2024583"/>
          </a:xfrm>
        </p:grpSpPr>
        <p:sp>
          <p:nvSpPr>
            <p:cNvPr id="101" name="Freeform 24">
              <a:extLst>
                <a:ext uri="{FF2B5EF4-FFF2-40B4-BE49-F238E27FC236}">
                  <a16:creationId xmlns:a16="http://schemas.microsoft.com/office/drawing/2014/main" id="{29DB758C-87F9-4156-A568-FDCA95D05F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3328" y="1938169"/>
              <a:ext cx="2024583" cy="2024583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  <p:sp>
          <p:nvSpPr>
            <p:cNvPr id="102" name="Freeform 26">
              <a:extLst>
                <a:ext uri="{FF2B5EF4-FFF2-40B4-BE49-F238E27FC236}">
                  <a16:creationId xmlns:a16="http://schemas.microsoft.com/office/drawing/2014/main" id="{6136934A-860E-4EB5-A83C-2E53AF539F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1786" y="2110474"/>
              <a:ext cx="1658435" cy="1660230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Roboto Regular" charset="0"/>
              </a:endParaRPr>
            </a:p>
          </p:txBody>
        </p:sp>
      </p:grp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4A310E63-0A5B-4602-9809-72BDC19BE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3786" y="2772200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E8D1ECE8-A2A4-4D0A-96FA-A8D08106EA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3786" y="2072832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5" name="Text Placeholder 2">
            <a:extLst>
              <a:ext uri="{FF2B5EF4-FFF2-40B4-BE49-F238E27FC236}">
                <a16:creationId xmlns:a16="http://schemas.microsoft.com/office/drawing/2014/main" id="{38DD1B2D-E3DC-4B88-895C-62BFE51720D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3270" y="4864487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6" name="Text Placeholder 2">
            <a:extLst>
              <a:ext uri="{FF2B5EF4-FFF2-40B4-BE49-F238E27FC236}">
                <a16:creationId xmlns:a16="http://schemas.microsoft.com/office/drawing/2014/main" id="{3A95949F-DB64-4B1E-A4A2-29E63915D8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270" y="4165119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09D3032A-88F9-4AD4-93C5-B30D39D9E6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34645" y="2503999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02809414-9BA0-4A32-A0E3-7D193068F9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34645" y="1804631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E18F9274-DCAD-44E2-936E-3A70F46842E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468059" y="4360328"/>
            <a:ext cx="2761307" cy="7650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8FCBB037-E905-4E45-B290-C231302D9EC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468059" y="3660960"/>
            <a:ext cx="2761307" cy="6438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263C8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37000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 p14:bounceEnd="62000">
                                          <p:cBhvr>
                                            <p:cTn id="6" dur="4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37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 p14:bounceEnd="62000">
                                          <p:cBhvr>
                                            <p:cTn id="8" dur="4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37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 p14:bounceEnd="62000">
                                          <p:cBhvr>
                                            <p:cTn id="10" dur="4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37000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 p14:bounceEnd="62000">
                                          <p:cBhvr>
                                            <p:cTn id="12" dur="4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nodePh="1">
                                      <p:stCondLst>
                                        <p:cond delay="500"/>
                                      </p:stCondLst>
                                      <p:endCondLst>
                                        <p:cond evt="begin" delay="0">
                                          <p:tn val="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nodePh="1">
                                      <p:stCondLst>
                                        <p:cond delay="500"/>
                                      </p:stCondLst>
                                      <p:endCondLst>
                                        <p:cond evt="begin" delay="0">
                                          <p:tn val="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nodePh="1">
                                      <p:stCondLst>
                                        <p:cond delay="1250"/>
                                      </p:stCondLst>
                                      <p:endCondLst>
                                        <p:cond evt="begin" delay="0">
                                          <p:tn val="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nodePh="1">
                                      <p:stCondLst>
                                        <p:cond delay="125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96" grpId="0" animBg="1"/>
          <p:bldP spid="103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5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4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5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5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125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6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125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7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75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8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75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9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0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delay="0"/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accel="37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" dur="4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accel="37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8" dur="4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accel="37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0" dur="4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accel="37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2" dur="4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nodePh="1">
                                      <p:stCondLst>
                                        <p:cond delay="500"/>
                                      </p:stCondLst>
                                      <p:endCondLst>
                                        <p:cond evt="begin" delay="0">
                                          <p:tn val="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4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nodePh="1">
                                      <p:stCondLst>
                                        <p:cond delay="500"/>
                                      </p:stCondLst>
                                      <p:endCondLst>
                                        <p:cond evt="begin" delay="0">
                                          <p:tn val="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nodePh="1">
                                      <p:stCondLst>
                                        <p:cond delay="1250"/>
                                      </p:stCondLst>
                                      <p:endCondLst>
                                        <p:cond evt="begin" delay="0">
                                          <p:tn val="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nodePh="1">
                                      <p:stCondLst>
                                        <p:cond delay="125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0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0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0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nodePh="1">
                                      <p:stCondLst>
                                        <p:cond delay="100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96" grpId="0" animBg="1"/>
          <p:bldP spid="103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500"/>
                      </p:stCondLst>
                      <p:endCondLst>
                        <p:cond evt="begin" delay="0">
                          <p:tn val="17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4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500"/>
                      </p:stCondLst>
                      <p:endCondLst>
                        <p:cond evt="begin" delay="0">
                          <p:tn val="13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4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4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4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5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1250"/>
                      </p:stCondLst>
                      <p:endCondLst>
                        <p:cond evt="begin" delay="0">
                          <p:tn val="25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5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5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6" grpId="0" build="p">
            <p:tmplLst>
              <p:tmpl lvl="1">
                <p:tnLst>
                  <p:par>
                    <p:cTn presetID="2" presetClass="entr" presetSubtype="8" fill="hold" nodeType="withEffect" nodePh="1">
                      <p:stCondLst>
                        <p:cond delay="1250"/>
                      </p:stCondLst>
                      <p:endCondLst>
                        <p:cond evt="begin" delay="0">
                          <p:tn val="21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6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0-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6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7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750"/>
                      </p:stCondLst>
                      <p:endCondLst>
                        <p:cond evt="begin" delay="0">
                          <p:tn val="33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8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750"/>
                      </p:stCondLst>
                      <p:endCondLst>
                        <p:cond evt="begin" delay="0">
                          <p:tn val="29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9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evt="begin" delay="0">
                          <p:tn val="41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0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0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0" grpId="0" build="p">
            <p:tmplLst>
              <p:tmpl lvl="1">
                <p:tnLst>
                  <p:par>
                    <p:cTn presetID="2" presetClass="entr" presetSubtype="2" fill="hold" nodeType="withEffect" nodePh="1">
                      <p:stCondLst>
                        <p:cond delay="1000"/>
                      </p:stCondLst>
                      <p:endCondLst>
                        <p:cond evt="begin" delay="0">
                          <p:tn val="37"/>
                        </p:cond>
                      </p:end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1000" fill="hold"/>
                            <p:tgtEl>
                              <p:spTgt spid="1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1+#ppt_w/2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1000" fill="hold"/>
                            <p:tgtEl>
                              <p:spTgt spid="1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#ppt_y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Mapa Sloven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5FDD92D2-527B-4C5F-A6B9-12DDFE839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367" y="335573"/>
            <a:ext cx="8743950" cy="6181725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7D8F666-23C4-41AB-ACCA-826283D6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67" y="1473338"/>
            <a:ext cx="3443872" cy="1711176"/>
          </a:xfrm>
          <a:prstGeom prst="rect">
            <a:avLst/>
          </a:prstGeom>
        </p:spPr>
        <p:txBody>
          <a:bodyPr/>
          <a:lstStyle>
            <a:lvl1pPr algn="l">
              <a:defRPr sz="3600"/>
            </a:lvl1pPr>
          </a:lstStyle>
          <a:p>
            <a:endParaRPr lang="sk-SK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B316E-0CA1-489F-976E-499C79D7512C}"/>
              </a:ext>
            </a:extLst>
          </p:cNvPr>
          <p:cNvCxnSpPr>
            <a:cxnSpLocks/>
          </p:cNvCxnSpPr>
          <p:nvPr userDrawn="1"/>
        </p:nvCxnSpPr>
        <p:spPr>
          <a:xfrm flipH="1">
            <a:off x="4455583" y="3457144"/>
            <a:ext cx="694308" cy="0"/>
          </a:xfrm>
          <a:prstGeom prst="line">
            <a:avLst/>
          </a:prstGeom>
          <a:ln w="57150">
            <a:solidFill>
              <a:srgbClr val="ED1C2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523D414-1B25-4F2A-8164-4668CE187D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8667" y="3426436"/>
            <a:ext cx="3443872" cy="195822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rgbClr val="5C5F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  <a:r>
              <a:rPr lang="sk-SK" noProof="0" dirty="0" err="1"/>
              <a:t>Fusce</a:t>
            </a:r>
            <a:r>
              <a:rPr lang="sk-SK" noProof="0" dirty="0"/>
              <a:t> </a:t>
            </a:r>
            <a:r>
              <a:rPr lang="sk-SK" noProof="0" dirty="0" err="1"/>
              <a:t>posuere</a:t>
            </a:r>
            <a:r>
              <a:rPr lang="sk-SK" noProof="0" dirty="0"/>
              <a:t>, </a:t>
            </a:r>
            <a:r>
              <a:rPr lang="sk-SK" noProof="0" dirty="0" err="1"/>
              <a:t>magna</a:t>
            </a:r>
            <a:r>
              <a:rPr lang="sk-SK" noProof="0" dirty="0"/>
              <a:t> sed </a:t>
            </a:r>
            <a:r>
              <a:rPr lang="sk-SK" noProof="0" dirty="0" err="1"/>
              <a:t>pulvinar</a:t>
            </a:r>
            <a:r>
              <a:rPr lang="sk-SK" noProof="0" dirty="0"/>
              <a:t> </a:t>
            </a:r>
            <a:r>
              <a:rPr lang="sk-SK" noProof="0" dirty="0" err="1"/>
              <a:t>ultricies</a:t>
            </a:r>
            <a:r>
              <a:rPr lang="sk-SK" noProof="0" dirty="0"/>
              <a:t>, </a:t>
            </a:r>
            <a:r>
              <a:rPr lang="sk-SK" noProof="0" dirty="0" err="1"/>
              <a:t>purus</a:t>
            </a:r>
            <a:r>
              <a:rPr lang="sk-SK" noProof="0" dirty="0"/>
              <a:t> </a:t>
            </a:r>
            <a:r>
              <a:rPr lang="sk-SK" noProof="0" dirty="0" err="1"/>
              <a:t>lectus</a:t>
            </a:r>
            <a:r>
              <a:rPr lang="sk-SK" noProof="0" dirty="0"/>
              <a:t> </a:t>
            </a:r>
            <a:r>
              <a:rPr lang="sk-SK" noProof="0" dirty="0" err="1"/>
              <a:t>malesuada</a:t>
            </a:r>
            <a:r>
              <a:rPr lang="sk-SK" noProof="0" dirty="0"/>
              <a:t> libero,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 </a:t>
            </a:r>
            <a:r>
              <a:rPr lang="sk-SK" noProof="0" dirty="0" err="1"/>
              <a:t>commodo</a:t>
            </a:r>
            <a:r>
              <a:rPr lang="sk-SK" noProof="0" dirty="0"/>
              <a:t> </a:t>
            </a:r>
            <a:r>
              <a:rPr lang="sk-SK" noProof="0" dirty="0" err="1"/>
              <a:t>magna</a:t>
            </a:r>
            <a:r>
              <a:rPr lang="sk-SK" noProof="0" dirty="0"/>
              <a:t> eros </a:t>
            </a:r>
            <a:r>
              <a:rPr lang="sk-SK" noProof="0" dirty="0" err="1"/>
              <a:t>quis</a:t>
            </a:r>
            <a:r>
              <a:rPr lang="sk-SK" noProof="0" dirty="0"/>
              <a:t> urna. </a:t>
            </a:r>
            <a:r>
              <a:rPr lang="sk-SK" noProof="0" dirty="0" err="1"/>
              <a:t>Lorem</a:t>
            </a:r>
            <a:r>
              <a:rPr lang="sk-SK" noProof="0" dirty="0"/>
              <a:t> </a:t>
            </a:r>
            <a:r>
              <a:rPr lang="sk-SK" noProof="0" dirty="0" err="1"/>
              <a:t>ipsum</a:t>
            </a:r>
            <a:r>
              <a:rPr lang="sk-SK" noProof="0" dirty="0"/>
              <a:t> </a:t>
            </a:r>
            <a:r>
              <a:rPr lang="sk-SK" noProof="0" dirty="0" err="1"/>
              <a:t>dolor</a:t>
            </a:r>
            <a:r>
              <a:rPr lang="sk-SK" noProof="0" dirty="0"/>
              <a:t> </a:t>
            </a:r>
            <a:r>
              <a:rPr lang="sk-SK" noProof="0" dirty="0" err="1"/>
              <a:t>sit</a:t>
            </a:r>
            <a:r>
              <a:rPr lang="sk-SK" noProof="0" dirty="0"/>
              <a:t> </a:t>
            </a:r>
            <a:r>
              <a:rPr lang="sk-SK" noProof="0" dirty="0" err="1"/>
              <a:t>amet</a:t>
            </a:r>
            <a:r>
              <a:rPr lang="sk-SK" noProof="0" dirty="0"/>
              <a:t>, </a:t>
            </a:r>
            <a:r>
              <a:rPr lang="sk-SK" noProof="0" dirty="0" err="1"/>
              <a:t>consectetuer</a:t>
            </a:r>
            <a:r>
              <a:rPr lang="sk-SK" noProof="0" dirty="0"/>
              <a:t> </a:t>
            </a:r>
            <a:r>
              <a:rPr lang="sk-SK" noProof="0" dirty="0" err="1"/>
              <a:t>adipiscing</a:t>
            </a:r>
            <a:r>
              <a:rPr lang="sk-SK" noProof="0" dirty="0"/>
              <a:t> </a:t>
            </a:r>
            <a:r>
              <a:rPr lang="sk-SK" noProof="0" dirty="0" err="1"/>
              <a:t>elit</a:t>
            </a:r>
            <a:r>
              <a:rPr lang="sk-SK" noProof="0" dirty="0"/>
              <a:t>. </a:t>
            </a:r>
            <a:r>
              <a:rPr lang="sk-SK" noProof="0" dirty="0" err="1"/>
              <a:t>Maecenas</a:t>
            </a:r>
            <a:r>
              <a:rPr lang="sk-SK" noProof="0" dirty="0"/>
              <a:t> </a:t>
            </a:r>
            <a:r>
              <a:rPr lang="sk-SK" noProof="0" dirty="0" err="1"/>
              <a:t>porttitor</a:t>
            </a:r>
            <a:r>
              <a:rPr lang="sk-SK" noProof="0" dirty="0"/>
              <a:t> </a:t>
            </a:r>
            <a:r>
              <a:rPr lang="sk-SK" noProof="0" dirty="0" err="1"/>
              <a:t>congue</a:t>
            </a:r>
            <a:r>
              <a:rPr lang="sk-SK" noProof="0" dirty="0"/>
              <a:t> </a:t>
            </a:r>
            <a:r>
              <a:rPr lang="sk-SK" noProof="0" dirty="0" err="1"/>
              <a:t>massa</a:t>
            </a:r>
            <a:r>
              <a:rPr lang="sk-SK" noProof="0" dirty="0"/>
              <a:t>. 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161C2C5-48DD-41D1-A37A-CA83D9F58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09857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0CAF70C-F9DB-45E2-855F-2F5A3B21EB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89263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46AD7BB-E34C-4A05-B6FD-925B4659FE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768669" y="5704272"/>
            <a:ext cx="2250838" cy="7650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5C5F70"/>
                </a:solidFill>
              </a:defRPr>
            </a:lvl1pPr>
          </a:lstStyle>
          <a:p>
            <a:endParaRPr lang="sk-SK" noProof="0" dirty="0">
              <a:latin typeface="Asap" panose="020F0504030202060203" pitchFamily="34" charset="0"/>
            </a:endParaRPr>
          </a:p>
        </p:txBody>
      </p:sp>
      <p:cxnSp>
        <p:nvCxnSpPr>
          <p:cNvPr id="26" name="Straight Connector 46">
            <a:extLst>
              <a:ext uri="{FF2B5EF4-FFF2-40B4-BE49-F238E27FC236}">
                <a16:creationId xmlns:a16="http://schemas.microsoft.com/office/drawing/2014/main" id="{7F6A350C-33E3-465E-A53F-F5E43C44D68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343219"/>
            <a:ext cx="694308" cy="0"/>
          </a:xfrm>
          <a:prstGeom prst="line">
            <a:avLst/>
          </a:prstGeom>
          <a:ln w="57150">
            <a:solidFill>
              <a:srgbClr val="D1D3D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Zástupný objekt pre text 6">
            <a:extLst>
              <a:ext uri="{FF2B5EF4-FFF2-40B4-BE49-F238E27FC236}">
                <a16:creationId xmlns:a16="http://schemas.microsoft.com/office/drawing/2014/main" id="{207D3D30-2821-4F84-A48D-8C3BC9C227E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87567" y="2190864"/>
            <a:ext cx="610200" cy="610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</a:t>
            </a:r>
            <a:endParaRPr lang="sk-SK" dirty="0"/>
          </a:p>
        </p:txBody>
      </p:sp>
      <p:sp>
        <p:nvSpPr>
          <p:cNvPr id="29" name="Zástupný objekt pre text 6">
            <a:extLst>
              <a:ext uri="{FF2B5EF4-FFF2-40B4-BE49-F238E27FC236}">
                <a16:creationId xmlns:a16="http://schemas.microsoft.com/office/drawing/2014/main" id="{8A52FE87-EFAA-42BA-B1E9-F9D649CE3F7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39691" y="4085718"/>
            <a:ext cx="610200" cy="610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2</a:t>
            </a:r>
            <a:endParaRPr lang="sk-SK" dirty="0"/>
          </a:p>
        </p:txBody>
      </p:sp>
      <p:sp>
        <p:nvSpPr>
          <p:cNvPr id="30" name="Zástupný objekt pre text 6">
            <a:extLst>
              <a:ext uri="{FF2B5EF4-FFF2-40B4-BE49-F238E27FC236}">
                <a16:creationId xmlns:a16="http://schemas.microsoft.com/office/drawing/2014/main" id="{D8524176-1551-43FD-B12A-865FB7F92B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086668" y="2409723"/>
            <a:ext cx="610200" cy="610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3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68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1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0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build="p">
        <p:tmplLst>
          <p:tmpl lvl="1">
            <p:tnLst>
              <p:par>
                <p:cTn presetID="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fill="hold" nodeType="withEffect" nodePh="1">
                  <p:stCondLst>
                    <p:cond delay="1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 animBg="1">
        <p:tmplLst>
          <p:tmpl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 animBg="1">
        <p:tmplLst>
          <p:tmpl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 animBg="1">
        <p:tmplLst>
          <p:tmpl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6" presetClass="entr" presetSubtype="32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circle(out)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22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273352"/>
            <a:ext cx="10971684" cy="1145009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3992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562" y="1604841"/>
            <a:ext cx="10971684" cy="3977484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sk-SK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51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8" name="Obrázek 3">
            <a:extLst>
              <a:ext uri="{FF2B5EF4-FFF2-40B4-BE49-F238E27FC236}">
                <a16:creationId xmlns:a16="http://schemas.microsoft.com/office/drawing/2014/main" id="{953ED539-FEF7-49B0-9637-E3FAEAFA1C21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" y="0"/>
            <a:ext cx="12188052" cy="6858000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344635B2-2793-4F38-A75C-810ACDEB27BA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263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" name="Picture 14">
            <a:extLst>
              <a:ext uri="{FF2B5EF4-FFF2-40B4-BE49-F238E27FC236}">
                <a16:creationId xmlns:a16="http://schemas.microsoft.com/office/drawing/2014/main" id="{3EA667AE-CD84-494A-9D8F-09B5064CEA1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9" y="6268537"/>
            <a:ext cx="2377926" cy="452938"/>
          </a:xfrm>
          <a:prstGeom prst="rect">
            <a:avLst/>
          </a:prstGeom>
        </p:spPr>
      </p:pic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7A72FD52-B834-4522-81CC-A461AB1DBCFA}"/>
              </a:ext>
            </a:extLst>
          </p:cNvPr>
          <p:cNvSpPr txBox="1">
            <a:spLocks/>
          </p:cNvSpPr>
          <p:nvPr userDrawn="1"/>
        </p:nvSpPr>
        <p:spPr>
          <a:xfrm>
            <a:off x="6923980" y="6335893"/>
            <a:ext cx="2377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sz="1000" b="0" i="0" u="none" strike="noStrike" kern="1200" baseline="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sk-SK" sz="1000" b="0" i="0" u="none" strike="noStrike" kern="120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+ 421 2 2092 8xxx kontakt@vicepremier.gov.sk </a:t>
            </a:r>
          </a:p>
          <a:p>
            <a:endParaRPr lang="sk-SK" noProof="0" dirty="0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0FC28E4E-4CA1-4E62-954C-B48BDDAD2635}"/>
              </a:ext>
            </a:extLst>
          </p:cNvPr>
          <p:cNvSpPr txBox="1">
            <a:spLocks/>
          </p:cNvSpPr>
          <p:nvPr userDrawn="1"/>
        </p:nvSpPr>
        <p:spPr>
          <a:xfrm>
            <a:off x="9301906" y="6334918"/>
            <a:ext cx="2377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b="0" i="0" u="none" strike="noStrike" kern="12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r>
              <a:rPr lang="sk-SK" sz="1000" b="0" i="0" u="none" strike="noStrike" kern="120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Štefánikova 15 - 011 05 Bratislava </a:t>
            </a:r>
            <a:r>
              <a:rPr lang="sk-SK" sz="1000" b="0" i="0" u="none" strike="noStrike" kern="1200" baseline="0" noProof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www.vicepremier.gov.sk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8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660" r:id="rId20"/>
    <p:sldLayoutId id="2147483651" r:id="rId21"/>
    <p:sldLayoutId id="2147483672" r:id="rId22"/>
    <p:sldLayoutId id="2147483673" r:id="rId23"/>
    <p:sldLayoutId id="2147483661" r:id="rId24"/>
    <p:sldLayoutId id="2147483665" r:id="rId25"/>
    <p:sldLayoutId id="2147483678" r:id="rId26"/>
    <p:sldLayoutId id="2147483671" r:id="rId27"/>
    <p:sldLayoutId id="2147483670" r:id="rId28"/>
    <p:sldLayoutId id="2147483669" r:id="rId29"/>
    <p:sldLayoutId id="2147483668" r:id="rId30"/>
    <p:sldLayoutId id="2147483667" r:id="rId31"/>
    <p:sldLayoutId id="2147483666" r:id="rId32"/>
    <p:sldLayoutId id="2147483663" r:id="rId33"/>
    <p:sldLayoutId id="2147483675" r:id="rId34"/>
    <p:sldLayoutId id="2147483682" r:id="rId35"/>
    <p:sldLayoutId id="2147483674" r:id="rId36"/>
    <p:sldLayoutId id="2147483681" r:id="rId37"/>
    <p:sldLayoutId id="2147483676" r:id="rId38"/>
    <p:sldLayoutId id="2147483680" r:id="rId39"/>
    <p:sldLayoutId id="2147483679" r:id="rId40"/>
    <p:sldLayoutId id="2147483683" r:id="rId41"/>
    <p:sldLayoutId id="2147483685" r:id="rId42"/>
    <p:sldLayoutId id="2147483684" r:id="rId43"/>
    <p:sldLayoutId id="2147483707" r:id="rId4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1.emf"/><Relationship Id="rId4" Type="http://schemas.openxmlformats.org/officeDocument/2006/relationships/diagramLayout" Target="../diagrams/layout1.xml"/><Relationship Id="rId9" Type="http://schemas.openxmlformats.org/officeDocument/2006/relationships/image" Target="../media/image2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ĺžnik 12"/>
          <p:cNvSpPr/>
          <p:nvPr/>
        </p:nvSpPr>
        <p:spPr>
          <a:xfrm>
            <a:off x="0" y="6002012"/>
            <a:ext cx="12192000" cy="855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Zástupný objekt pre text 1">
            <a:extLst>
              <a:ext uri="{FF2B5EF4-FFF2-40B4-BE49-F238E27FC236}">
                <a16:creationId xmlns:a16="http://schemas.microsoft.com/office/drawing/2014/main" id="{3286EE27-415F-4868-82F6-D24E739653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41451" y="1456660"/>
            <a:ext cx="9466289" cy="3781912"/>
          </a:xfrm>
        </p:spPr>
        <p:txBody>
          <a:bodyPr>
            <a:normAutofit/>
          </a:bodyPr>
          <a:lstStyle/>
          <a:p>
            <a:pPr algn="ctr"/>
            <a:r>
              <a:rPr lang="sk-SK" sz="3200" dirty="0" smtClean="0"/>
              <a:t>Strategické riadenie a plánovanie</a:t>
            </a:r>
          </a:p>
          <a:p>
            <a:pPr algn="ctr"/>
            <a:endParaRPr lang="sk-SK" sz="3200" dirty="0"/>
          </a:p>
          <a:p>
            <a:pPr algn="ctr"/>
            <a:r>
              <a:rPr lang="sk-SK" sz="3600" dirty="0" smtClean="0"/>
              <a:t>Vízia a stratégia rozvoja SR do roku 2030</a:t>
            </a:r>
            <a:endParaRPr lang="sk-SK" sz="3600" dirty="0"/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F160B8F-7263-4240-8EF1-08B203C114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k-SK" dirty="0" smtClean="0"/>
              <a:t>Sekcia riadenia investícií</a:t>
            </a:r>
            <a:endParaRPr lang="sk-SK" dirty="0"/>
          </a:p>
          <a:p>
            <a:endParaRPr lang="sk-SK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5254B4A5-6030-4B25-8769-19D18BA144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Marec 2019</a:t>
            </a:r>
            <a:endParaRPr lang="sk-SK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64" y="6002012"/>
            <a:ext cx="4909728" cy="829507"/>
          </a:xfrm>
          <a:prstGeom prst="rect">
            <a:avLst/>
          </a:prstGeom>
        </p:spPr>
      </p:pic>
      <p:sp>
        <p:nvSpPr>
          <p:cNvPr id="14" name="Obdĺžnik 13"/>
          <p:cNvSpPr/>
          <p:nvPr/>
        </p:nvSpPr>
        <p:spPr>
          <a:xfrm>
            <a:off x="0" y="4439117"/>
            <a:ext cx="12192000" cy="4571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65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4212" y="389965"/>
            <a:ext cx="11256776" cy="62663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1" dirty="0">
                <a:solidFill>
                  <a:schemeClr val="tx1"/>
                </a:solidFill>
              </a:rPr>
              <a:t>Legislatívny rámec</a:t>
            </a:r>
          </a:p>
          <a:p>
            <a:endParaRPr lang="sk-SK" dirty="0">
              <a:solidFill>
                <a:schemeClr val="tx1"/>
              </a:solidFill>
            </a:endParaRPr>
          </a:p>
          <a:p>
            <a:r>
              <a:rPr lang="sk-SK" b="1" u="sng" dirty="0">
                <a:solidFill>
                  <a:schemeClr val="tx1"/>
                </a:solidFill>
              </a:rPr>
              <a:t>novela tzv. kompetenčného zákona</a:t>
            </a:r>
            <a:r>
              <a:rPr lang="sk-SK" dirty="0">
                <a:solidFill>
                  <a:schemeClr val="tx1"/>
                </a:solidFill>
              </a:rPr>
              <a:t>, ktorá nadobudla účinnosť 1. júna 2016:</a:t>
            </a: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</a:rPr>
              <a:t>„Úrad podpredsedu vlády Slovenskej republiky pre investície a informatizáciu v oblasti  investícií zabezpečuje </a:t>
            </a:r>
            <a:r>
              <a:rPr lang="sk-SK" u="sng" dirty="0">
                <a:solidFill>
                  <a:schemeClr val="tx1"/>
                </a:solidFill>
              </a:rPr>
              <a:t>strategické plánovanie a strategické projektové riadenie</a:t>
            </a:r>
            <a:r>
              <a:rPr lang="sk-SK" dirty="0">
                <a:solidFill>
                  <a:schemeClr val="tx1"/>
                </a:solidFill>
              </a:rPr>
              <a:t>, vrátane </a:t>
            </a:r>
            <a:r>
              <a:rPr lang="sk-SK" u="sng" dirty="0">
                <a:solidFill>
                  <a:schemeClr val="tx1"/>
                </a:solidFill>
              </a:rPr>
              <a:t>vypracovania národného strategického investičného rámca</a:t>
            </a:r>
            <a:r>
              <a:rPr lang="sk-SK" dirty="0">
                <a:solidFill>
                  <a:schemeClr val="tx1"/>
                </a:solidFill>
              </a:rPr>
              <a:t>, ako aj koordináciu investičných projektov určených vládou Slovenskej republiky. </a:t>
            </a:r>
          </a:p>
          <a:p>
            <a:pPr marL="0" indent="0">
              <a:buNone/>
            </a:pPr>
            <a:endParaRPr lang="sk-SK" dirty="0">
              <a:solidFill>
                <a:schemeClr val="tx1"/>
              </a:solidFill>
            </a:endParaRPr>
          </a:p>
          <a:p>
            <a:r>
              <a:rPr lang="sk-SK" b="1" dirty="0">
                <a:solidFill>
                  <a:schemeClr val="tx1"/>
                </a:solidFill>
              </a:rPr>
              <a:t>Uznesenie vlády SR</a:t>
            </a:r>
            <a:r>
              <a:rPr lang="sk-SK" dirty="0">
                <a:solidFill>
                  <a:schemeClr val="tx1"/>
                </a:solidFill>
              </a:rPr>
              <a:t> č. 204 z 1. júna 2016 schválilo Štatút ÚPVVII:</a:t>
            </a: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</a:rPr>
              <a:t>     1.    zabezpečuje strategické plánovanie a strategické projektové riadenie,</a:t>
            </a: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</a:rPr>
              <a:t>     2.    vypracúva </a:t>
            </a:r>
            <a:r>
              <a:rPr lang="sk-SK" b="1" i="1" u="sng" dirty="0">
                <a:solidFill>
                  <a:schemeClr val="tx1"/>
                </a:solidFill>
              </a:rPr>
              <a:t>národný strategický investičný rámec</a:t>
            </a:r>
            <a:r>
              <a:rPr lang="sk-SK" dirty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</a:rPr>
              <a:t>    3.    koordinuje investičné projekty určené vládou Slovenskej republiky.</a:t>
            </a: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0864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1212669"/>
          </a:xfrm>
        </p:spPr>
        <p:txBody>
          <a:bodyPr/>
          <a:lstStyle/>
          <a:p>
            <a:r>
              <a:rPr lang="sk-SK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Na Slovensku neexistoval</a:t>
            </a:r>
          </a:p>
          <a:p>
            <a:r>
              <a:rPr lang="sk-SK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Podľa vzoru Veľkej Británie</a:t>
            </a:r>
          </a:p>
        </p:txBody>
      </p:sp>
      <p:graphicFrame>
        <p:nvGraphicFramePr>
          <p:cNvPr id="6" name="Zástupný objekt pre obsah 5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047473" y="590796"/>
          <a:ext cx="5697223" cy="4468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Obrázok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409" y="2264229"/>
            <a:ext cx="3052047" cy="4312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9180" y="1783164"/>
            <a:ext cx="2719258" cy="3842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044" y="4012064"/>
            <a:ext cx="3825665" cy="271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240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10834998" cy="56815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800" b="1" dirty="0" smtClean="0">
                <a:solidFill>
                  <a:schemeClr val="tx1"/>
                </a:solidFill>
              </a:rPr>
              <a:t>Pilotná verzia Národného investičného plánu 2030</a:t>
            </a:r>
            <a:br>
              <a:rPr lang="sk-SK" sz="2800" b="1" dirty="0" smtClean="0">
                <a:solidFill>
                  <a:schemeClr val="tx1"/>
                </a:solidFill>
              </a:rPr>
            </a:br>
            <a:r>
              <a:rPr lang="sk-SK" sz="2800" dirty="0" smtClean="0">
                <a:solidFill>
                  <a:schemeClr val="tx1"/>
                </a:solidFill>
              </a:rPr>
              <a:t> bola schválená vládou uznesením č. 412 z 12. septembra 2018</a:t>
            </a:r>
            <a:r>
              <a:rPr lang="sk-SK" sz="2800" b="1" dirty="0" smtClean="0">
                <a:solidFill>
                  <a:schemeClr val="tx1"/>
                </a:solidFill>
              </a:rPr>
              <a:t>, </a:t>
            </a:r>
          </a:p>
          <a:p>
            <a:pPr marL="0" indent="0" algn="ctr">
              <a:buNone/>
            </a:pPr>
            <a:r>
              <a:rPr lang="sk-SK" sz="2800" dirty="0">
                <a:solidFill>
                  <a:schemeClr val="tx1"/>
                </a:solidFill>
              </a:rPr>
              <a:t>a</a:t>
            </a:r>
            <a:r>
              <a:rPr lang="sk-SK" sz="2800" dirty="0" smtClean="0">
                <a:solidFill>
                  <a:schemeClr val="tx1"/>
                </a:solidFill>
              </a:rPr>
              <a:t>le jeho príprava ukázala, že</a:t>
            </a:r>
            <a:r>
              <a:rPr lang="sk-SK" sz="2800" b="1" dirty="0" smtClean="0">
                <a:solidFill>
                  <a:schemeClr val="tx1"/>
                </a:solidFill>
              </a:rPr>
              <a:t>:</a:t>
            </a:r>
          </a:p>
          <a:p>
            <a:pPr marL="0" indent="0" algn="ctr">
              <a:buNone/>
            </a:pPr>
            <a:endParaRPr lang="sk-SK" sz="2800" b="1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Char char="-"/>
            </a:pPr>
            <a:r>
              <a:rPr lang="sk-SK" b="1" dirty="0" smtClean="0">
                <a:solidFill>
                  <a:schemeClr val="tx1"/>
                </a:solidFill>
              </a:rPr>
              <a:t>rezorty  nie sú nepripravené na dlhodobé plánovanie</a:t>
            </a:r>
          </a:p>
          <a:p>
            <a:pPr marL="457200" indent="-457200">
              <a:buFontTx/>
              <a:buChar char="-"/>
            </a:pPr>
            <a:r>
              <a:rPr lang="sk-SK" b="1" dirty="0" smtClean="0">
                <a:solidFill>
                  <a:schemeClr val="tx1"/>
                </a:solidFill>
              </a:rPr>
              <a:t>Verejné investície sú takmer </a:t>
            </a:r>
            <a:r>
              <a:rPr lang="sk-SK" b="1" u="sng" dirty="0" smtClean="0">
                <a:solidFill>
                  <a:schemeClr val="tx1"/>
                </a:solidFill>
              </a:rPr>
              <a:t>výlučne financované z EŠIF   </a:t>
            </a:r>
          </a:p>
          <a:p>
            <a:pPr marL="457200" indent="-457200">
              <a:buFontTx/>
              <a:buChar char="-"/>
            </a:pPr>
            <a:r>
              <a:rPr lang="sk-SK" b="1" u="sng" dirty="0" smtClean="0">
                <a:solidFill>
                  <a:schemeClr val="tx1"/>
                </a:solidFill>
              </a:rPr>
              <a:t>Bez zavedenia strategického riadenia a plánovania na všetkých úrovniach  sa reálny dlhodobý investičný plán SR nedá vypracovať</a:t>
            </a:r>
          </a:p>
        </p:txBody>
      </p:sp>
    </p:spTree>
    <p:extLst>
      <p:ext uri="{BB962C8B-B14F-4D97-AF65-F5344CB8AC3E}">
        <p14:creationId xmlns:p14="http://schemas.microsoft.com/office/powerpoint/2010/main" val="301492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545014" y="5134709"/>
            <a:ext cx="6084277" cy="1621690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Intervenčná pyramída vyspelých štátov</a:t>
            </a:r>
            <a:endParaRPr lang="sk-SK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5" name="Zástupný objekt pre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876473"/>
              </p:ext>
            </p:extLst>
          </p:nvPr>
        </p:nvGraphicFramePr>
        <p:xfrm>
          <a:off x="684213" y="685799"/>
          <a:ext cx="10276864" cy="4226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Čiarová bublina 1 10"/>
          <p:cNvSpPr/>
          <p:nvPr/>
        </p:nvSpPr>
        <p:spPr>
          <a:xfrm>
            <a:off x="93784" y="3634155"/>
            <a:ext cx="2145323" cy="773722"/>
          </a:xfrm>
          <a:prstGeom prst="borderCallout1">
            <a:avLst>
              <a:gd name="adj1" fmla="val 17556"/>
              <a:gd name="adj2" fmla="val 145357"/>
              <a:gd name="adj3" fmla="val 45156"/>
              <a:gd name="adj4" fmla="val 99481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/>
              <a:t>Východiskový stav infraštruktúry</a:t>
            </a:r>
          </a:p>
        </p:txBody>
      </p:sp>
      <p:grpSp>
        <p:nvGrpSpPr>
          <p:cNvPr id="2" name="Skupina 1"/>
          <p:cNvGrpSpPr/>
          <p:nvPr/>
        </p:nvGrpSpPr>
        <p:grpSpPr>
          <a:xfrm>
            <a:off x="93784" y="4911968"/>
            <a:ext cx="4056185" cy="1676401"/>
            <a:chOff x="93784" y="4911968"/>
            <a:chExt cx="4056185" cy="1676401"/>
          </a:xfrm>
        </p:grpSpPr>
        <p:sp>
          <p:nvSpPr>
            <p:cNvPr id="13" name="Zaoblený obdĺžnik 12"/>
            <p:cNvSpPr/>
            <p:nvPr/>
          </p:nvSpPr>
          <p:spPr>
            <a:xfrm>
              <a:off x="93784" y="5627077"/>
              <a:ext cx="3692769" cy="961292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k-SK" dirty="0" smtClean="0"/>
                <a:t>Východisko pre programové vyhlásenia vlád</a:t>
              </a:r>
              <a:endParaRPr lang="sk-SK" dirty="0"/>
            </a:p>
          </p:txBody>
        </p:sp>
        <p:cxnSp>
          <p:nvCxnSpPr>
            <p:cNvPr id="15" name="Rovná spojovacia šípka 14"/>
            <p:cNvCxnSpPr>
              <a:endCxn id="13" idx="0"/>
            </p:cNvCxnSpPr>
            <p:nvPr/>
          </p:nvCxnSpPr>
          <p:spPr>
            <a:xfrm flipH="1">
              <a:off x="1940169" y="4911968"/>
              <a:ext cx="2209800" cy="7151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0" name="Rovná spojnica 9"/>
          <p:cNvCxnSpPr/>
          <p:nvPr/>
        </p:nvCxnSpPr>
        <p:spPr>
          <a:xfrm flipH="1">
            <a:off x="1397479" y="1535502"/>
            <a:ext cx="5598544" cy="43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 flipH="1">
            <a:off x="2001328" y="2372264"/>
            <a:ext cx="4270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92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77334" y="301925"/>
            <a:ext cx="8596668" cy="5739437"/>
          </a:xfrm>
        </p:spPr>
        <p:txBody>
          <a:bodyPr/>
          <a:lstStyle/>
          <a:p>
            <a:r>
              <a:rPr lang="sk-SK" dirty="0" smtClean="0"/>
              <a:t>Prvý stupeň pyramídy</a:t>
            </a:r>
          </a:p>
          <a:p>
            <a:endParaRPr lang="sk-SK" dirty="0"/>
          </a:p>
          <a:p>
            <a:r>
              <a:rPr lang="sk-SK" sz="2800" dirty="0" smtClean="0"/>
              <a:t>ÚPPVII v roku 2018 vykonal </a:t>
            </a:r>
            <a:r>
              <a:rPr lang="sk-SK" sz="2800" b="1" dirty="0" err="1" smtClean="0"/>
              <a:t>participatívny</a:t>
            </a:r>
            <a:r>
              <a:rPr lang="sk-SK" sz="2800" b="1" dirty="0" smtClean="0"/>
              <a:t> proces na stanovenie priorít Agendy 2030 SR,</a:t>
            </a:r>
            <a:r>
              <a:rPr lang="sk-SK" sz="2800" dirty="0" smtClean="0"/>
              <a:t> za účasti všetkých zložiek spoločnosti: verejný sektor, súkromný sektor, mimovládny sektor, akademická obec</a:t>
            </a:r>
          </a:p>
          <a:p>
            <a:endParaRPr lang="sk-SK" sz="2800" dirty="0"/>
          </a:p>
          <a:p>
            <a:r>
              <a:rPr lang="sk-SK" sz="2800" dirty="0" smtClean="0"/>
              <a:t>ÚV SR paralelne vypracoval </a:t>
            </a:r>
            <a:r>
              <a:rPr lang="sk-SK" sz="2800" b="1" dirty="0" smtClean="0"/>
              <a:t>analýzu</a:t>
            </a:r>
            <a:r>
              <a:rPr lang="sk-SK" sz="2800" dirty="0" smtClean="0"/>
              <a:t> v rámci </a:t>
            </a:r>
            <a:r>
              <a:rPr lang="sk-SK" sz="2800" dirty="0" err="1" smtClean="0"/>
              <a:t>novopripravovanej</a:t>
            </a:r>
            <a:r>
              <a:rPr lang="sk-SK" sz="2800" dirty="0" smtClean="0"/>
              <a:t> Národnej stratégie regionálneho a </a:t>
            </a:r>
            <a:r>
              <a:rPr lang="sk-SK" sz="2800" dirty="0" err="1" smtClean="0"/>
              <a:t>územno</a:t>
            </a:r>
            <a:r>
              <a:rPr lang="sk-SK" sz="2800" dirty="0" smtClean="0"/>
              <a:t> rozvoja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66995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98744"/>
          </a:xfrm>
        </p:spPr>
        <p:txBody>
          <a:bodyPr>
            <a:normAutofit/>
          </a:bodyPr>
          <a:lstStyle/>
          <a:p>
            <a:r>
              <a:rPr lang="sk-SK" dirty="0" smtClean="0"/>
              <a:t>Porovnanie </a:t>
            </a:r>
            <a:r>
              <a:rPr lang="sk-SK" dirty="0"/>
              <a:t>priorít </a:t>
            </a:r>
            <a:r>
              <a:rPr lang="sk-SK" dirty="0" smtClean="0"/>
              <a:t>Agendy </a:t>
            </a:r>
            <a:r>
              <a:rPr lang="sk-SK" dirty="0"/>
              <a:t>2030 a </a:t>
            </a:r>
            <a:r>
              <a:rPr lang="sk-SK" dirty="0" smtClean="0"/>
              <a:t>NSRUR</a:t>
            </a:r>
            <a:endParaRPr lang="sk-SK" dirty="0"/>
          </a:p>
        </p:txBody>
      </p:sp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extShape 7"/>
          <p:cNvSpPr txBox="1"/>
          <p:nvPr/>
        </p:nvSpPr>
        <p:spPr>
          <a:xfrm>
            <a:off x="1055077" y="1192983"/>
            <a:ext cx="4378569" cy="4794579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>
              <a:spcAft>
                <a:spcPts val="0"/>
              </a:spcAft>
            </a:pPr>
            <a:r>
              <a:rPr lang="sk-SK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6 národných priorít implementácie Agendy 2030 pre udržateľný rozvoj</a:t>
            </a:r>
            <a:r>
              <a:rPr lang="sk-SK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sk-SK" dirty="0"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Smerovanie k znalostnej, environmentálne udržateľnej a obehovej ekonomike pri demografických zmenách a meniacom sa globálnom prostredí</a:t>
            </a:r>
            <a:r>
              <a:rPr lang="sk-SK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sk-S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5B9BD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Vzdelanie pre dôstojný život,</a:t>
            </a:r>
            <a:endParaRPr lang="sk-S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5B9BD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Dobré zdravie,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7030A0"/>
                </a:solidFill>
                <a:ea typeface="Times New Roman" panose="02020603050405020304" pitchFamily="18" charset="0"/>
              </a:rPr>
              <a:t>Udržateľné sídla, regióny a krajina v kontexte zmeny klímy,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5B9BD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Znižovanie chudoby a sociálna inklúzia,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Právny štát, demokracia a bezpečnosť.</a:t>
            </a:r>
            <a:endParaRPr lang="sk-SK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33" dirty="0"/>
          </a:p>
          <a:p>
            <a:endParaRPr lang="sk-SK" sz="1633" spc="-1" dirty="0"/>
          </a:p>
          <a:p>
            <a:pPr marL="259232" indent="-259232">
              <a:buFont typeface="Arial" panose="020B0604020202020204" pitchFamily="34" charset="0"/>
              <a:buChar char="•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pPr marL="311079" indent="-311079">
              <a:buAutoNum type="arabicParenR"/>
            </a:pPr>
            <a:endParaRPr lang="sk-SK" sz="1633" spc="-1" dirty="0"/>
          </a:p>
          <a:p>
            <a:endParaRPr lang="sk-SK" sz="1633" b="1" spc="-1" dirty="0"/>
          </a:p>
        </p:txBody>
      </p:sp>
      <p:sp>
        <p:nvSpPr>
          <p:cNvPr id="11" name="TextShape 7"/>
          <p:cNvSpPr txBox="1"/>
          <p:nvPr/>
        </p:nvSpPr>
        <p:spPr>
          <a:xfrm>
            <a:off x="5433646" y="1192983"/>
            <a:ext cx="5802923" cy="4873709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>
              <a:spcAft>
                <a:spcPts val="0"/>
              </a:spcAft>
            </a:pPr>
            <a:r>
              <a:rPr lang="sk-SK" b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Cieľom Národnej stratégie regionálneho a územného rozvoja SR je podpora</a:t>
            </a:r>
            <a:r>
              <a:rPr lang="sk-SK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</a:pPr>
            <a:endParaRPr lang="sk-SK" dirty="0"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Udržateľná konkurencieschopná environmentálne a inovačne orientovaná ekonomika (regiónov</a:t>
            </a:r>
            <a:r>
              <a:rPr lang="sk-SK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sk-SK" dirty="0" smtClean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sk-SK" dirty="0">
                <a:solidFill>
                  <a:srgbClr val="5B9BD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Zvýšenie kvality života a rozvoj prírodného a ľudského kapitálu </a:t>
            </a:r>
            <a:endParaRPr lang="sk-SK" dirty="0" smtClean="0">
              <a:solidFill>
                <a:srgbClr val="5B9BD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sk-SK" dirty="0" smtClean="0">
              <a:solidFill>
                <a:srgbClr val="5B9BD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solidFill>
                  <a:srgbClr val="7030A0"/>
                </a:solidFill>
                <a:ea typeface="Times New Roman" panose="02020603050405020304" pitchFamily="18" charset="0"/>
              </a:rPr>
              <a:t>Integrovaný </a:t>
            </a:r>
            <a:r>
              <a:rPr lang="sk-SK" dirty="0">
                <a:solidFill>
                  <a:srgbClr val="7030A0"/>
                </a:solidFill>
                <a:ea typeface="Times New Roman" panose="02020603050405020304" pitchFamily="18" charset="0"/>
              </a:rPr>
              <a:t>(regionálny a územný) rozvoj a jeho infraštruktúra </a:t>
            </a:r>
            <a:endParaRPr lang="sk-SK" sz="1633" b="1" spc="-1" dirty="0"/>
          </a:p>
        </p:txBody>
      </p:sp>
    </p:spTree>
    <p:extLst>
      <p:ext uri="{BB962C8B-B14F-4D97-AF65-F5344CB8AC3E}">
        <p14:creationId xmlns:p14="http://schemas.microsoft.com/office/powerpoint/2010/main" val="32948129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800" dirty="0"/>
              <a:t>Integrácia sektorových politík, regionálneho a územného rozvoja</a:t>
            </a:r>
            <a:endParaRPr lang="sk-SK" sz="1600" dirty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0"/>
          </p:nvPr>
        </p:nvSpPr>
        <p:spPr>
          <a:xfrm>
            <a:off x="1791730" y="851957"/>
            <a:ext cx="8629806" cy="385931"/>
          </a:xfrm>
        </p:spPr>
        <p:txBody>
          <a:bodyPr/>
          <a:lstStyle/>
          <a:p>
            <a:r>
              <a:rPr lang="sk-SK" dirty="0" smtClean="0"/>
              <a:t>    Aplikácia </a:t>
            </a:r>
            <a:r>
              <a:rPr lang="sk-SK" dirty="0"/>
              <a:t>princípu subsidiarity, partnerstva a viacúrovňového </a:t>
            </a:r>
            <a:r>
              <a:rPr lang="sk-SK" dirty="0" smtClean="0"/>
              <a:t>riadenia</a:t>
            </a:r>
            <a:endParaRPr lang="sk-SK" dirty="0"/>
          </a:p>
        </p:txBody>
      </p:sp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tangle 1"/>
          <p:cNvSpPr/>
          <p:nvPr/>
        </p:nvSpPr>
        <p:spPr>
          <a:xfrm>
            <a:off x="3106481" y="1965906"/>
            <a:ext cx="1126899" cy="46054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1.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en-US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</p:txBody>
      </p:sp>
      <p:sp>
        <p:nvSpPr>
          <p:cNvPr id="3" name="Rectangle 2"/>
          <p:cNvSpPr/>
          <p:nvPr/>
        </p:nvSpPr>
        <p:spPr>
          <a:xfrm>
            <a:off x="3103684" y="1200001"/>
            <a:ext cx="7205089" cy="64970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33" b="1" dirty="0">
                <a:solidFill>
                  <a:schemeClr val="tx2">
                    <a:lumMod val="75000"/>
                  </a:schemeClr>
                </a:solidFill>
              </a:rPr>
              <a:t>Priority implementácie A2030 a stratégie rozvoja na národnej úrovni</a:t>
            </a:r>
            <a:endParaRPr lang="en-US" sz="1633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19238" y="1965906"/>
            <a:ext cx="1130415" cy="46054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2.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29" name="Rectangle 28"/>
          <p:cNvSpPr/>
          <p:nvPr/>
        </p:nvSpPr>
        <p:spPr>
          <a:xfrm>
            <a:off x="5535512" y="1965907"/>
            <a:ext cx="1096108" cy="460542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3.</a:t>
            </a:r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30" name="Rectangle 29"/>
          <p:cNvSpPr/>
          <p:nvPr/>
        </p:nvSpPr>
        <p:spPr>
          <a:xfrm>
            <a:off x="6718838" y="1965907"/>
            <a:ext cx="1190041" cy="460542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4.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31" name="Rectangle 30"/>
          <p:cNvSpPr/>
          <p:nvPr/>
        </p:nvSpPr>
        <p:spPr>
          <a:xfrm>
            <a:off x="7996097" y="1965907"/>
            <a:ext cx="1115727" cy="460542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5.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32" name="Rectangle 31"/>
          <p:cNvSpPr/>
          <p:nvPr/>
        </p:nvSpPr>
        <p:spPr>
          <a:xfrm>
            <a:off x="9199042" y="1965906"/>
            <a:ext cx="1099447" cy="46054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6.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33" name="Rectangle 32"/>
          <p:cNvSpPr/>
          <p:nvPr/>
        </p:nvSpPr>
        <p:spPr>
          <a:xfrm>
            <a:off x="2470499" y="2400581"/>
            <a:ext cx="8088395" cy="916769"/>
          </a:xfrm>
          <a:prstGeom prst="rect">
            <a:avLst/>
          </a:prstGeom>
          <a:solidFill>
            <a:schemeClr val="accent3">
              <a:lumMod val="20000"/>
              <a:lumOff val="80000"/>
              <a:alpha val="66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>
                <a:solidFill>
                  <a:schemeClr val="tx2">
                    <a:lumMod val="75000"/>
                  </a:schemeClr>
                </a:solidFill>
              </a:rPr>
              <a:t>Národná </a:t>
            </a:r>
            <a:r>
              <a:rPr lang="sk-SK" sz="1633" b="1" dirty="0" smtClean="0">
                <a:solidFill>
                  <a:schemeClr val="tx2">
                    <a:lumMod val="75000"/>
                  </a:schemeClr>
                </a:solidFill>
              </a:rPr>
              <a:t>úroveň: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priemet </a:t>
            </a:r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do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sektorových </a:t>
            </a:r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politík a oblastí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kompetencií ÚOŠS </a:t>
            </a:r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a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národných </a:t>
            </a:r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priorít regionálneho rozvoja vrátane špecifík prirodzených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regiónov</a:t>
            </a:r>
            <a:endParaRPr lang="en-US" sz="16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70499" y="3415262"/>
            <a:ext cx="8088395" cy="1413631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 smtClean="0">
                <a:solidFill>
                  <a:schemeClr val="tx1"/>
                </a:solidFill>
              </a:rPr>
              <a:t>Úroveň VÚC: </a:t>
            </a:r>
            <a:r>
              <a:rPr lang="sk-SK" sz="1633" dirty="0" smtClean="0">
                <a:solidFill>
                  <a:schemeClr val="tx1"/>
                </a:solidFill>
              </a:rPr>
              <a:t>priemet </a:t>
            </a:r>
            <a:r>
              <a:rPr lang="sk-SK" sz="1633" dirty="0">
                <a:solidFill>
                  <a:schemeClr val="tx1"/>
                </a:solidFill>
              </a:rPr>
              <a:t>do priorít rozvoja v kompetencii </a:t>
            </a:r>
            <a:r>
              <a:rPr lang="sk-SK" sz="1633" dirty="0" smtClean="0">
                <a:solidFill>
                  <a:schemeClr val="tx1"/>
                </a:solidFill>
              </a:rPr>
              <a:t>kraja definovaných v </a:t>
            </a:r>
            <a:r>
              <a:rPr lang="sk-SK" sz="1633" dirty="0">
                <a:solidFill>
                  <a:schemeClr val="tx1"/>
                </a:solidFill>
              </a:rPr>
              <a:t>PHSR VUC vrátane </a:t>
            </a:r>
            <a:r>
              <a:rPr lang="sk-SK" sz="1633" dirty="0" smtClean="0">
                <a:solidFill>
                  <a:schemeClr val="tx1"/>
                </a:solidFill>
              </a:rPr>
              <a:t>špecifík </a:t>
            </a:r>
            <a:r>
              <a:rPr lang="sk-SK" sz="1633" dirty="0">
                <a:solidFill>
                  <a:schemeClr val="tx1"/>
                </a:solidFill>
              </a:rPr>
              <a:t>pre jednotlivé prirodzené </a:t>
            </a:r>
            <a:r>
              <a:rPr lang="sk-SK" sz="1633" dirty="0" smtClean="0">
                <a:solidFill>
                  <a:schemeClr val="tx1"/>
                </a:solidFill>
              </a:rPr>
              <a:t>regióny v </a:t>
            </a:r>
            <a:r>
              <a:rPr lang="sk-SK" sz="1633" dirty="0">
                <a:solidFill>
                  <a:schemeClr val="tx1"/>
                </a:solidFill>
              </a:rPr>
              <a:t>kompetencii </a:t>
            </a:r>
            <a:r>
              <a:rPr lang="sk-SK" sz="1633" dirty="0" smtClean="0">
                <a:solidFill>
                  <a:schemeClr val="tx1"/>
                </a:solidFill>
              </a:rPr>
              <a:t>VUC</a:t>
            </a:r>
            <a:endParaRPr lang="en-US" sz="1633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37836" y="5385817"/>
            <a:ext cx="8121058" cy="1106506"/>
          </a:xfrm>
          <a:prstGeom prst="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>
                <a:solidFill>
                  <a:schemeClr val="tx1"/>
                </a:solidFill>
              </a:rPr>
              <a:t>Mestá a </a:t>
            </a:r>
            <a:r>
              <a:rPr lang="sk-SK" sz="1633" b="1" dirty="0" smtClean="0">
                <a:solidFill>
                  <a:schemeClr val="tx1"/>
                </a:solidFill>
              </a:rPr>
              <a:t>obce: </a:t>
            </a:r>
            <a:r>
              <a:rPr lang="sk-SK" sz="1633" dirty="0" smtClean="0">
                <a:solidFill>
                  <a:schemeClr val="tx1"/>
                </a:solidFill>
              </a:rPr>
              <a:t>Priemet </a:t>
            </a:r>
            <a:r>
              <a:rPr lang="sk-SK" sz="1633" dirty="0">
                <a:solidFill>
                  <a:schemeClr val="tx1"/>
                </a:solidFill>
              </a:rPr>
              <a:t>do priorít na úrovni miest a </a:t>
            </a:r>
            <a:r>
              <a:rPr lang="sk-SK" sz="1633" dirty="0" smtClean="0">
                <a:solidFill>
                  <a:schemeClr val="tx1"/>
                </a:solidFill>
              </a:rPr>
              <a:t>obcí</a:t>
            </a:r>
            <a:endParaRPr lang="sk-SK" sz="1633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915242" y="4404611"/>
            <a:ext cx="8865534" cy="1336362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750"/>
            <a:r>
              <a:rPr lang="sk-SK" sz="1633" b="1" dirty="0" err="1" smtClean="0">
                <a:solidFill>
                  <a:schemeClr val="accent4">
                    <a:lumMod val="50000"/>
                  </a:schemeClr>
                </a:solidFill>
              </a:rPr>
              <a:t>strategickoplánovacie</a:t>
            </a:r>
            <a:r>
              <a:rPr lang="sk-SK" sz="1633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sk-SK" sz="1633" b="1" dirty="0" smtClean="0">
                <a:solidFill>
                  <a:schemeClr val="accent4">
                    <a:lumMod val="50000"/>
                  </a:schemeClr>
                </a:solidFill>
              </a:rPr>
              <a:t>regióny:</a:t>
            </a:r>
            <a:r>
              <a:rPr lang="sk-SK" sz="1633" dirty="0" smtClean="0">
                <a:solidFill>
                  <a:schemeClr val="accent4">
                    <a:lumMod val="50000"/>
                  </a:schemeClr>
                </a:solidFill>
              </a:rPr>
              <a:t> priemet </a:t>
            </a:r>
            <a:r>
              <a:rPr lang="sk-SK" sz="1633" dirty="0">
                <a:solidFill>
                  <a:schemeClr val="accent4">
                    <a:lumMod val="50000"/>
                  </a:schemeClr>
                </a:solidFill>
              </a:rPr>
              <a:t>do priorít na úrovni prirodzených </a:t>
            </a:r>
            <a:r>
              <a:rPr lang="sk-SK" sz="1633" dirty="0" smtClean="0">
                <a:solidFill>
                  <a:schemeClr val="accent4">
                    <a:lumMod val="50000"/>
                  </a:schemeClr>
                </a:solidFill>
              </a:rPr>
              <a:t>regiónov definovaný </a:t>
            </a:r>
            <a:r>
              <a:rPr lang="sk-SK" sz="1633" dirty="0">
                <a:solidFill>
                  <a:schemeClr val="accent4">
                    <a:lumMod val="50000"/>
                  </a:schemeClr>
                </a:solidFill>
              </a:rPr>
              <a:t>v spoločnom PHSR skupiny </a:t>
            </a:r>
            <a:r>
              <a:rPr lang="sk-SK" sz="1633" dirty="0" smtClean="0">
                <a:solidFill>
                  <a:schemeClr val="accent4">
                    <a:lumMod val="50000"/>
                  </a:schemeClr>
                </a:solidFill>
              </a:rPr>
              <a:t>obcí</a:t>
            </a:r>
            <a:endParaRPr lang="en-US" sz="1633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20728147">
            <a:off x="10772144" y="2782296"/>
            <a:ext cx="635206" cy="1648588"/>
          </a:xfrm>
          <a:prstGeom prst="curvedLeftArrow">
            <a:avLst>
              <a:gd name="adj1" fmla="val 25000"/>
              <a:gd name="adj2" fmla="val 51410"/>
              <a:gd name="adj3" fmla="val 374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7" name="Right Arrow 36"/>
          <p:cNvSpPr/>
          <p:nvPr/>
        </p:nvSpPr>
        <p:spPr>
          <a:xfrm rot="5400000">
            <a:off x="9341520" y="3255057"/>
            <a:ext cx="342693" cy="13225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00B050"/>
              </a:solidFill>
            </a:endParaRPr>
          </a:p>
        </p:txBody>
      </p:sp>
      <p:sp>
        <p:nvSpPr>
          <p:cNvPr id="38" name="Right Arrow 37"/>
          <p:cNvSpPr/>
          <p:nvPr/>
        </p:nvSpPr>
        <p:spPr>
          <a:xfrm rot="16200000">
            <a:off x="9362441" y="5568448"/>
            <a:ext cx="321997" cy="1534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9" name="Right Arrow 38"/>
          <p:cNvSpPr/>
          <p:nvPr/>
        </p:nvSpPr>
        <p:spPr>
          <a:xfrm rot="5400000">
            <a:off x="9341297" y="4411640"/>
            <a:ext cx="321997" cy="1534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</p:spTree>
    <p:extLst>
      <p:ext uri="{BB962C8B-B14F-4D97-AF65-F5344CB8AC3E}">
        <p14:creationId xmlns:p14="http://schemas.microsoft.com/office/powerpoint/2010/main" val="240767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0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1"/>
          <p:cNvSpPr/>
          <p:nvPr/>
        </p:nvSpPr>
        <p:spPr>
          <a:xfrm>
            <a:off x="4137048" y="1334104"/>
            <a:ext cx="1126899" cy="403471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1.</a:t>
            </a:r>
          </a:p>
          <a:p>
            <a:pPr algn="ctr"/>
            <a:r>
              <a:rPr lang="sk-SK" sz="1400" dirty="0" smtClean="0">
                <a:solidFill>
                  <a:schemeClr val="tx2">
                    <a:lumMod val="75000"/>
                  </a:schemeClr>
                </a:solidFill>
              </a:rPr>
              <a:t>indikátor 1</a:t>
            </a:r>
          </a:p>
          <a:p>
            <a:pPr algn="ctr"/>
            <a:r>
              <a:rPr lang="sk-SK" sz="1400" dirty="0" smtClean="0">
                <a:solidFill>
                  <a:schemeClr val="tx2">
                    <a:lumMod val="75000"/>
                  </a:schemeClr>
                </a:solidFill>
              </a:rPr>
              <a:t>...</a:t>
            </a:r>
          </a:p>
          <a:p>
            <a:pPr algn="ctr"/>
            <a:r>
              <a:rPr lang="sk-SK" sz="1400" dirty="0">
                <a:solidFill>
                  <a:schemeClr val="tx2">
                    <a:lumMod val="75000"/>
                  </a:schemeClr>
                </a:solidFill>
              </a:rPr>
              <a:t>indikátor </a:t>
            </a:r>
            <a:r>
              <a:rPr lang="sk-SK" sz="1400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endParaRPr lang="sk-SK" sz="1633" dirty="0"/>
          </a:p>
        </p:txBody>
      </p:sp>
      <p:sp>
        <p:nvSpPr>
          <p:cNvPr id="90" name="Rectangle 27"/>
          <p:cNvSpPr/>
          <p:nvPr/>
        </p:nvSpPr>
        <p:spPr>
          <a:xfrm>
            <a:off x="5349805" y="1325694"/>
            <a:ext cx="1130415" cy="40431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2.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1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...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</a:t>
            </a:r>
            <a:r>
              <a:rPr lang="sk-SK" sz="1400" dirty="0" smtClean="0">
                <a:solidFill>
                  <a:srgbClr val="263C80">
                    <a:lumMod val="75000"/>
                  </a:srgbClr>
                </a:solidFill>
              </a:rPr>
              <a:t>n</a:t>
            </a:r>
            <a:endParaRPr lang="sk-SK" sz="1633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6566079" y="1334105"/>
            <a:ext cx="1096108" cy="40357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3.</a:t>
            </a:r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1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...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</a:t>
            </a:r>
            <a:r>
              <a:rPr lang="sk-SK" sz="1400" dirty="0" smtClean="0">
                <a:solidFill>
                  <a:srgbClr val="263C80">
                    <a:lumMod val="75000"/>
                  </a:srgbClr>
                </a:solidFill>
              </a:rPr>
              <a:t>n</a:t>
            </a:r>
            <a:endParaRPr lang="sk-SK" sz="1633" dirty="0" smtClean="0"/>
          </a:p>
        </p:txBody>
      </p:sp>
      <p:sp>
        <p:nvSpPr>
          <p:cNvPr id="93" name="Rectangle 29"/>
          <p:cNvSpPr/>
          <p:nvPr/>
        </p:nvSpPr>
        <p:spPr>
          <a:xfrm>
            <a:off x="7749405" y="1334105"/>
            <a:ext cx="1190041" cy="40357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4</a:t>
            </a:r>
            <a:r>
              <a:rPr lang="sk-SK" sz="1633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sk-SK" sz="1633" dirty="0"/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1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...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n</a:t>
            </a:r>
          </a:p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5" name="Rectangle 31"/>
          <p:cNvSpPr/>
          <p:nvPr/>
        </p:nvSpPr>
        <p:spPr>
          <a:xfrm>
            <a:off x="10229609" y="1334104"/>
            <a:ext cx="1099447" cy="403471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6.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1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...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n</a:t>
            </a:r>
          </a:p>
        </p:txBody>
      </p:sp>
      <p:sp>
        <p:nvSpPr>
          <p:cNvPr id="94" name="Rectangle 30"/>
          <p:cNvSpPr/>
          <p:nvPr/>
        </p:nvSpPr>
        <p:spPr>
          <a:xfrm>
            <a:off x="9026664" y="1334105"/>
            <a:ext cx="1115727" cy="40357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Priorita 5.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1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...</a:t>
            </a:r>
          </a:p>
          <a:p>
            <a:pPr lvl="0" algn="ctr"/>
            <a:r>
              <a:rPr lang="sk-SK" sz="1400" dirty="0">
                <a:solidFill>
                  <a:srgbClr val="263C80">
                    <a:lumMod val="75000"/>
                  </a:srgbClr>
                </a:solidFill>
              </a:rPr>
              <a:t>indikátor n</a:t>
            </a:r>
          </a:p>
        </p:txBody>
      </p:sp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TextShape 7"/>
          <p:cNvSpPr txBox="1"/>
          <p:nvPr/>
        </p:nvSpPr>
        <p:spPr>
          <a:xfrm>
            <a:off x="6259010" y="683205"/>
            <a:ext cx="3951960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defTabSz="829544"/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259232" indent="-259232" defTabSz="829544">
              <a:buFont typeface="Arial" panose="020B0604020202020204" pitchFamily="34" charset="0"/>
              <a:buChar char="•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defTabSz="829544"/>
            <a:endParaRPr lang="sk-SK" sz="1633" b="1" spc="-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66928" y="1630641"/>
            <a:ext cx="11000231" cy="669898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sz="1600" b="1" dirty="0">
                <a:solidFill>
                  <a:schemeClr val="tx2"/>
                </a:solidFill>
              </a:rPr>
              <a:t>Úroveň cieľových hodnôt </a:t>
            </a:r>
            <a:endParaRPr lang="sk-SK" sz="1600" b="1" dirty="0" smtClean="0">
              <a:solidFill>
                <a:schemeClr val="tx2"/>
              </a:solidFill>
            </a:endParaRPr>
          </a:p>
          <a:p>
            <a:pPr defTabSz="829544"/>
            <a:r>
              <a:rPr lang="sk-SK" sz="1600" b="1" dirty="0" smtClean="0">
                <a:solidFill>
                  <a:schemeClr val="tx2"/>
                </a:solidFill>
              </a:rPr>
              <a:t>indikátorov </a:t>
            </a:r>
            <a:r>
              <a:rPr lang="sk-SK" sz="1600" b="1" dirty="0">
                <a:solidFill>
                  <a:schemeClr val="tx2"/>
                </a:solidFill>
              </a:rPr>
              <a:t>na nár. </a:t>
            </a:r>
            <a:r>
              <a:rPr lang="sk-SK" sz="1600" b="1" dirty="0" smtClean="0">
                <a:solidFill>
                  <a:schemeClr val="tx2"/>
                </a:solidFill>
              </a:rPr>
              <a:t>úrovni</a:t>
            </a:r>
            <a:endParaRPr lang="sk-SK" sz="1600" b="1" dirty="0">
              <a:solidFill>
                <a:schemeClr val="tx2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66929" y="2547699"/>
            <a:ext cx="11000231" cy="267512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BBB59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872" y="3237821"/>
            <a:ext cx="16549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600" b="1" dirty="0">
                <a:solidFill>
                  <a:srgbClr val="9BBB59">
                    <a:lumMod val="50000"/>
                  </a:srgbClr>
                </a:solidFill>
                <a:latin typeface="Arial"/>
              </a:rPr>
              <a:t>Úroveň </a:t>
            </a:r>
            <a:r>
              <a:rPr lang="sk-SK" sz="1600" b="1" dirty="0" err="1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implemen-tačných</a:t>
            </a:r>
            <a:r>
              <a:rPr lang="sk-SK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 nástrojov </a:t>
            </a:r>
            <a:r>
              <a:rPr lang="sk-SK" sz="1600" b="1" dirty="0">
                <a:solidFill>
                  <a:srgbClr val="9BBB59">
                    <a:lumMod val="50000"/>
                  </a:srgbClr>
                </a:solidFill>
                <a:latin typeface="Arial"/>
              </a:rPr>
              <a:t>na </a:t>
            </a:r>
            <a:r>
              <a:rPr lang="sk-SK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úrovni </a:t>
            </a:r>
            <a:endParaRPr lang="en-US" sz="1600" b="1" dirty="0">
              <a:solidFill>
                <a:srgbClr val="9BBB59">
                  <a:lumMod val="50000"/>
                </a:srgbClr>
              </a:solidFill>
              <a:latin typeface="Arial"/>
            </a:endParaRPr>
          </a:p>
          <a:p>
            <a:pPr defTabSz="829544"/>
            <a:r>
              <a:rPr lang="sk-SK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národnej</a:t>
            </a:r>
            <a:r>
              <a:rPr lang="sk-SK" sz="1600" b="1" dirty="0">
                <a:solidFill>
                  <a:srgbClr val="9BBB59">
                    <a:lumMod val="50000"/>
                  </a:srgbClr>
                </a:solidFill>
                <a:latin typeface="Arial"/>
              </a:rPr>
              <a:t>, </a:t>
            </a:r>
            <a:r>
              <a:rPr lang="en-US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V</a:t>
            </a:r>
            <a:r>
              <a:rPr lang="sk-SK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Ú</a:t>
            </a:r>
            <a:r>
              <a:rPr lang="en-US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C</a:t>
            </a:r>
            <a:r>
              <a:rPr lang="sk-SK" sz="1600" b="1" dirty="0">
                <a:solidFill>
                  <a:srgbClr val="9BBB59">
                    <a:lumMod val="50000"/>
                  </a:srgbClr>
                </a:solidFill>
                <a:latin typeface="Arial"/>
              </a:rPr>
              <a:t>,</a:t>
            </a:r>
          </a:p>
          <a:p>
            <a:pPr defTabSz="829544"/>
            <a:r>
              <a:rPr lang="sk-SK" sz="1600" b="1" dirty="0">
                <a:solidFill>
                  <a:srgbClr val="9BBB59">
                    <a:lumMod val="50000"/>
                  </a:srgbClr>
                </a:solidFill>
                <a:latin typeface="Arial"/>
              </a:rPr>
              <a:t>miest a </a:t>
            </a:r>
            <a:r>
              <a:rPr lang="sk-SK" sz="1600" b="1" dirty="0" smtClean="0">
                <a:solidFill>
                  <a:srgbClr val="9BBB59">
                    <a:lumMod val="50000"/>
                  </a:srgbClr>
                </a:solidFill>
                <a:latin typeface="Arial"/>
              </a:rPr>
              <a:t>obcí</a:t>
            </a:r>
            <a:endParaRPr lang="en-US" sz="1600" b="1" dirty="0">
              <a:solidFill>
                <a:srgbClr val="9BBB59">
                  <a:lumMod val="50000"/>
                </a:srgbClr>
              </a:solidFill>
              <a:latin typeface="Arial"/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2331720" y="3372473"/>
            <a:ext cx="1723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200" b="1" dirty="0">
                <a:solidFill>
                  <a:srgbClr val="C00000"/>
                </a:solidFill>
                <a:latin typeface="Arial"/>
              </a:rPr>
              <a:t>Územne </a:t>
            </a:r>
            <a:r>
              <a:rPr lang="sk-SK" sz="1200" b="1" dirty="0" smtClean="0">
                <a:solidFill>
                  <a:srgbClr val="C00000"/>
                </a:solidFill>
                <a:latin typeface="Arial"/>
              </a:rPr>
              <a:t>Integrovaný špecifický rozvojový </a:t>
            </a:r>
            <a:r>
              <a:rPr lang="sk-SK" sz="1200" b="1" dirty="0">
                <a:solidFill>
                  <a:srgbClr val="C00000"/>
                </a:solidFill>
                <a:latin typeface="Arial"/>
              </a:rPr>
              <a:t>program IV pre prirodzené regióny (typy regiónov a jedinečné regióny)</a:t>
            </a:r>
          </a:p>
        </p:txBody>
      </p:sp>
      <p:sp>
        <p:nvSpPr>
          <p:cNvPr id="89" name="Kosodĺžnik 20"/>
          <p:cNvSpPr/>
          <p:nvPr/>
        </p:nvSpPr>
        <p:spPr>
          <a:xfrm>
            <a:off x="8683020" y="2707795"/>
            <a:ext cx="2542704" cy="2444318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24" name="Obdĺžnik 23"/>
          <p:cNvSpPr/>
          <p:nvPr/>
        </p:nvSpPr>
        <p:spPr>
          <a:xfrm>
            <a:off x="5116780" y="5407074"/>
            <a:ext cx="35673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9544"/>
            <a:r>
              <a:rPr lang="sk-SK" sz="1000" b="1" dirty="0" smtClean="0">
                <a:solidFill>
                  <a:srgbClr val="7030A0"/>
                </a:solidFill>
                <a:latin typeface="Arial"/>
              </a:rPr>
              <a:t>EFEKTÍVNE  </a:t>
            </a:r>
            <a:r>
              <a:rPr lang="sk-SK" sz="1000" b="1" dirty="0">
                <a:solidFill>
                  <a:srgbClr val="7030A0"/>
                </a:solidFill>
                <a:latin typeface="Arial"/>
              </a:rPr>
              <a:t>UDRŽATEĽNÉ ZHODNOTENIE ZDROJOV  </a:t>
            </a:r>
            <a:r>
              <a:rPr lang="sk-SK" sz="1000" b="1" dirty="0" smtClean="0">
                <a:solidFill>
                  <a:srgbClr val="7030A0"/>
                </a:solidFill>
                <a:latin typeface="Arial"/>
              </a:rPr>
              <a:t>PRE </a:t>
            </a:r>
            <a:r>
              <a:rPr lang="sk-SK" sz="1000" b="1" dirty="0">
                <a:solidFill>
                  <a:srgbClr val="7030A0"/>
                </a:solidFill>
                <a:latin typeface="Arial"/>
              </a:rPr>
              <a:t>VYVÁŽENÝ EKONOMICKÝ A SOCIÁLNY ROZVOJ </a:t>
            </a:r>
          </a:p>
          <a:p>
            <a:pPr algn="ctr" defTabSz="829544"/>
            <a:r>
              <a:rPr lang="sk-SK" sz="1000" dirty="0">
                <a:solidFill>
                  <a:srgbClr val="7030A0"/>
                </a:solidFill>
                <a:latin typeface="Arial"/>
              </a:rPr>
              <a:t>(SR, </a:t>
            </a:r>
            <a:r>
              <a:rPr lang="sk-SK" sz="1000" dirty="0" smtClean="0">
                <a:solidFill>
                  <a:srgbClr val="7030A0"/>
                </a:solidFill>
                <a:latin typeface="Arial"/>
              </a:rPr>
              <a:t>REGIÓNOV</a:t>
            </a:r>
            <a:r>
              <a:rPr lang="sk-SK" sz="1000" dirty="0">
                <a:solidFill>
                  <a:srgbClr val="7030A0"/>
                </a:solidFill>
                <a:latin typeface="Arial"/>
              </a:rPr>
              <a:t>, MIEST A OBCÍ)</a:t>
            </a:r>
          </a:p>
          <a:p>
            <a:pPr algn="ctr" defTabSz="829544"/>
            <a:r>
              <a:rPr lang="sk-SK" sz="1000" dirty="0">
                <a:solidFill>
                  <a:srgbClr val="7030A0"/>
                </a:solidFill>
                <a:latin typeface="Arial"/>
              </a:rPr>
              <a:t>Rozvoj vedomostne založenej a inovačne orientovanej nízko-uhlíkovej obehovej ekonomiky SR, jej regiónov, miest a obcí</a:t>
            </a:r>
            <a:r>
              <a:rPr lang="sk-SK" sz="1000" dirty="0" smtClean="0">
                <a:solidFill>
                  <a:srgbClr val="7030A0"/>
                </a:solidFill>
                <a:latin typeface="Arial"/>
              </a:rPr>
              <a:t>. Efektívne</a:t>
            </a:r>
            <a:r>
              <a:rPr lang="sk-SK" sz="1000" dirty="0">
                <a:solidFill>
                  <a:srgbClr val="7030A0"/>
                </a:solidFill>
                <a:latin typeface="Arial"/>
              </a:rPr>
              <a:t>, rozumné a udržateľné zhodnotenie špecifického ľudského, prírodného, technického, kultúrneho a finančného kapitálu pre rozvoj</a:t>
            </a:r>
          </a:p>
        </p:txBody>
      </p:sp>
      <p:sp>
        <p:nvSpPr>
          <p:cNvPr id="25" name="BlokTextu 24"/>
          <p:cNvSpPr txBox="1"/>
          <p:nvPr/>
        </p:nvSpPr>
        <p:spPr>
          <a:xfrm>
            <a:off x="8577171" y="5341935"/>
            <a:ext cx="3386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9544"/>
            <a:r>
              <a:rPr lang="sk-SK" sz="1000" b="1" dirty="0">
                <a:solidFill>
                  <a:srgbClr val="663300"/>
                </a:solidFill>
                <a:latin typeface="Arial"/>
              </a:rPr>
              <a:t>DOSTUPNOSŤ KVALITY ŽIVOTA VO VŠETKÝCH REGIÓNOCH</a:t>
            </a:r>
          </a:p>
          <a:p>
            <a:pPr algn="ctr" defTabSz="829544"/>
            <a:r>
              <a:rPr lang="sk-SK" sz="1000" dirty="0">
                <a:solidFill>
                  <a:srgbClr val="663300"/>
                </a:solidFill>
                <a:latin typeface="Arial"/>
              </a:rPr>
              <a:t>Zvýšenie kvality života pre všetky sociálne skupiny vo všetkých regiónoch, mestách a obciach </a:t>
            </a:r>
          </a:p>
          <a:p>
            <a:pPr algn="ctr" defTabSz="829544"/>
            <a:r>
              <a:rPr lang="sk-SK" sz="1000" dirty="0">
                <a:solidFill>
                  <a:srgbClr val="663300"/>
                </a:solidFill>
                <a:latin typeface="Arial"/>
              </a:rPr>
              <a:t>Dostupnosť  vzdelania, služieb, práce a možností pre využitie potenciálu každého jednotlivca a uspokojenie potrieb s rešpektovaním sociálneho princípu a princípu zásluhovosti</a:t>
            </a:r>
          </a:p>
        </p:txBody>
      </p:sp>
      <p:sp>
        <p:nvSpPr>
          <p:cNvPr id="26" name="BlokTextu 25"/>
          <p:cNvSpPr txBox="1"/>
          <p:nvPr/>
        </p:nvSpPr>
        <p:spPr>
          <a:xfrm>
            <a:off x="1732999" y="5398256"/>
            <a:ext cx="3530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9544"/>
            <a:r>
              <a:rPr lang="sk-SK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ROZVOJ ÚZEMNÉHO KAPITÁLU </a:t>
            </a:r>
            <a:r>
              <a:rPr lang="sk-SK" sz="1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(OCHRANA </a:t>
            </a:r>
            <a:r>
              <a:rPr lang="sk-SK" sz="1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ĽUDSKÝCH, PRÍRODNÝCH, KULTÚRNYCH A INÝCH ZDROJOV)</a:t>
            </a:r>
            <a:r>
              <a:rPr lang="sk-SK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 REGIÓNOV, MIEST A OBCÍ, </a:t>
            </a:r>
            <a:r>
              <a:rPr lang="sk-SK" sz="1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ODOLNOSTI </a:t>
            </a:r>
            <a:r>
              <a:rPr lang="sk-SK" sz="1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A EFEKTÍVNEHO MANAŽMENTU</a:t>
            </a:r>
          </a:p>
          <a:p>
            <a:pPr algn="ctr" defTabSz="829544"/>
            <a:r>
              <a:rPr lang="sk-SK" sz="1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Dynamizácia sociálneho a environmentálneho rozvoja, odolnosti, územnej  a sociálnej súdržnosti založenej na územnej koordinácii a kooperácii, </a:t>
            </a:r>
            <a:r>
              <a:rPr lang="sk-SK" sz="1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polycentrickom</a:t>
            </a:r>
            <a:r>
              <a:rPr lang="sk-SK" sz="1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 </a:t>
            </a:r>
            <a:r>
              <a:rPr lang="sk-SK" sz="1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/>
              </a:rPr>
              <a:t>viacúrovňovom riadení a občianskej spoločnosti</a:t>
            </a:r>
          </a:p>
        </p:txBody>
      </p:sp>
      <p:sp>
        <p:nvSpPr>
          <p:cNvPr id="92" name="Kosodĺžnik 20"/>
          <p:cNvSpPr/>
          <p:nvPr/>
        </p:nvSpPr>
        <p:spPr>
          <a:xfrm>
            <a:off x="3840349" y="2779593"/>
            <a:ext cx="2542704" cy="2458872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99" name="BlokTextu 98"/>
          <p:cNvSpPr txBox="1"/>
          <p:nvPr/>
        </p:nvSpPr>
        <p:spPr>
          <a:xfrm>
            <a:off x="9422459" y="2707795"/>
            <a:ext cx="1946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200" b="1" dirty="0" smtClean="0">
                <a:solidFill>
                  <a:srgbClr val="663300"/>
                </a:solidFill>
                <a:latin typeface="Arial"/>
              </a:rPr>
              <a:t>Tematický </a:t>
            </a:r>
            <a:r>
              <a:rPr lang="sk-SK" sz="1200" b="1" dirty="0">
                <a:solidFill>
                  <a:srgbClr val="663300"/>
                </a:solidFill>
                <a:latin typeface="Arial"/>
              </a:rPr>
              <a:t>integrovaný rozvojový program III</a:t>
            </a:r>
          </a:p>
        </p:txBody>
      </p:sp>
      <p:sp>
        <p:nvSpPr>
          <p:cNvPr id="101" name="BlokTextu 100"/>
          <p:cNvSpPr txBox="1"/>
          <p:nvPr/>
        </p:nvSpPr>
        <p:spPr>
          <a:xfrm>
            <a:off x="6892637" y="2708424"/>
            <a:ext cx="1946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200" b="1" dirty="0" smtClean="0">
                <a:solidFill>
                  <a:srgbClr val="7030A0"/>
                </a:solidFill>
                <a:latin typeface="Arial"/>
              </a:rPr>
              <a:t>Tematický integrovaný </a:t>
            </a:r>
            <a:r>
              <a:rPr lang="sk-SK" sz="1200" b="1" dirty="0">
                <a:solidFill>
                  <a:srgbClr val="7030A0"/>
                </a:solidFill>
                <a:latin typeface="Arial"/>
              </a:rPr>
              <a:t>rozvojový program II</a:t>
            </a:r>
          </a:p>
        </p:txBody>
      </p:sp>
      <p:sp>
        <p:nvSpPr>
          <p:cNvPr id="88" name="Kosodĺžnik 20"/>
          <p:cNvSpPr/>
          <p:nvPr/>
        </p:nvSpPr>
        <p:spPr>
          <a:xfrm>
            <a:off x="6291362" y="2764471"/>
            <a:ext cx="2542704" cy="2458872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103" name="BlokTextu 102"/>
          <p:cNvSpPr txBox="1"/>
          <p:nvPr/>
        </p:nvSpPr>
        <p:spPr>
          <a:xfrm>
            <a:off x="4467986" y="2708389"/>
            <a:ext cx="1946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200" b="1" dirty="0">
                <a:solidFill>
                  <a:srgbClr val="00B0F0"/>
                </a:solidFill>
                <a:latin typeface="Arial"/>
              </a:rPr>
              <a:t>Tematický </a:t>
            </a:r>
            <a:r>
              <a:rPr lang="sk-SK" sz="1200" b="1" dirty="0" smtClean="0">
                <a:solidFill>
                  <a:srgbClr val="00B0F0"/>
                </a:solidFill>
                <a:latin typeface="Arial"/>
              </a:rPr>
              <a:t>integrovaný </a:t>
            </a:r>
            <a:r>
              <a:rPr lang="sk-SK" sz="1200" b="1" dirty="0">
                <a:solidFill>
                  <a:srgbClr val="00B0F0"/>
                </a:solidFill>
                <a:latin typeface="Arial"/>
              </a:rPr>
              <a:t>rozvojový program I</a:t>
            </a:r>
          </a:p>
        </p:txBody>
      </p:sp>
      <p:sp>
        <p:nvSpPr>
          <p:cNvPr id="87" name="Rectangle 34"/>
          <p:cNvSpPr/>
          <p:nvPr/>
        </p:nvSpPr>
        <p:spPr>
          <a:xfrm>
            <a:off x="2174578" y="3291221"/>
            <a:ext cx="9107424" cy="1632414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75" name="Rectangle 2"/>
          <p:cNvSpPr/>
          <p:nvPr/>
        </p:nvSpPr>
        <p:spPr>
          <a:xfrm>
            <a:off x="566929" y="805943"/>
            <a:ext cx="10772411" cy="406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>
                <a:solidFill>
                  <a:schemeClr val="tx2">
                    <a:lumMod val="75000"/>
                  </a:schemeClr>
                </a:solidFill>
              </a:rPr>
              <a:t>Priority implementácie A2030 a stratégie rozvoja na národnej úrovni</a:t>
            </a:r>
            <a:endParaRPr lang="en-US" sz="1633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6" name="Nadpis 10"/>
          <p:cNvSpPr txBox="1">
            <a:spLocks/>
          </p:cNvSpPr>
          <p:nvPr/>
        </p:nvSpPr>
        <p:spPr>
          <a:xfrm>
            <a:off x="994845" y="207710"/>
            <a:ext cx="10515600" cy="5836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1600" dirty="0" smtClean="0"/>
              <a:t>Druhý a tretí stupeň pyramídy : </a:t>
            </a:r>
            <a:r>
              <a:rPr lang="pt-BR" sz="3200" dirty="0" smtClean="0"/>
              <a:t>Vízi</a:t>
            </a:r>
            <a:r>
              <a:rPr lang="sk-SK" sz="3200" dirty="0" smtClean="0"/>
              <a:t>a</a:t>
            </a:r>
            <a:r>
              <a:rPr lang="pt-BR" sz="3200" dirty="0" smtClean="0"/>
              <a:t> </a:t>
            </a:r>
            <a:r>
              <a:rPr lang="pt-BR" sz="3200" dirty="0"/>
              <a:t>a stratégie </a:t>
            </a:r>
            <a:r>
              <a:rPr lang="pt-BR" sz="3200" dirty="0" smtClean="0"/>
              <a:t>rozvoja</a:t>
            </a:r>
            <a:r>
              <a:rPr lang="sk-SK" sz="3200" dirty="0" smtClean="0"/>
              <a:t> SR roku 2030</a:t>
            </a:r>
            <a:endParaRPr lang="sk-SK" sz="3200" dirty="0"/>
          </a:p>
        </p:txBody>
      </p:sp>
      <p:sp>
        <p:nvSpPr>
          <p:cNvPr id="44" name="Obdĺžnik 43"/>
          <p:cNvSpPr/>
          <p:nvPr/>
        </p:nvSpPr>
        <p:spPr>
          <a:xfrm>
            <a:off x="4663440" y="3466654"/>
            <a:ext cx="446051" cy="132480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IA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7" name="Obdĺžnik 96"/>
          <p:cNvSpPr/>
          <p:nvPr/>
        </p:nvSpPr>
        <p:spPr>
          <a:xfrm>
            <a:off x="5420083" y="3466654"/>
            <a:ext cx="422934" cy="132480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IB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8" name="Obdĺžnik 97"/>
          <p:cNvSpPr/>
          <p:nvPr/>
        </p:nvSpPr>
        <p:spPr>
          <a:xfrm>
            <a:off x="7116008" y="3459831"/>
            <a:ext cx="446051" cy="144727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IIA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0" name="Obdĺžnik 99"/>
          <p:cNvSpPr/>
          <p:nvPr/>
        </p:nvSpPr>
        <p:spPr>
          <a:xfrm>
            <a:off x="7872651" y="3459830"/>
            <a:ext cx="422934" cy="14472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IIB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0" name="Šípka nadol 19"/>
          <p:cNvSpPr/>
          <p:nvPr/>
        </p:nvSpPr>
        <p:spPr>
          <a:xfrm>
            <a:off x="4163140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2" name="Šípka nadol 101"/>
          <p:cNvSpPr/>
          <p:nvPr/>
        </p:nvSpPr>
        <p:spPr>
          <a:xfrm>
            <a:off x="4384640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4" name="Šípka nadol 103"/>
          <p:cNvSpPr/>
          <p:nvPr/>
        </p:nvSpPr>
        <p:spPr>
          <a:xfrm>
            <a:off x="4606140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5" name="Šípka nadol 104"/>
          <p:cNvSpPr/>
          <p:nvPr/>
        </p:nvSpPr>
        <p:spPr>
          <a:xfrm>
            <a:off x="4832686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6" name="Šípka nadol 105"/>
          <p:cNvSpPr/>
          <p:nvPr/>
        </p:nvSpPr>
        <p:spPr>
          <a:xfrm>
            <a:off x="5054186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7" name="Šípka nadol 106"/>
          <p:cNvSpPr/>
          <p:nvPr/>
        </p:nvSpPr>
        <p:spPr>
          <a:xfrm>
            <a:off x="5275686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8" name="Šípka nadol 107"/>
          <p:cNvSpPr/>
          <p:nvPr/>
        </p:nvSpPr>
        <p:spPr>
          <a:xfrm>
            <a:off x="5511539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9" name="Šípka nadol 108"/>
          <p:cNvSpPr/>
          <p:nvPr/>
        </p:nvSpPr>
        <p:spPr>
          <a:xfrm>
            <a:off x="5733039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0" name="Šípka nadol 109"/>
          <p:cNvSpPr/>
          <p:nvPr/>
        </p:nvSpPr>
        <p:spPr>
          <a:xfrm>
            <a:off x="5954539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1" name="Šípka nadol 110"/>
          <p:cNvSpPr/>
          <p:nvPr/>
        </p:nvSpPr>
        <p:spPr>
          <a:xfrm>
            <a:off x="6181085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2" name="Šípka nadol 111"/>
          <p:cNvSpPr/>
          <p:nvPr/>
        </p:nvSpPr>
        <p:spPr>
          <a:xfrm>
            <a:off x="6402585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3" name="Šípka nadol 112"/>
          <p:cNvSpPr/>
          <p:nvPr/>
        </p:nvSpPr>
        <p:spPr>
          <a:xfrm>
            <a:off x="6624085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4" name="Šípka nadol 113"/>
          <p:cNvSpPr/>
          <p:nvPr/>
        </p:nvSpPr>
        <p:spPr>
          <a:xfrm>
            <a:off x="6859938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5" name="Šípka nadol 114"/>
          <p:cNvSpPr/>
          <p:nvPr/>
        </p:nvSpPr>
        <p:spPr>
          <a:xfrm>
            <a:off x="7081438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6" name="Šípka nadol 115"/>
          <p:cNvSpPr/>
          <p:nvPr/>
        </p:nvSpPr>
        <p:spPr>
          <a:xfrm>
            <a:off x="7302938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7" name="Šípka nadol 116"/>
          <p:cNvSpPr/>
          <p:nvPr/>
        </p:nvSpPr>
        <p:spPr>
          <a:xfrm>
            <a:off x="7529484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8" name="Šípka nadol 117"/>
          <p:cNvSpPr/>
          <p:nvPr/>
        </p:nvSpPr>
        <p:spPr>
          <a:xfrm>
            <a:off x="7750984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9" name="Šípka nadol 118"/>
          <p:cNvSpPr/>
          <p:nvPr/>
        </p:nvSpPr>
        <p:spPr>
          <a:xfrm>
            <a:off x="7972484" y="235965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0" name="Šípka nadol 119"/>
          <p:cNvSpPr/>
          <p:nvPr/>
        </p:nvSpPr>
        <p:spPr>
          <a:xfrm>
            <a:off x="8197012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1" name="Šípka nadol 120"/>
          <p:cNvSpPr/>
          <p:nvPr/>
        </p:nvSpPr>
        <p:spPr>
          <a:xfrm>
            <a:off x="8418512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2" name="Šípka nadol 121"/>
          <p:cNvSpPr/>
          <p:nvPr/>
        </p:nvSpPr>
        <p:spPr>
          <a:xfrm>
            <a:off x="8640012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3" name="Šípka nadol 122"/>
          <p:cNvSpPr/>
          <p:nvPr/>
        </p:nvSpPr>
        <p:spPr>
          <a:xfrm>
            <a:off x="8866558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4" name="Šípka nadol 123"/>
          <p:cNvSpPr/>
          <p:nvPr/>
        </p:nvSpPr>
        <p:spPr>
          <a:xfrm>
            <a:off x="9088058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5" name="Šípka nadol 124"/>
          <p:cNvSpPr/>
          <p:nvPr/>
        </p:nvSpPr>
        <p:spPr>
          <a:xfrm>
            <a:off x="9309558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6" name="Šípka nadol 125"/>
          <p:cNvSpPr/>
          <p:nvPr/>
        </p:nvSpPr>
        <p:spPr>
          <a:xfrm>
            <a:off x="9545411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7" name="Šípka nadol 126"/>
          <p:cNvSpPr/>
          <p:nvPr/>
        </p:nvSpPr>
        <p:spPr>
          <a:xfrm>
            <a:off x="9766911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8" name="Šípka nadol 127"/>
          <p:cNvSpPr/>
          <p:nvPr/>
        </p:nvSpPr>
        <p:spPr>
          <a:xfrm>
            <a:off x="9988411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9" name="Šípka nadol 128"/>
          <p:cNvSpPr/>
          <p:nvPr/>
        </p:nvSpPr>
        <p:spPr>
          <a:xfrm>
            <a:off x="10214957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0" name="Šípka nadol 129"/>
          <p:cNvSpPr/>
          <p:nvPr/>
        </p:nvSpPr>
        <p:spPr>
          <a:xfrm>
            <a:off x="10436457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1" name="Šípka nadol 130"/>
          <p:cNvSpPr/>
          <p:nvPr/>
        </p:nvSpPr>
        <p:spPr>
          <a:xfrm>
            <a:off x="10657957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2" name="Šípka nadol 131"/>
          <p:cNvSpPr/>
          <p:nvPr/>
        </p:nvSpPr>
        <p:spPr>
          <a:xfrm>
            <a:off x="10893810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3" name="Šípka nadol 132"/>
          <p:cNvSpPr/>
          <p:nvPr/>
        </p:nvSpPr>
        <p:spPr>
          <a:xfrm>
            <a:off x="11115310" y="236446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5" name="Obdĺžnik 134"/>
          <p:cNvSpPr/>
          <p:nvPr/>
        </p:nvSpPr>
        <p:spPr>
          <a:xfrm>
            <a:off x="9599521" y="3459831"/>
            <a:ext cx="446051" cy="144727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IIIA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6" name="Obdĺžnik 135"/>
          <p:cNvSpPr/>
          <p:nvPr/>
        </p:nvSpPr>
        <p:spPr>
          <a:xfrm>
            <a:off x="10356164" y="3459830"/>
            <a:ext cx="422934" cy="14472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2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200" dirty="0" smtClean="0">
                <a:solidFill>
                  <a:prstClr val="black"/>
                </a:solidFill>
                <a:latin typeface="Arial"/>
              </a:rPr>
              <a:t>IIIB</a:t>
            </a:r>
            <a:endParaRPr lang="sk-SK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7" name="Obdĺžnik 136"/>
          <p:cNvSpPr/>
          <p:nvPr/>
        </p:nvSpPr>
        <p:spPr>
          <a:xfrm rot="5400000">
            <a:off x="2935006" y="4066032"/>
            <a:ext cx="352735" cy="131352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100" dirty="0">
                <a:solidFill>
                  <a:prstClr val="black"/>
                </a:solidFill>
                <a:latin typeface="Arial"/>
              </a:rPr>
              <a:t>Integrovaný investičný balík </a:t>
            </a:r>
            <a:r>
              <a:rPr lang="sk-SK" sz="1100" dirty="0" smtClean="0">
                <a:solidFill>
                  <a:prstClr val="black"/>
                </a:solidFill>
                <a:latin typeface="Arial"/>
              </a:rPr>
              <a:t>IV</a:t>
            </a:r>
            <a:endParaRPr lang="sk-SK" sz="11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648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90" grpId="0" animBg="1"/>
      <p:bldP spid="91" grpId="0" animBg="1"/>
      <p:bldP spid="93" grpId="0" animBg="1"/>
      <p:bldP spid="95" grpId="0" animBg="1"/>
      <p:bldP spid="94" grpId="0" animBg="1"/>
      <p:bldP spid="33" grpId="0" animBg="1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Nadpis 10"/>
          <p:cNvSpPr txBox="1">
            <a:spLocks/>
          </p:cNvSpPr>
          <p:nvPr/>
        </p:nvSpPr>
        <p:spPr>
          <a:xfrm>
            <a:off x="542518" y="197821"/>
            <a:ext cx="10515600" cy="106653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/>
              <a:t>Konvergenčná matica priorít implementácie A2030 a priorít nového programového obdobia 2021 - 2027 </a:t>
            </a:r>
          </a:p>
        </p:txBody>
      </p:sp>
      <p:sp>
        <p:nvSpPr>
          <p:cNvPr id="40" name="Rectangle 1"/>
          <p:cNvSpPr/>
          <p:nvPr/>
        </p:nvSpPr>
        <p:spPr>
          <a:xfrm>
            <a:off x="3801015" y="1766679"/>
            <a:ext cx="1126899" cy="47945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100" dirty="0" smtClean="0">
                <a:solidFill>
                  <a:schemeClr val="tx2">
                    <a:lumMod val="75000"/>
                  </a:schemeClr>
                </a:solidFill>
              </a:rPr>
              <a:t>1. Znalostná a environmentálne udržateľná ekonomika</a:t>
            </a:r>
            <a:endParaRPr lang="sk-SK" sz="1633" dirty="0"/>
          </a:p>
        </p:txBody>
      </p:sp>
      <p:sp>
        <p:nvSpPr>
          <p:cNvPr id="41" name="Rectangle 27"/>
          <p:cNvSpPr/>
          <p:nvPr/>
        </p:nvSpPr>
        <p:spPr>
          <a:xfrm>
            <a:off x="5014325" y="1770079"/>
            <a:ext cx="1130415" cy="47911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200" dirty="0" smtClean="0">
                <a:solidFill>
                  <a:schemeClr val="tx2">
                    <a:lumMod val="75000"/>
                  </a:schemeClr>
                </a:solidFill>
              </a:rPr>
              <a:t>2. Vzdelanie pre dôstojný život</a:t>
            </a:r>
            <a:endParaRPr lang="sk-SK" sz="16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5" name="Rectangle 28"/>
          <p:cNvSpPr/>
          <p:nvPr/>
        </p:nvSpPr>
        <p:spPr>
          <a:xfrm>
            <a:off x="6230046" y="1766679"/>
            <a:ext cx="1096108" cy="47945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400" dirty="0" smtClean="0">
                <a:solidFill>
                  <a:schemeClr val="tx2">
                    <a:lumMod val="75000"/>
                  </a:schemeClr>
                </a:solidFill>
              </a:rPr>
              <a:t>3. Dobré zdravie</a:t>
            </a:r>
            <a:endParaRPr lang="sk-SK" sz="1400" dirty="0" smtClean="0"/>
          </a:p>
        </p:txBody>
      </p:sp>
      <p:sp>
        <p:nvSpPr>
          <p:cNvPr id="58" name="Rectangle 29"/>
          <p:cNvSpPr/>
          <p:nvPr/>
        </p:nvSpPr>
        <p:spPr>
          <a:xfrm>
            <a:off x="7413372" y="1766679"/>
            <a:ext cx="1190041" cy="47945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200" dirty="0" smtClean="0">
                <a:solidFill>
                  <a:schemeClr val="tx2">
                    <a:lumMod val="75000"/>
                  </a:schemeClr>
                </a:solidFill>
              </a:rPr>
              <a:t>4. Udržateľné sídla, regióny a krajina</a:t>
            </a:r>
            <a:endParaRPr lang="sk-SK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Rectangle 31"/>
          <p:cNvSpPr/>
          <p:nvPr/>
        </p:nvSpPr>
        <p:spPr>
          <a:xfrm>
            <a:off x="9893576" y="1773382"/>
            <a:ext cx="1099447" cy="478786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200" dirty="0" smtClean="0">
                <a:solidFill>
                  <a:schemeClr val="tx2">
                    <a:lumMod val="75000"/>
                  </a:schemeClr>
                </a:solidFill>
              </a:rPr>
              <a:t>6. Právny štát, demokracia a bezpečnosť</a:t>
            </a:r>
            <a:endParaRPr lang="sk-SK" sz="1050" dirty="0">
              <a:solidFill>
                <a:srgbClr val="263C80">
                  <a:lumMod val="75000"/>
                </a:srgbClr>
              </a:solidFill>
            </a:endParaRPr>
          </a:p>
        </p:txBody>
      </p:sp>
      <p:sp>
        <p:nvSpPr>
          <p:cNvPr id="64" name="Rectangle 30"/>
          <p:cNvSpPr/>
          <p:nvPr/>
        </p:nvSpPr>
        <p:spPr>
          <a:xfrm>
            <a:off x="8690631" y="1766679"/>
            <a:ext cx="1115727" cy="47945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k-SK" sz="1200" dirty="0" smtClean="0">
                <a:solidFill>
                  <a:schemeClr val="tx2">
                    <a:lumMod val="75000"/>
                  </a:schemeClr>
                </a:solidFill>
              </a:rPr>
              <a:t>5. Znižovanie chudoby a sociálna inklúzia</a:t>
            </a:r>
            <a:endParaRPr lang="sk-SK" sz="1050" dirty="0">
              <a:solidFill>
                <a:srgbClr val="263C80">
                  <a:lumMod val="75000"/>
                </a:srgbClr>
              </a:solidFill>
            </a:endParaRPr>
          </a:p>
        </p:txBody>
      </p:sp>
      <p:sp>
        <p:nvSpPr>
          <p:cNvPr id="65" name="Rectangle 2"/>
          <p:cNvSpPr/>
          <p:nvPr/>
        </p:nvSpPr>
        <p:spPr>
          <a:xfrm>
            <a:off x="3801015" y="1264352"/>
            <a:ext cx="7192008" cy="4710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>
                <a:solidFill>
                  <a:schemeClr val="tx2">
                    <a:lumMod val="75000"/>
                  </a:schemeClr>
                </a:solidFill>
              </a:rPr>
              <a:t>Priority implementácie A2030 a stratégie rozvoja na národnej úrovni</a:t>
            </a:r>
            <a:endParaRPr lang="en-US" sz="1633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Rectangle 32"/>
          <p:cNvSpPr/>
          <p:nvPr/>
        </p:nvSpPr>
        <p:spPr>
          <a:xfrm>
            <a:off x="1108860" y="4947857"/>
            <a:ext cx="10068286" cy="633554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dirty="0" smtClean="0">
                <a:solidFill>
                  <a:srgbClr val="00B050"/>
                </a:solidFill>
              </a:rPr>
              <a:t>Sociálnejšia Európa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43" name="Rectangle 32"/>
          <p:cNvSpPr/>
          <p:nvPr/>
        </p:nvSpPr>
        <p:spPr>
          <a:xfrm>
            <a:off x="1114427" y="5731749"/>
            <a:ext cx="10062719" cy="633554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dirty="0" smtClean="0">
                <a:solidFill>
                  <a:srgbClr val="00B050"/>
                </a:solidFill>
              </a:rPr>
              <a:t>Európa bližšie </a:t>
            </a:r>
          </a:p>
          <a:p>
            <a:pPr defTabSz="829544"/>
            <a:r>
              <a:rPr lang="sk-SK" dirty="0" smtClean="0">
                <a:solidFill>
                  <a:srgbClr val="00B050"/>
                </a:solidFill>
              </a:rPr>
              <a:t>k občanom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44" name="Rectangle 32"/>
          <p:cNvSpPr/>
          <p:nvPr/>
        </p:nvSpPr>
        <p:spPr>
          <a:xfrm>
            <a:off x="1108860" y="2596733"/>
            <a:ext cx="10030315" cy="633554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dirty="0">
                <a:solidFill>
                  <a:srgbClr val="00B050"/>
                </a:solidFill>
              </a:rPr>
              <a:t>Inteligentnejšia Európa</a:t>
            </a:r>
          </a:p>
        </p:txBody>
      </p:sp>
      <p:sp>
        <p:nvSpPr>
          <p:cNvPr id="49" name="Rectangle 32"/>
          <p:cNvSpPr/>
          <p:nvPr/>
        </p:nvSpPr>
        <p:spPr>
          <a:xfrm>
            <a:off x="1108860" y="3380073"/>
            <a:ext cx="10068286" cy="633554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dirty="0">
                <a:solidFill>
                  <a:srgbClr val="00B050"/>
                </a:solidFill>
              </a:rPr>
              <a:t>Ekologickejšia </a:t>
            </a:r>
          </a:p>
          <a:p>
            <a:pPr defTabSz="829544"/>
            <a:r>
              <a:rPr lang="sk-SK" dirty="0" err="1">
                <a:solidFill>
                  <a:srgbClr val="00B050"/>
                </a:solidFill>
              </a:rPr>
              <a:t>bezuhlíková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smtClean="0">
                <a:solidFill>
                  <a:srgbClr val="00B050"/>
                </a:solidFill>
              </a:rPr>
              <a:t>Európa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50" name="Rectangle 32"/>
          <p:cNvSpPr/>
          <p:nvPr/>
        </p:nvSpPr>
        <p:spPr>
          <a:xfrm>
            <a:off x="1114427" y="4163965"/>
            <a:ext cx="10062719" cy="633554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dirty="0">
                <a:solidFill>
                  <a:srgbClr val="00B050"/>
                </a:solidFill>
              </a:rPr>
              <a:t>Prepojenejšia </a:t>
            </a:r>
            <a:r>
              <a:rPr lang="sk-SK" dirty="0" smtClean="0">
                <a:solidFill>
                  <a:srgbClr val="00B050"/>
                </a:solidFill>
              </a:rPr>
              <a:t>Európa</a:t>
            </a:r>
            <a:endParaRPr lang="sk-SK" dirty="0">
              <a:solidFill>
                <a:srgbClr val="00B050"/>
              </a:solidFill>
            </a:endParaRPr>
          </a:p>
        </p:txBody>
      </p:sp>
      <p:sp>
        <p:nvSpPr>
          <p:cNvPr id="51" name="Kosodĺžnik 20"/>
          <p:cNvSpPr/>
          <p:nvPr/>
        </p:nvSpPr>
        <p:spPr>
          <a:xfrm>
            <a:off x="5780728" y="2937157"/>
            <a:ext cx="2028290" cy="3334597"/>
          </a:xfrm>
          <a:prstGeom prst="parallelogram">
            <a:avLst>
              <a:gd name="adj" fmla="val 29138"/>
            </a:avLst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3" name="Kosodĺžnik 20"/>
          <p:cNvSpPr/>
          <p:nvPr/>
        </p:nvSpPr>
        <p:spPr>
          <a:xfrm>
            <a:off x="7494240" y="2929203"/>
            <a:ext cx="1953473" cy="3342551"/>
          </a:xfrm>
          <a:prstGeom prst="parallelogram">
            <a:avLst>
              <a:gd name="adj" fmla="val 31598"/>
            </a:avLst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Kosodĺžnik 20"/>
          <p:cNvSpPr/>
          <p:nvPr/>
        </p:nvSpPr>
        <p:spPr>
          <a:xfrm>
            <a:off x="9155100" y="2919251"/>
            <a:ext cx="1948009" cy="3362453"/>
          </a:xfrm>
          <a:prstGeom prst="parallelogram">
            <a:avLst>
              <a:gd name="adj" fmla="val 32467"/>
            </a:avLst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5" name="BlokTextu 54"/>
          <p:cNvSpPr txBox="1"/>
          <p:nvPr/>
        </p:nvSpPr>
        <p:spPr>
          <a:xfrm>
            <a:off x="7910531" y="3396496"/>
            <a:ext cx="1437136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>
                <a:solidFill>
                  <a:srgbClr val="663300"/>
                </a:solidFill>
                <a:latin typeface="Arial"/>
              </a:rPr>
              <a:t> </a:t>
            </a:r>
            <a:r>
              <a:rPr lang="sk-SK" sz="1452" b="1" dirty="0" smtClean="0">
                <a:solidFill>
                  <a:srgbClr val="663300"/>
                </a:solidFill>
                <a:latin typeface="Arial"/>
              </a:rPr>
              <a:t>Tematický </a:t>
            </a:r>
            <a:r>
              <a:rPr lang="sk-SK" sz="1452" b="1" dirty="0">
                <a:solidFill>
                  <a:srgbClr val="663300"/>
                </a:solidFill>
                <a:latin typeface="Arial"/>
              </a:rPr>
              <a:t>integrovaný rozvojový program III</a:t>
            </a:r>
          </a:p>
        </p:txBody>
      </p:sp>
      <p:sp>
        <p:nvSpPr>
          <p:cNvPr id="56" name="BlokTextu 55"/>
          <p:cNvSpPr txBox="1"/>
          <p:nvPr/>
        </p:nvSpPr>
        <p:spPr>
          <a:xfrm>
            <a:off x="6339657" y="3396496"/>
            <a:ext cx="1501291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srgbClr val="7030A0"/>
                </a:solidFill>
                <a:latin typeface="Arial"/>
              </a:rPr>
              <a:t>Tematický </a:t>
            </a:r>
            <a:r>
              <a:rPr lang="sk-SK" sz="1452" b="1" dirty="0">
                <a:solidFill>
                  <a:srgbClr val="7030A0"/>
                </a:solidFill>
                <a:latin typeface="Arial"/>
              </a:rPr>
              <a:t>integrovaný rozvojový program II</a:t>
            </a:r>
          </a:p>
        </p:txBody>
      </p:sp>
      <p:sp>
        <p:nvSpPr>
          <p:cNvPr id="57" name="BlokTextu 56"/>
          <p:cNvSpPr txBox="1"/>
          <p:nvPr/>
        </p:nvSpPr>
        <p:spPr>
          <a:xfrm>
            <a:off x="4452315" y="3451279"/>
            <a:ext cx="1309843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srgbClr val="00B0F0"/>
                </a:solidFill>
                <a:latin typeface="Arial"/>
              </a:rPr>
              <a:t>Tematický </a:t>
            </a:r>
            <a:r>
              <a:rPr lang="sk-SK" sz="1452" b="1" dirty="0">
                <a:solidFill>
                  <a:srgbClr val="00B0F0"/>
                </a:solidFill>
                <a:latin typeface="Arial"/>
              </a:rPr>
              <a:t>integrovaný rozvojový program I</a:t>
            </a:r>
          </a:p>
        </p:txBody>
      </p:sp>
      <p:sp>
        <p:nvSpPr>
          <p:cNvPr id="59" name="Kosodĺžnik 20"/>
          <p:cNvSpPr/>
          <p:nvPr/>
        </p:nvSpPr>
        <p:spPr>
          <a:xfrm>
            <a:off x="3973388" y="2929203"/>
            <a:ext cx="2105696" cy="3342551"/>
          </a:xfrm>
          <a:prstGeom prst="parallelogram">
            <a:avLst>
              <a:gd name="adj" fmla="val 27505"/>
            </a:avLst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29544"/>
            <a:r>
              <a:rPr lang="sk-SK" sz="1400" b="1" dirty="0">
                <a:solidFill>
                  <a:srgbClr val="7030A0"/>
                </a:solidFill>
                <a:latin typeface="Arial"/>
              </a:rPr>
              <a:t>Tematický integrovaný rozvojový program </a:t>
            </a:r>
            <a:r>
              <a:rPr lang="sk-SK" sz="1400" b="1" dirty="0" smtClean="0">
                <a:solidFill>
                  <a:srgbClr val="7030A0"/>
                </a:solidFill>
                <a:latin typeface="Arial"/>
              </a:rPr>
              <a:t>I</a:t>
            </a:r>
            <a:endParaRPr lang="sk-SK" sz="1400" b="1" dirty="0">
              <a:solidFill>
                <a:srgbClr val="7030A0"/>
              </a:solidFill>
              <a:latin typeface="Arial"/>
            </a:endParaRPr>
          </a:p>
        </p:txBody>
      </p:sp>
      <p:sp>
        <p:nvSpPr>
          <p:cNvPr id="60" name="BlokTextu 59"/>
          <p:cNvSpPr txBox="1"/>
          <p:nvPr/>
        </p:nvSpPr>
        <p:spPr>
          <a:xfrm>
            <a:off x="9697918" y="3354871"/>
            <a:ext cx="1442209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srgbClr val="C00000"/>
                </a:solidFill>
                <a:latin typeface="Arial"/>
              </a:rPr>
              <a:t>Územne </a:t>
            </a:r>
            <a:r>
              <a:rPr lang="sk-SK" sz="1452" b="1" dirty="0">
                <a:solidFill>
                  <a:srgbClr val="C00000"/>
                </a:solidFill>
                <a:latin typeface="Arial"/>
              </a:rPr>
              <a:t>integrovaný rozvojový program </a:t>
            </a:r>
          </a:p>
        </p:txBody>
      </p:sp>
      <p:sp>
        <p:nvSpPr>
          <p:cNvPr id="61" name="Rectangle 32"/>
          <p:cNvSpPr/>
          <p:nvPr/>
        </p:nvSpPr>
        <p:spPr>
          <a:xfrm flipH="1">
            <a:off x="309008" y="2596734"/>
            <a:ext cx="570469" cy="3768569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829544"/>
            <a:r>
              <a:rPr lang="sk-SK" sz="1633" b="1" dirty="0">
                <a:solidFill>
                  <a:srgbClr val="00B050"/>
                </a:solidFill>
              </a:rPr>
              <a:t>Investičné priority programovacieho obdobia </a:t>
            </a:r>
            <a:r>
              <a:rPr lang="sk-SK" sz="1633" b="1" dirty="0" smtClean="0">
                <a:solidFill>
                  <a:srgbClr val="00B050"/>
                </a:solidFill>
              </a:rPr>
              <a:t>2021-2027</a:t>
            </a:r>
            <a:endParaRPr lang="en-US" sz="1633" b="1" dirty="0">
              <a:solidFill>
                <a:srgbClr val="00B050"/>
              </a:solidFill>
            </a:endParaRPr>
          </a:p>
        </p:txBody>
      </p:sp>
      <p:sp>
        <p:nvSpPr>
          <p:cNvPr id="12" name="Obdĺžnik 11"/>
          <p:cNvSpPr/>
          <p:nvPr/>
        </p:nvSpPr>
        <p:spPr>
          <a:xfrm>
            <a:off x="162343" y="1176618"/>
            <a:ext cx="352272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544"/>
            <a:r>
              <a:rPr lang="sk-SK" sz="1000" u="sng" dirty="0">
                <a:solidFill>
                  <a:prstClr val="black"/>
                </a:solidFill>
                <a:latin typeface="Arial"/>
              </a:rPr>
              <a:t>Hlavné prvky modernizovanej politiky súdržnosti po </a:t>
            </a:r>
            <a:r>
              <a:rPr lang="sk-SK" sz="1000" u="sng" dirty="0" smtClean="0">
                <a:solidFill>
                  <a:prstClr val="black"/>
                </a:solidFill>
                <a:latin typeface="Arial"/>
              </a:rPr>
              <a:t>r. 2020:</a:t>
            </a:r>
            <a:endParaRPr lang="sk-SK" sz="1000" dirty="0">
              <a:solidFill>
                <a:prstClr val="black"/>
              </a:solidFill>
              <a:latin typeface="Arial"/>
            </a:endParaRPr>
          </a:p>
          <a:p>
            <a:pPr marL="171450" indent="-171450" defTabSz="829544">
              <a:buFont typeface="Arial" panose="020B0604020202020204" pitchFamily="34" charset="0"/>
              <a:buChar char="•"/>
            </a:pPr>
            <a:r>
              <a:rPr lang="sk-SK" sz="1000" dirty="0">
                <a:solidFill>
                  <a:prstClr val="black"/>
                </a:solidFill>
                <a:latin typeface="Arial"/>
              </a:rPr>
              <a:t>Zameranie na kľúčové investičné priority.</a:t>
            </a:r>
          </a:p>
          <a:p>
            <a:pPr marL="171450" indent="-171450" defTabSz="829544">
              <a:buFont typeface="Arial" panose="020B0604020202020204" pitchFamily="34" charset="0"/>
              <a:buChar char="•"/>
            </a:pPr>
            <a:r>
              <a:rPr lang="sk-SK" sz="1000" dirty="0">
                <a:solidFill>
                  <a:prstClr val="black"/>
                </a:solidFill>
                <a:latin typeface="Arial"/>
              </a:rPr>
              <a:t>Politika súdržnosti pre všetky regióny a individuálnejší prístup k regionálnemu rozvoju.</a:t>
            </a:r>
          </a:p>
          <a:p>
            <a:pPr marL="171450" indent="-171450" defTabSz="829544">
              <a:buFont typeface="Arial" panose="020B0604020202020204" pitchFamily="34" charset="0"/>
              <a:buChar char="•"/>
            </a:pPr>
            <a:r>
              <a:rPr lang="sk-SK" sz="1000" dirty="0">
                <a:solidFill>
                  <a:prstClr val="black"/>
                </a:solidFill>
                <a:latin typeface="Arial"/>
              </a:rPr>
              <a:t>Menej početné, jasnejšie a stručnejšie pravidlá.</a:t>
            </a:r>
          </a:p>
          <a:p>
            <a:pPr marL="171450" indent="-171450" defTabSz="829544">
              <a:buFont typeface="Arial" panose="020B0604020202020204" pitchFamily="34" charset="0"/>
              <a:buChar char="•"/>
            </a:pPr>
            <a:r>
              <a:rPr lang="sk-SK" sz="1000" dirty="0">
                <a:solidFill>
                  <a:prstClr val="black"/>
                </a:solidFill>
                <a:latin typeface="Arial"/>
              </a:rPr>
              <a:t>Silnejšie prepojenie s európskym semestrom na zlepšenie investičného prostredia v Európe.</a:t>
            </a:r>
          </a:p>
        </p:txBody>
      </p:sp>
    </p:spTree>
    <p:extLst>
      <p:ext uri="{BB962C8B-B14F-4D97-AF65-F5344CB8AC3E}">
        <p14:creationId xmlns:p14="http://schemas.microsoft.com/office/powerpoint/2010/main" val="8743500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extShape 7"/>
          <p:cNvSpPr txBox="1"/>
          <p:nvPr/>
        </p:nvSpPr>
        <p:spPr>
          <a:xfrm>
            <a:off x="2176539" y="674233"/>
            <a:ext cx="3527413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defTabSz="829544"/>
            <a:endParaRPr lang="sk-SK" sz="1633" b="1" spc="-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Shape 7"/>
          <p:cNvSpPr txBox="1"/>
          <p:nvPr/>
        </p:nvSpPr>
        <p:spPr>
          <a:xfrm>
            <a:off x="6259010" y="683205"/>
            <a:ext cx="3951960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defTabSz="829544"/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259232" indent="-259232" defTabSz="829544">
              <a:buFont typeface="Arial" panose="020B0604020202020204" pitchFamily="34" charset="0"/>
              <a:buChar char="•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marL="311079" indent="-311079" defTabSz="829544">
              <a:buFontTx/>
              <a:buAutoNum type="arabicParenR"/>
            </a:pPr>
            <a:endParaRPr lang="sk-SK" sz="1633" spc="-1" dirty="0">
              <a:solidFill>
                <a:prstClr val="black"/>
              </a:solidFill>
              <a:latin typeface="Calibri"/>
            </a:endParaRPr>
          </a:p>
          <a:p>
            <a:pPr defTabSz="829544"/>
            <a:endParaRPr lang="sk-SK" sz="1633" b="1" spc="-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471390" y="2571465"/>
            <a:ext cx="3127253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633" b="1" dirty="0">
                <a:solidFill>
                  <a:srgbClr val="00B050"/>
                </a:solidFill>
                <a:latin typeface="Arial"/>
              </a:rPr>
              <a:t>Zdroje EU programovacieho obdobia 2020-2027</a:t>
            </a:r>
            <a:endParaRPr lang="en-US" sz="1633" b="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41" name="Rectangle 32"/>
          <p:cNvSpPr/>
          <p:nvPr/>
        </p:nvSpPr>
        <p:spPr>
          <a:xfrm flipH="1">
            <a:off x="1713224" y="1433021"/>
            <a:ext cx="570469" cy="3026581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00B050"/>
              </a:solidFill>
              <a:latin typeface="Arial"/>
            </a:endParaRPr>
          </a:p>
        </p:txBody>
      </p:sp>
      <p:sp>
        <p:nvSpPr>
          <p:cNvPr id="42" name="Rectangle 32"/>
          <p:cNvSpPr/>
          <p:nvPr/>
        </p:nvSpPr>
        <p:spPr>
          <a:xfrm>
            <a:off x="2436927" y="3289044"/>
            <a:ext cx="8146393" cy="540000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43" name="Rectangle 32"/>
          <p:cNvSpPr/>
          <p:nvPr/>
        </p:nvSpPr>
        <p:spPr>
          <a:xfrm>
            <a:off x="2437596" y="3919602"/>
            <a:ext cx="8146393" cy="540000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44" name="Rectangle 32"/>
          <p:cNvSpPr/>
          <p:nvPr/>
        </p:nvSpPr>
        <p:spPr>
          <a:xfrm>
            <a:off x="2432754" y="1433020"/>
            <a:ext cx="8146393" cy="540000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49" name="Rectangle 32"/>
          <p:cNvSpPr/>
          <p:nvPr/>
        </p:nvSpPr>
        <p:spPr>
          <a:xfrm>
            <a:off x="2437543" y="2045619"/>
            <a:ext cx="8146393" cy="540000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50" name="Rectangle 32"/>
          <p:cNvSpPr/>
          <p:nvPr/>
        </p:nvSpPr>
        <p:spPr>
          <a:xfrm>
            <a:off x="2436927" y="2675299"/>
            <a:ext cx="8146394" cy="540000"/>
          </a:xfrm>
          <a:prstGeom prst="rect">
            <a:avLst/>
          </a:prstGeom>
          <a:solidFill>
            <a:srgbClr val="00B050">
              <a:alpha val="13000"/>
            </a:srgbClr>
          </a:solidFill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51" name="Kosodĺžnik 20"/>
          <p:cNvSpPr/>
          <p:nvPr/>
        </p:nvSpPr>
        <p:spPr>
          <a:xfrm>
            <a:off x="5631284" y="1592169"/>
            <a:ext cx="1704902" cy="4934560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3" name="Kosodĺžnik 20"/>
          <p:cNvSpPr/>
          <p:nvPr/>
        </p:nvSpPr>
        <p:spPr>
          <a:xfrm>
            <a:off x="7057649" y="1613848"/>
            <a:ext cx="1862894" cy="4921853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4" name="Kosodĺžnik 20"/>
          <p:cNvSpPr/>
          <p:nvPr/>
        </p:nvSpPr>
        <p:spPr>
          <a:xfrm>
            <a:off x="8635400" y="1592168"/>
            <a:ext cx="1817364" cy="4921854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55" name="BlokTextu 54"/>
          <p:cNvSpPr txBox="1"/>
          <p:nvPr/>
        </p:nvSpPr>
        <p:spPr>
          <a:xfrm>
            <a:off x="7436240" y="2591327"/>
            <a:ext cx="1437136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>
                <a:solidFill>
                  <a:srgbClr val="663300"/>
                </a:solidFill>
                <a:latin typeface="Arial"/>
              </a:rPr>
              <a:t>Tematický integrovaný rozvojový program III</a:t>
            </a:r>
          </a:p>
        </p:txBody>
      </p:sp>
      <p:sp>
        <p:nvSpPr>
          <p:cNvPr id="56" name="BlokTextu 55"/>
          <p:cNvSpPr txBox="1"/>
          <p:nvPr/>
        </p:nvSpPr>
        <p:spPr>
          <a:xfrm>
            <a:off x="6014265" y="2648602"/>
            <a:ext cx="1311685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>
                <a:solidFill>
                  <a:srgbClr val="7030A0"/>
                </a:solidFill>
                <a:latin typeface="Arial"/>
              </a:rPr>
              <a:t>Tematický integrovaný rozvojový program II</a:t>
            </a:r>
          </a:p>
        </p:txBody>
      </p:sp>
      <p:sp>
        <p:nvSpPr>
          <p:cNvPr id="57" name="BlokTextu 56"/>
          <p:cNvSpPr txBox="1"/>
          <p:nvPr/>
        </p:nvSpPr>
        <p:spPr>
          <a:xfrm>
            <a:off x="4572792" y="2639732"/>
            <a:ext cx="1309327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>
                <a:solidFill>
                  <a:srgbClr val="00B0F0"/>
                </a:solidFill>
                <a:latin typeface="Arial"/>
              </a:rPr>
              <a:t>Tematický integrovaný rozvojový program I</a:t>
            </a:r>
          </a:p>
        </p:txBody>
      </p:sp>
      <p:sp>
        <p:nvSpPr>
          <p:cNvPr id="59" name="Kosodĺžnik 20"/>
          <p:cNvSpPr/>
          <p:nvPr/>
        </p:nvSpPr>
        <p:spPr>
          <a:xfrm>
            <a:off x="4174449" y="1583197"/>
            <a:ext cx="1718677" cy="4942936"/>
          </a:xfrm>
          <a:prstGeom prst="parallelogram">
            <a:avLst/>
          </a:prstGeom>
          <a:solidFill>
            <a:schemeClr val="bg2">
              <a:lumMod val="25000"/>
              <a:alpha val="0"/>
            </a:scheme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60" name="BlokTextu 59"/>
          <p:cNvSpPr txBox="1"/>
          <p:nvPr/>
        </p:nvSpPr>
        <p:spPr>
          <a:xfrm>
            <a:off x="9069702" y="2546247"/>
            <a:ext cx="1252604" cy="986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>
                <a:solidFill>
                  <a:srgbClr val="C00000"/>
                </a:solidFill>
                <a:latin typeface="Arial"/>
              </a:rPr>
              <a:t>Územne integrovaný rozvojový program </a:t>
            </a:r>
          </a:p>
        </p:txBody>
      </p:sp>
      <p:sp>
        <p:nvSpPr>
          <p:cNvPr id="34" name="Obdĺžnik 33"/>
          <p:cNvSpPr/>
          <p:nvPr/>
        </p:nvSpPr>
        <p:spPr>
          <a:xfrm>
            <a:off x="2411207" y="2072578"/>
            <a:ext cx="2157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544"/>
            <a:r>
              <a:rPr lang="sk-SK" sz="1400" dirty="0">
                <a:solidFill>
                  <a:srgbClr val="00B050"/>
                </a:solidFill>
                <a:latin typeface="Arial"/>
              </a:rPr>
              <a:t>Ekologickejšia </a:t>
            </a:r>
          </a:p>
          <a:p>
            <a:pPr defTabSz="829544"/>
            <a:r>
              <a:rPr lang="sk-SK" sz="1400" dirty="0" err="1">
                <a:solidFill>
                  <a:srgbClr val="00B050"/>
                </a:solidFill>
                <a:latin typeface="Arial"/>
              </a:rPr>
              <a:t>bezuhlíková</a:t>
            </a:r>
            <a:r>
              <a:rPr lang="sk-SK" sz="1400" dirty="0">
                <a:solidFill>
                  <a:srgbClr val="00B050"/>
                </a:solidFill>
                <a:latin typeface="Arial"/>
              </a:rPr>
              <a:t> Európa</a:t>
            </a:r>
          </a:p>
        </p:txBody>
      </p:sp>
      <p:sp>
        <p:nvSpPr>
          <p:cNvPr id="35" name="Obdĺžnik 34"/>
          <p:cNvSpPr/>
          <p:nvPr/>
        </p:nvSpPr>
        <p:spPr>
          <a:xfrm>
            <a:off x="2445882" y="2680608"/>
            <a:ext cx="1448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544"/>
            <a:r>
              <a:rPr lang="sk-SK" sz="1400" dirty="0">
                <a:solidFill>
                  <a:srgbClr val="00B050"/>
                </a:solidFill>
                <a:latin typeface="Arial"/>
              </a:rPr>
              <a:t>Prepojenejšia Európa</a:t>
            </a:r>
          </a:p>
        </p:txBody>
      </p:sp>
      <p:sp>
        <p:nvSpPr>
          <p:cNvPr id="36" name="Obdĺžnik 35"/>
          <p:cNvSpPr/>
          <p:nvPr/>
        </p:nvSpPr>
        <p:spPr>
          <a:xfrm>
            <a:off x="2445685" y="3300101"/>
            <a:ext cx="14255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544"/>
            <a:r>
              <a:rPr lang="sk-SK" sz="1400" dirty="0">
                <a:solidFill>
                  <a:srgbClr val="00B050"/>
                </a:solidFill>
                <a:latin typeface="Arial"/>
              </a:rPr>
              <a:t>Sociálnejšia Európa</a:t>
            </a:r>
          </a:p>
        </p:txBody>
      </p:sp>
      <p:sp>
        <p:nvSpPr>
          <p:cNvPr id="37" name="Obdĺžnik 36"/>
          <p:cNvSpPr/>
          <p:nvPr/>
        </p:nvSpPr>
        <p:spPr>
          <a:xfrm>
            <a:off x="2450085" y="3941554"/>
            <a:ext cx="1619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544"/>
            <a:r>
              <a:rPr lang="sk-SK" sz="1400" dirty="0" smtClean="0">
                <a:solidFill>
                  <a:srgbClr val="00B050"/>
                </a:solidFill>
                <a:latin typeface="Arial"/>
              </a:rPr>
              <a:t>Európa bližšie </a:t>
            </a:r>
          </a:p>
          <a:p>
            <a:pPr defTabSz="829544"/>
            <a:r>
              <a:rPr lang="sk-SK" sz="1400" dirty="0" smtClean="0">
                <a:solidFill>
                  <a:srgbClr val="00B050"/>
                </a:solidFill>
                <a:latin typeface="Arial"/>
              </a:rPr>
              <a:t>k občanom</a:t>
            </a:r>
            <a:endParaRPr lang="sk-SK" sz="1400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38" name="TextShape 7"/>
          <p:cNvSpPr txBox="1"/>
          <p:nvPr/>
        </p:nvSpPr>
        <p:spPr>
          <a:xfrm>
            <a:off x="2450085" y="1489463"/>
            <a:ext cx="1698332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defTabSz="829544"/>
            <a:r>
              <a:rPr lang="sk-SK" sz="1400" dirty="0">
                <a:solidFill>
                  <a:srgbClr val="00B050"/>
                </a:solidFill>
                <a:latin typeface="Arial"/>
              </a:rPr>
              <a:t>Inteligentnejšia Európa</a:t>
            </a:r>
          </a:p>
        </p:txBody>
      </p:sp>
      <p:sp>
        <p:nvSpPr>
          <p:cNvPr id="39" name="Rectangle 32"/>
          <p:cNvSpPr/>
          <p:nvPr/>
        </p:nvSpPr>
        <p:spPr>
          <a:xfrm>
            <a:off x="1711563" y="4559001"/>
            <a:ext cx="8846037" cy="633554"/>
          </a:xfrm>
          <a:prstGeom prst="rect">
            <a:avLst/>
          </a:prstGeom>
          <a:solidFill>
            <a:srgbClr val="0070C0">
              <a:alpha val="13000"/>
            </a:srgbClr>
          </a:solidFill>
          <a:ln w="317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 dirty="0">
              <a:solidFill>
                <a:srgbClr val="1F497D">
                  <a:lumMod val="40000"/>
                  <a:lumOff val="60000"/>
                </a:srgbClr>
              </a:solidFill>
              <a:latin typeface="Arial"/>
            </a:endParaRPr>
          </a:p>
        </p:txBody>
      </p:sp>
      <p:sp>
        <p:nvSpPr>
          <p:cNvPr id="40" name="Rectangle 32"/>
          <p:cNvSpPr/>
          <p:nvPr/>
        </p:nvSpPr>
        <p:spPr>
          <a:xfrm>
            <a:off x="1711564" y="5271625"/>
            <a:ext cx="8846036" cy="633554"/>
          </a:xfrm>
          <a:prstGeom prst="rect">
            <a:avLst/>
          </a:prstGeom>
          <a:solidFill>
            <a:srgbClr val="7030A0">
              <a:alpha val="13000"/>
            </a:srgbClr>
          </a:solidFill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1793770" y="4606215"/>
            <a:ext cx="2496966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633" b="1" dirty="0">
                <a:solidFill>
                  <a:srgbClr val="1F497D">
                    <a:lumMod val="40000"/>
                    <a:lumOff val="60000"/>
                  </a:srgbClr>
                </a:solidFill>
                <a:latin typeface="Arial"/>
              </a:rPr>
              <a:t>Zdroje verejného sektora SR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801664" y="5289285"/>
            <a:ext cx="2155704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633" b="1" dirty="0">
                <a:solidFill>
                  <a:srgbClr val="7030A0"/>
                </a:solidFill>
                <a:latin typeface="Arial"/>
              </a:rPr>
              <a:t>Zdroje súkromného sektora</a:t>
            </a:r>
          </a:p>
        </p:txBody>
      </p:sp>
      <p:sp>
        <p:nvSpPr>
          <p:cNvPr id="45" name="Rectangle 32"/>
          <p:cNvSpPr/>
          <p:nvPr/>
        </p:nvSpPr>
        <p:spPr>
          <a:xfrm>
            <a:off x="1711562" y="5959292"/>
            <a:ext cx="8846038" cy="633554"/>
          </a:xfrm>
          <a:prstGeom prst="rect">
            <a:avLst/>
          </a:prstGeom>
          <a:solidFill>
            <a:srgbClr val="7030A0">
              <a:alpha val="13000"/>
            </a:srgbClr>
          </a:solidFill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en-US" sz="1633">
              <a:solidFill>
                <a:srgbClr val="92D050"/>
              </a:solidFill>
              <a:latin typeface="Arial"/>
            </a:endParaRPr>
          </a:p>
        </p:txBody>
      </p:sp>
      <p:sp>
        <p:nvSpPr>
          <p:cNvPr id="58" name="BlokTextu 57"/>
          <p:cNvSpPr txBox="1"/>
          <p:nvPr/>
        </p:nvSpPr>
        <p:spPr>
          <a:xfrm>
            <a:off x="1786426" y="5968161"/>
            <a:ext cx="2537621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29544"/>
            <a:r>
              <a:rPr lang="sk-SK" sz="1633" b="1" dirty="0">
                <a:solidFill>
                  <a:srgbClr val="C00000"/>
                </a:solidFill>
                <a:latin typeface="Arial"/>
              </a:rPr>
              <a:t>Zdroje revolvingového charakteru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0744" y="330435"/>
            <a:ext cx="10515600" cy="775102"/>
          </a:xfrm>
        </p:spPr>
        <p:txBody>
          <a:bodyPr/>
          <a:lstStyle/>
          <a:p>
            <a:r>
              <a:rPr lang="sk-SK" dirty="0" smtClean="0"/>
              <a:t>Financovanie implementácie Agendy 2030 </a:t>
            </a:r>
            <a:r>
              <a:rPr lang="sk-SK" dirty="0"/>
              <a:t>a stratégie rozvoja</a:t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041498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Rectangle 54"/>
          <p:cNvSpPr/>
          <p:nvPr/>
        </p:nvSpPr>
        <p:spPr>
          <a:xfrm>
            <a:off x="3051354" y="974434"/>
            <a:ext cx="7290730" cy="564112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dirty="0"/>
              <a:t>VLÁDA, PARLAMENT (spoločenský </a:t>
            </a:r>
            <a:r>
              <a:rPr lang="sk-SK" dirty="0" smtClean="0"/>
              <a:t>konsenzus</a:t>
            </a:r>
            <a:r>
              <a:rPr lang="sk-SK" dirty="0"/>
              <a:t>)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9076482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VÚC</a:t>
            </a:r>
            <a:endParaRPr lang="en-US" sz="1452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844164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ZMOS</a:t>
            </a:r>
            <a:endParaRPr lang="sk-SK" sz="1452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611846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Veda a výskum</a:t>
            </a:r>
            <a:endParaRPr lang="sk-SK" sz="1452" b="1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0308800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...</a:t>
            </a:r>
            <a:endParaRPr lang="sk-SK" sz="1452" b="1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84" name="Kosodĺžnik 20"/>
          <p:cNvSpPr/>
          <p:nvPr/>
        </p:nvSpPr>
        <p:spPr>
          <a:xfrm>
            <a:off x="3310488" y="1818407"/>
            <a:ext cx="6845994" cy="3517521"/>
          </a:xfrm>
          <a:prstGeom prst="parallelogram">
            <a:avLst/>
          </a:prstGeom>
          <a:solidFill>
            <a:srgbClr val="C7B0A5">
              <a:alpha val="22353"/>
            </a:srgbClr>
          </a:solidFill>
          <a:ln w="762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endParaRPr lang="sk-SK" sz="1633">
              <a:solidFill>
                <a:prstClr val="white"/>
              </a:solidFill>
              <a:latin typeface="Arial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147210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Rezorty</a:t>
            </a:r>
            <a:endParaRPr lang="sk-SK" sz="1452" b="1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379528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err="1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Súkr</a:t>
            </a:r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. sektor</a:t>
            </a:r>
            <a:endParaRPr lang="sk-SK" sz="1452" b="1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2914892" y="5617078"/>
            <a:ext cx="1080000" cy="9861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544"/>
            <a:r>
              <a:rPr lang="sk-SK" sz="1452" b="1" dirty="0" smtClean="0">
                <a:solidFill>
                  <a:srgbClr val="1F497D">
                    <a:lumMod val="75000"/>
                  </a:srgbClr>
                </a:solidFill>
                <a:latin typeface="Arial"/>
              </a:rPr>
              <a:t>MVO</a:t>
            </a:r>
            <a:endParaRPr lang="sk-SK" sz="1452" b="1" dirty="0">
              <a:solidFill>
                <a:srgbClr val="1F497D">
                  <a:lumMod val="75000"/>
                </a:srgbClr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2262" y="5617079"/>
            <a:ext cx="1717727" cy="98616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prstClr val="black"/>
                </a:solidFill>
                <a:latin typeface="Arial"/>
              </a:rPr>
              <a:t>Subjekty </a:t>
            </a:r>
            <a:r>
              <a:rPr lang="sk-SK" sz="1452" b="1" dirty="0">
                <a:solidFill>
                  <a:prstClr val="black"/>
                </a:solidFill>
                <a:latin typeface="Arial"/>
              </a:rPr>
              <a:t>pre tvorbu a implementáciu stratégie</a:t>
            </a:r>
            <a:endParaRPr lang="en-US" sz="1452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2262" y="1818407"/>
            <a:ext cx="1717727" cy="3497752"/>
          </a:xfrm>
          <a:prstGeom prst="rect">
            <a:avLst/>
          </a:prstGeom>
          <a:solidFill>
            <a:schemeClr val="bg1"/>
          </a:solidFill>
          <a:ln w="57150">
            <a:solidFill>
              <a:srgbClr val="663300"/>
            </a:solidFill>
          </a:ln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prstClr val="black"/>
                </a:solidFill>
                <a:latin typeface="Arial"/>
              </a:rPr>
              <a:t>Pracovný tím na prípravu Integrovaného rozvojového programu</a:t>
            </a:r>
          </a:p>
          <a:p>
            <a:pPr defTabSz="829544"/>
            <a:endParaRPr lang="sk-SK" sz="1452" b="1" dirty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 smtClean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 smtClean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 smtClean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 smtClean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2000" b="1" dirty="0" smtClean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>
              <a:solidFill>
                <a:prstClr val="black"/>
              </a:solidFill>
              <a:latin typeface="Arial"/>
            </a:endParaRPr>
          </a:p>
          <a:p>
            <a:pPr defTabSz="829544"/>
            <a:endParaRPr lang="sk-SK" sz="1452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4">
                    <a:lumMod val="50000"/>
                  </a:schemeClr>
                </a:solidFill>
              </a:rPr>
              <a:t>Organizácia prác na vízii a stratégii rozvoja</a:t>
            </a:r>
            <a:endParaRPr lang="sk-SK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05289029"/>
              </p:ext>
            </p:extLst>
          </p:nvPr>
        </p:nvGraphicFramePr>
        <p:xfrm>
          <a:off x="3533818" y="1726483"/>
          <a:ext cx="6622663" cy="3421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TextBox 36"/>
          <p:cNvSpPr txBox="1"/>
          <p:nvPr/>
        </p:nvSpPr>
        <p:spPr>
          <a:xfrm>
            <a:off x="1058378" y="990622"/>
            <a:ext cx="1717727" cy="53925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defTabSz="829544"/>
            <a:r>
              <a:rPr lang="sk-SK" sz="1452" b="1" dirty="0" smtClean="0">
                <a:solidFill>
                  <a:prstClr val="black"/>
                </a:solidFill>
                <a:latin typeface="Arial"/>
              </a:rPr>
              <a:t>Schvaľovacia štruktúra</a:t>
            </a:r>
            <a:endParaRPr lang="sk-SK" sz="1452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9" name="Šípka nadol 48"/>
          <p:cNvSpPr/>
          <p:nvPr/>
        </p:nvSpPr>
        <p:spPr>
          <a:xfrm flipV="1">
            <a:off x="363692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0" name="Šípka nadol 49"/>
          <p:cNvSpPr/>
          <p:nvPr/>
        </p:nvSpPr>
        <p:spPr>
          <a:xfrm flipV="1">
            <a:off x="385842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1" name="Šípka nadol 50"/>
          <p:cNvSpPr/>
          <p:nvPr/>
        </p:nvSpPr>
        <p:spPr>
          <a:xfrm flipV="1">
            <a:off x="407992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3" name="Šípka nadol 52"/>
          <p:cNvSpPr/>
          <p:nvPr/>
        </p:nvSpPr>
        <p:spPr>
          <a:xfrm flipV="1">
            <a:off x="4306475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4" name="Šípka nadol 53"/>
          <p:cNvSpPr/>
          <p:nvPr/>
        </p:nvSpPr>
        <p:spPr>
          <a:xfrm flipV="1">
            <a:off x="4527975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8" name="Šípka nadol 57"/>
          <p:cNvSpPr/>
          <p:nvPr/>
        </p:nvSpPr>
        <p:spPr>
          <a:xfrm flipV="1">
            <a:off x="4749475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1" name="Šípka nadol 60"/>
          <p:cNvSpPr/>
          <p:nvPr/>
        </p:nvSpPr>
        <p:spPr>
          <a:xfrm flipV="1">
            <a:off x="4985328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2" name="Šípka nadol 61"/>
          <p:cNvSpPr/>
          <p:nvPr/>
        </p:nvSpPr>
        <p:spPr>
          <a:xfrm flipV="1">
            <a:off x="5206828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3" name="Šípka nadol 62"/>
          <p:cNvSpPr/>
          <p:nvPr/>
        </p:nvSpPr>
        <p:spPr>
          <a:xfrm flipV="1">
            <a:off x="5428328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4" name="Šípka nadol 63"/>
          <p:cNvSpPr/>
          <p:nvPr/>
        </p:nvSpPr>
        <p:spPr>
          <a:xfrm flipV="1">
            <a:off x="5654874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5" name="Šípka nadol 64"/>
          <p:cNvSpPr/>
          <p:nvPr/>
        </p:nvSpPr>
        <p:spPr>
          <a:xfrm flipV="1">
            <a:off x="5876374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6" name="Šípka nadol 65"/>
          <p:cNvSpPr/>
          <p:nvPr/>
        </p:nvSpPr>
        <p:spPr>
          <a:xfrm flipV="1">
            <a:off x="6097874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7" name="Šípka nadol 66"/>
          <p:cNvSpPr/>
          <p:nvPr/>
        </p:nvSpPr>
        <p:spPr>
          <a:xfrm flipV="1">
            <a:off x="6333727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8" name="Šípka nadol 67"/>
          <p:cNvSpPr/>
          <p:nvPr/>
        </p:nvSpPr>
        <p:spPr>
          <a:xfrm flipV="1">
            <a:off x="6555227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9" name="Šípka nadol 68"/>
          <p:cNvSpPr/>
          <p:nvPr/>
        </p:nvSpPr>
        <p:spPr>
          <a:xfrm flipV="1">
            <a:off x="6776727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0" name="Šípka nadol 69"/>
          <p:cNvSpPr/>
          <p:nvPr/>
        </p:nvSpPr>
        <p:spPr>
          <a:xfrm flipV="1">
            <a:off x="7003273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1" name="Šípka nadol 70"/>
          <p:cNvSpPr/>
          <p:nvPr/>
        </p:nvSpPr>
        <p:spPr>
          <a:xfrm flipV="1">
            <a:off x="7224773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2" name="Šípka nadol 71"/>
          <p:cNvSpPr/>
          <p:nvPr/>
        </p:nvSpPr>
        <p:spPr>
          <a:xfrm flipV="1">
            <a:off x="7446273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3" name="Šípka nadol 72"/>
          <p:cNvSpPr/>
          <p:nvPr/>
        </p:nvSpPr>
        <p:spPr>
          <a:xfrm flipV="1">
            <a:off x="7670801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4" name="Šípka nadol 73"/>
          <p:cNvSpPr/>
          <p:nvPr/>
        </p:nvSpPr>
        <p:spPr>
          <a:xfrm flipV="1">
            <a:off x="7892301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5" name="Šípka nadol 74"/>
          <p:cNvSpPr/>
          <p:nvPr/>
        </p:nvSpPr>
        <p:spPr>
          <a:xfrm flipV="1">
            <a:off x="8113801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6" name="Šípka nadol 75"/>
          <p:cNvSpPr/>
          <p:nvPr/>
        </p:nvSpPr>
        <p:spPr>
          <a:xfrm flipV="1">
            <a:off x="8340347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6" name="Šípka nadol 85"/>
          <p:cNvSpPr/>
          <p:nvPr/>
        </p:nvSpPr>
        <p:spPr>
          <a:xfrm flipV="1">
            <a:off x="8561847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0" name="Šípka nadol 89"/>
          <p:cNvSpPr/>
          <p:nvPr/>
        </p:nvSpPr>
        <p:spPr>
          <a:xfrm flipV="1">
            <a:off x="8783347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4" name="Šípka nadol 93"/>
          <p:cNvSpPr/>
          <p:nvPr/>
        </p:nvSpPr>
        <p:spPr>
          <a:xfrm flipV="1">
            <a:off x="9019200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" name="Šípka nadol 94"/>
          <p:cNvSpPr/>
          <p:nvPr/>
        </p:nvSpPr>
        <p:spPr>
          <a:xfrm flipV="1">
            <a:off x="9240700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7" name="Šípka nadol 96"/>
          <p:cNvSpPr/>
          <p:nvPr/>
        </p:nvSpPr>
        <p:spPr>
          <a:xfrm flipV="1">
            <a:off x="9462200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8" name="Šípka nadol 97"/>
          <p:cNvSpPr/>
          <p:nvPr/>
        </p:nvSpPr>
        <p:spPr>
          <a:xfrm flipV="1">
            <a:off x="9688746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2" name="Šípka nadol 101"/>
          <p:cNvSpPr/>
          <p:nvPr/>
        </p:nvSpPr>
        <p:spPr>
          <a:xfrm flipV="1">
            <a:off x="9910246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3" name="Šípka nadol 102"/>
          <p:cNvSpPr/>
          <p:nvPr/>
        </p:nvSpPr>
        <p:spPr>
          <a:xfrm flipV="1">
            <a:off x="10131746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4" name="Šípka nadol 103"/>
          <p:cNvSpPr/>
          <p:nvPr/>
        </p:nvSpPr>
        <p:spPr>
          <a:xfrm flipV="1">
            <a:off x="10367599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5" name="Šípka nadol 104"/>
          <p:cNvSpPr/>
          <p:nvPr/>
        </p:nvSpPr>
        <p:spPr>
          <a:xfrm flipV="1">
            <a:off x="10589099" y="5453044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6" name="Šípka nadol 105"/>
          <p:cNvSpPr/>
          <p:nvPr/>
        </p:nvSpPr>
        <p:spPr>
          <a:xfrm flipV="1">
            <a:off x="1081059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7" name="Šípka nadol 106"/>
          <p:cNvSpPr/>
          <p:nvPr/>
        </p:nvSpPr>
        <p:spPr>
          <a:xfrm flipV="1">
            <a:off x="1103209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8" name="Šípka nadol 107"/>
          <p:cNvSpPr/>
          <p:nvPr/>
        </p:nvSpPr>
        <p:spPr>
          <a:xfrm flipV="1">
            <a:off x="318523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9" name="Šípka nadol 108"/>
          <p:cNvSpPr/>
          <p:nvPr/>
        </p:nvSpPr>
        <p:spPr>
          <a:xfrm flipV="1">
            <a:off x="3406739" y="5448235"/>
            <a:ext cx="166692" cy="13532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379040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2568595" y="522537"/>
            <a:ext cx="41475" cy="261268"/>
          </a:xfrm>
          <a:prstGeom prst="rect">
            <a:avLst/>
          </a:prstGeom>
          <a:solidFill>
            <a:srgbClr val="EE3338"/>
          </a:solidFill>
          <a:ln>
            <a:solidFill>
              <a:srgbClr val="EE3338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2089081" y="254053"/>
            <a:ext cx="8024428" cy="591483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sk-SK" sz="1633" b="1" dirty="0">
                <a:solidFill>
                  <a:schemeClr val="bg1"/>
                </a:solidFill>
              </a:rPr>
              <a:t>Schéma podporného systému strategického rozvojového manažmentu (foresight) </a:t>
            </a:r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endParaRPr lang="sk-SK" sz="1633" dirty="0">
              <a:solidFill>
                <a:schemeClr val="bg1"/>
              </a:solidFill>
            </a:endParaRPr>
          </a:p>
        </p:txBody>
      </p:sp>
      <p:sp>
        <p:nvSpPr>
          <p:cNvPr id="52" name="TextShape 7"/>
          <p:cNvSpPr txBox="1"/>
          <p:nvPr/>
        </p:nvSpPr>
        <p:spPr>
          <a:xfrm>
            <a:off x="-1639740" y="644411"/>
            <a:ext cx="3527413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endParaRPr lang="sk-SK" sz="1633" b="1" spc="-1" dirty="0">
              <a:latin typeface="Calibri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58846" y="1665243"/>
            <a:ext cx="7094870" cy="4552660"/>
          </a:xfrm>
          <a:prstGeom prst="rect">
            <a:avLst/>
          </a:prstGeom>
          <a:noFill/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58" name="Rectangle 57"/>
          <p:cNvSpPr/>
          <p:nvPr/>
        </p:nvSpPr>
        <p:spPr>
          <a:xfrm>
            <a:off x="5430330" y="908594"/>
            <a:ext cx="1431915" cy="13479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52" b="1" dirty="0" err="1">
                <a:solidFill>
                  <a:schemeClr val="tx2">
                    <a:lumMod val="75000"/>
                  </a:schemeClr>
                </a:solidFill>
              </a:rPr>
              <a:t>Strategicko</a:t>
            </a:r>
            <a:endParaRPr lang="sk-SK" sz="1452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analytická jednotka VUC – inštitút rozvoja</a:t>
            </a:r>
            <a:endParaRPr lang="en-US" sz="1452" b="1" dirty="0"/>
          </a:p>
        </p:txBody>
      </p:sp>
      <p:sp>
        <p:nvSpPr>
          <p:cNvPr id="61" name="Rectangle 60"/>
          <p:cNvSpPr/>
          <p:nvPr/>
        </p:nvSpPr>
        <p:spPr>
          <a:xfrm>
            <a:off x="1736291" y="3085478"/>
            <a:ext cx="2411473" cy="6259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2" name="Rectangle 61"/>
          <p:cNvSpPr/>
          <p:nvPr/>
        </p:nvSpPr>
        <p:spPr>
          <a:xfrm>
            <a:off x="1767539" y="3860303"/>
            <a:ext cx="2411473" cy="5535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chemeClr val="accent3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715553" y="5362329"/>
            <a:ext cx="2473185" cy="6846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4" name="Rectangle 63"/>
          <p:cNvSpPr/>
          <p:nvPr/>
        </p:nvSpPr>
        <p:spPr>
          <a:xfrm>
            <a:off x="1753669" y="4532924"/>
            <a:ext cx="2435070" cy="6648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5" name="TextBox 64"/>
          <p:cNvSpPr txBox="1"/>
          <p:nvPr/>
        </p:nvSpPr>
        <p:spPr>
          <a:xfrm>
            <a:off x="1848894" y="3085477"/>
            <a:ext cx="2419903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Stra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egicko</a:t>
            </a:r>
            <a:r>
              <a:rPr lang="en-US" sz="1452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analytick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á jednotka MF SR</a:t>
            </a:r>
            <a:endParaRPr lang="en-US" sz="1452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46093" y="3860302"/>
            <a:ext cx="2422704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Stra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egicko</a:t>
            </a:r>
            <a:r>
              <a:rPr lang="en-US" sz="1452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analytick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á jednotka Úradu vlády SR</a:t>
            </a:r>
            <a:endParaRPr lang="en-US" sz="1452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48894" y="5393342"/>
            <a:ext cx="2215711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Stra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egicko</a:t>
            </a:r>
            <a:r>
              <a:rPr lang="en-US" sz="1452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analytick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á jednotka ......</a:t>
            </a:r>
            <a:endParaRPr lang="en-US" sz="1452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848894" y="4580912"/>
            <a:ext cx="2140465" cy="76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Stra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t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egicko</a:t>
            </a:r>
            <a:r>
              <a:rPr lang="en-US" sz="1452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52" b="1" dirty="0" err="1">
                <a:solidFill>
                  <a:schemeClr val="tx2">
                    <a:lumMod val="75000"/>
                  </a:schemeClr>
                </a:solidFill>
              </a:rPr>
              <a:t>analytick</a:t>
            </a:r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á jednotka MDV SR</a:t>
            </a:r>
            <a:endParaRPr lang="en-US" sz="1452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1452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49002" y="1739846"/>
            <a:ext cx="1511311" cy="12096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52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DECÍZNA SFÉRA</a:t>
            </a:r>
          </a:p>
          <a:p>
            <a:r>
              <a:rPr lang="sk-SK" sz="1452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VUC</a:t>
            </a:r>
          </a:p>
          <a:p>
            <a:r>
              <a:rPr lang="sk-SK" sz="1452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MINISTERSTVÁ</a:t>
            </a:r>
          </a:p>
          <a:p>
            <a:r>
              <a:rPr lang="sk-SK" sz="1452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VLÁDA</a:t>
            </a:r>
          </a:p>
          <a:p>
            <a:r>
              <a:rPr lang="sk-SK" sz="1452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PARLAMENT</a:t>
            </a:r>
            <a:endParaRPr lang="en-US" sz="1452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14718" y="2841081"/>
            <a:ext cx="5233322" cy="3211945"/>
          </a:xfrm>
          <a:prstGeom prst="rect">
            <a:avLst/>
          </a:prstGeom>
          <a:solidFill>
            <a:schemeClr val="accent2">
              <a:lumMod val="60000"/>
              <a:lumOff val="40000"/>
              <a:alpha val="5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633" b="1" dirty="0">
                <a:solidFill>
                  <a:srgbClr val="C00000"/>
                </a:solidFill>
              </a:rPr>
              <a:t>TVORBA NÁRODNÝCH INTEGROVANÝCH A PRIEREZOVÝCH STRATÉGI A RIADENIE ICH IMPLEMENTÁCIE</a:t>
            </a: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  <a:p>
            <a:endParaRPr lang="sk-SK" sz="1633" dirty="0">
              <a:solidFill>
                <a:srgbClr val="C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010541" y="4251812"/>
            <a:ext cx="2874271" cy="1672028"/>
          </a:xfrm>
          <a:prstGeom prst="rect">
            <a:avLst/>
          </a:prstGeom>
          <a:solidFill>
            <a:srgbClr val="C00000">
              <a:alpha val="5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33" dirty="0">
                <a:solidFill>
                  <a:srgbClr val="C00000"/>
                </a:solidFill>
              </a:rPr>
              <a:t>ÚPVII </a:t>
            </a:r>
          </a:p>
          <a:p>
            <a:r>
              <a:rPr lang="sk-SK" sz="1633" dirty="0">
                <a:solidFill>
                  <a:srgbClr val="C00000"/>
                </a:solidFill>
              </a:rPr>
              <a:t>Centrum strategického plánovania a manažmentu</a:t>
            </a:r>
          </a:p>
          <a:p>
            <a:r>
              <a:rPr lang="sk-SK" sz="1633" dirty="0">
                <a:solidFill>
                  <a:srgbClr val="C00000"/>
                </a:solidFill>
              </a:rPr>
              <a:t>	Sekcia </a:t>
            </a:r>
            <a:r>
              <a:rPr lang="sk-SK" sz="1633" dirty="0" smtClean="0">
                <a:solidFill>
                  <a:srgbClr val="C00000"/>
                </a:solidFill>
              </a:rPr>
              <a:t>riadenia investícií, vrátane odboru regionálneho rozvoja</a:t>
            </a:r>
            <a:endParaRPr lang="sk-SK" sz="1633" dirty="0">
              <a:solidFill>
                <a:srgbClr val="C00000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6058418" y="2417687"/>
            <a:ext cx="175737" cy="2612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7" name="Down Arrow 26"/>
          <p:cNvSpPr/>
          <p:nvPr/>
        </p:nvSpPr>
        <p:spPr>
          <a:xfrm>
            <a:off x="7627454" y="2441135"/>
            <a:ext cx="175737" cy="2612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8" name="Down Arrow 27"/>
          <p:cNvSpPr/>
          <p:nvPr/>
        </p:nvSpPr>
        <p:spPr>
          <a:xfrm>
            <a:off x="9212775" y="2417687"/>
            <a:ext cx="175737" cy="2612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" name="Right Arrow 2"/>
          <p:cNvSpPr/>
          <p:nvPr/>
        </p:nvSpPr>
        <p:spPr>
          <a:xfrm>
            <a:off x="4268798" y="3398433"/>
            <a:ext cx="390067" cy="21754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0" name="Right Arrow 29"/>
          <p:cNvSpPr/>
          <p:nvPr/>
        </p:nvSpPr>
        <p:spPr>
          <a:xfrm>
            <a:off x="4298088" y="4016780"/>
            <a:ext cx="390067" cy="21754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1" name="Right Arrow 30"/>
          <p:cNvSpPr/>
          <p:nvPr/>
        </p:nvSpPr>
        <p:spPr>
          <a:xfrm>
            <a:off x="4273134" y="4756577"/>
            <a:ext cx="390067" cy="21754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2" name="Right Arrow 31"/>
          <p:cNvSpPr/>
          <p:nvPr/>
        </p:nvSpPr>
        <p:spPr>
          <a:xfrm>
            <a:off x="4273134" y="5549819"/>
            <a:ext cx="390067" cy="21754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" name="Bent-Up Arrow 5"/>
          <p:cNvSpPr/>
          <p:nvPr/>
        </p:nvSpPr>
        <p:spPr>
          <a:xfrm rot="16200000">
            <a:off x="8809682" y="2675175"/>
            <a:ext cx="2951771" cy="331812"/>
          </a:xfrm>
          <a:prstGeom prst="bentUpArrow">
            <a:avLst>
              <a:gd name="adj1" fmla="val 25000"/>
              <a:gd name="adj2" fmla="val 31860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7" name="Bent-Up Arrow 6"/>
          <p:cNvSpPr/>
          <p:nvPr/>
        </p:nvSpPr>
        <p:spPr>
          <a:xfrm flipH="1">
            <a:off x="2241862" y="6046991"/>
            <a:ext cx="4107908" cy="452254"/>
          </a:xfrm>
          <a:prstGeom prst="bentUp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8" name="Rectangle 7"/>
          <p:cNvSpPr/>
          <p:nvPr/>
        </p:nvSpPr>
        <p:spPr>
          <a:xfrm rot="16200000">
            <a:off x="6181843" y="6263992"/>
            <a:ext cx="420838" cy="65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8" name="Rectangle 37"/>
          <p:cNvSpPr/>
          <p:nvPr/>
        </p:nvSpPr>
        <p:spPr>
          <a:xfrm>
            <a:off x="10207876" y="4316966"/>
            <a:ext cx="243596" cy="1300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6" name="Rectangle 57"/>
          <p:cNvSpPr/>
          <p:nvPr/>
        </p:nvSpPr>
        <p:spPr>
          <a:xfrm>
            <a:off x="7034897" y="935072"/>
            <a:ext cx="1431915" cy="13479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52" b="1" dirty="0" err="1">
                <a:solidFill>
                  <a:schemeClr val="tx2">
                    <a:lumMod val="75000"/>
                  </a:schemeClr>
                </a:solidFill>
              </a:rPr>
              <a:t>Strategicko</a:t>
            </a:r>
            <a:endParaRPr lang="sk-SK" sz="1452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analytická jednotka VUC – inštitút rozvoja</a:t>
            </a:r>
            <a:endParaRPr lang="en-US" sz="1452" b="1" dirty="0"/>
          </a:p>
        </p:txBody>
      </p:sp>
      <p:sp>
        <p:nvSpPr>
          <p:cNvPr id="39" name="Rectangle 57"/>
          <p:cNvSpPr/>
          <p:nvPr/>
        </p:nvSpPr>
        <p:spPr>
          <a:xfrm>
            <a:off x="8584687" y="935072"/>
            <a:ext cx="1431915" cy="13479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52" b="1" dirty="0" err="1">
                <a:solidFill>
                  <a:schemeClr val="tx2">
                    <a:lumMod val="75000"/>
                  </a:schemeClr>
                </a:solidFill>
              </a:rPr>
              <a:t>Strategicko</a:t>
            </a:r>
            <a:endParaRPr lang="sk-SK" sz="1452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analytická jednotka VUC – inštitút rozvoja</a:t>
            </a:r>
            <a:endParaRPr lang="en-US" sz="1452" b="1" dirty="0"/>
          </a:p>
        </p:txBody>
      </p:sp>
    </p:spTree>
    <p:extLst>
      <p:ext uri="{BB962C8B-B14F-4D97-AF65-F5344CB8AC3E}">
        <p14:creationId xmlns:p14="http://schemas.microsoft.com/office/powerpoint/2010/main" val="70557645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2568595" y="522537"/>
            <a:ext cx="41475" cy="261268"/>
          </a:xfrm>
          <a:prstGeom prst="rect">
            <a:avLst/>
          </a:prstGeom>
          <a:solidFill>
            <a:srgbClr val="EE3338"/>
          </a:solidFill>
          <a:ln>
            <a:solidFill>
              <a:srgbClr val="EE3338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1861298" y="130634"/>
            <a:ext cx="8263343" cy="391903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sk-SK" sz="1633" b="1" dirty="0">
                <a:solidFill>
                  <a:schemeClr val="bg1"/>
                </a:solidFill>
              </a:rPr>
              <a:t>Schéma podporného systému strategického rozvojového manažmentu (foresight) </a:t>
            </a:r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endParaRPr lang="sk-SK" sz="1633" dirty="0">
              <a:solidFill>
                <a:schemeClr val="bg1"/>
              </a:solidFill>
            </a:endParaRPr>
          </a:p>
        </p:txBody>
      </p:sp>
      <p:sp>
        <p:nvSpPr>
          <p:cNvPr id="52" name="TextShape 7"/>
          <p:cNvSpPr txBox="1"/>
          <p:nvPr/>
        </p:nvSpPr>
        <p:spPr>
          <a:xfrm>
            <a:off x="-1639740" y="644411"/>
            <a:ext cx="3527413" cy="29066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pPr marL="311079" indent="-311079">
              <a:buAutoNum type="arabicParenR"/>
            </a:pPr>
            <a:endParaRPr lang="sk-SK" sz="1633" spc="-1" dirty="0">
              <a:latin typeface="Calibri"/>
            </a:endParaRPr>
          </a:p>
          <a:p>
            <a:endParaRPr lang="sk-SK" sz="1633" b="1" spc="-1" dirty="0">
              <a:latin typeface="Calibri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629350" y="2055560"/>
            <a:ext cx="5843382" cy="46347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59" name="Rectangle 58"/>
          <p:cNvSpPr/>
          <p:nvPr/>
        </p:nvSpPr>
        <p:spPr>
          <a:xfrm>
            <a:off x="7702435" y="2701932"/>
            <a:ext cx="2515037" cy="6762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89" b="1" dirty="0">
                <a:solidFill>
                  <a:srgbClr val="C00000"/>
                </a:solidFill>
              </a:rPr>
              <a:t>RADA</a:t>
            </a:r>
            <a:r>
              <a:rPr lang="sk-SK" sz="1089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sk-SK" sz="1089" b="1" dirty="0">
                <a:solidFill>
                  <a:schemeClr val="tx1"/>
                </a:solidFill>
              </a:rPr>
              <a:t>= </a:t>
            </a:r>
            <a:r>
              <a:rPr lang="sk-SK" sz="1089" b="1" dirty="0">
                <a:solidFill>
                  <a:srgbClr val="DEA900"/>
                </a:solidFill>
              </a:rPr>
              <a:t>KOMISIA VUC pre RR </a:t>
            </a:r>
            <a:r>
              <a:rPr lang="sk-SK" sz="1089" b="1" dirty="0">
                <a:solidFill>
                  <a:schemeClr val="tx1"/>
                </a:solidFill>
              </a:rPr>
              <a:t>+ zástupca UPVII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112203" y="2710969"/>
            <a:ext cx="2459176" cy="6711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89" b="1" dirty="0">
                <a:solidFill>
                  <a:srgbClr val="C00000"/>
                </a:solidFill>
              </a:rPr>
              <a:t>VÝKONNÝ MANAŽMENT</a:t>
            </a:r>
          </a:p>
          <a:p>
            <a:pPr algn="ctr"/>
            <a:r>
              <a:rPr lang="sk-SK" sz="1089" b="1" dirty="0">
                <a:solidFill>
                  <a:srgbClr val="00B050"/>
                </a:solidFill>
              </a:rPr>
              <a:t>= Odbor strategických činnosti VUC (RR+UP)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721648" y="3534739"/>
            <a:ext cx="8555112" cy="14056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2" name="Rectangle 61"/>
          <p:cNvSpPr/>
          <p:nvPr/>
        </p:nvSpPr>
        <p:spPr>
          <a:xfrm>
            <a:off x="4865998" y="5070060"/>
            <a:ext cx="5410761" cy="14676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212349" y="644411"/>
            <a:ext cx="8260382" cy="619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5" name="TextBox 64"/>
          <p:cNvSpPr txBox="1"/>
          <p:nvPr/>
        </p:nvSpPr>
        <p:spPr>
          <a:xfrm>
            <a:off x="5128110" y="3572426"/>
            <a:ext cx="4540784" cy="315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52" b="1" dirty="0">
                <a:solidFill>
                  <a:srgbClr val="C00000"/>
                </a:solidFill>
              </a:rPr>
              <a:t>Oddelenie strategického riadenia</a:t>
            </a:r>
            <a:endParaRPr lang="en-US" sz="1452" b="1" dirty="0">
              <a:solidFill>
                <a:srgbClr val="C0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924409" y="5136429"/>
            <a:ext cx="4523855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52" b="1" dirty="0">
                <a:solidFill>
                  <a:srgbClr val="C00000"/>
                </a:solidFill>
              </a:rPr>
              <a:t>Oddelenie implementácie a finančného riadenia – správa Krajského fondu rozvoja </a:t>
            </a:r>
            <a:endParaRPr lang="en-US" sz="1452" b="1" dirty="0">
              <a:solidFill>
                <a:srgbClr val="C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413214" y="669823"/>
            <a:ext cx="4570682" cy="5392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Vláda SR – ÚV, UPVII, ministerstvá  </a:t>
            </a:r>
            <a:endParaRPr lang="en-US" sz="1452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sz="1452" b="1" dirty="0">
                <a:solidFill>
                  <a:srgbClr val="C00000"/>
                </a:solidFill>
              </a:rPr>
              <a:t>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5997" y="2055561"/>
            <a:ext cx="5258643" cy="539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52" b="1" dirty="0">
                <a:solidFill>
                  <a:srgbClr val="C00000"/>
                </a:solidFill>
              </a:rPr>
              <a:t>ANALYTICKO STRATEGICKÁ A IMPLEMENT AČNÁ JEDNOTKA VUC – INŠTITÚT ROZVOJA</a:t>
            </a:r>
            <a:endParaRPr lang="en-US" sz="1452" b="1" dirty="0">
              <a:solidFill>
                <a:srgbClr val="C00000"/>
              </a:solidFill>
            </a:endParaRPr>
          </a:p>
        </p:txBody>
      </p:sp>
      <p:sp>
        <p:nvSpPr>
          <p:cNvPr id="18" name="Rectangle 63"/>
          <p:cNvSpPr/>
          <p:nvPr/>
        </p:nvSpPr>
        <p:spPr>
          <a:xfrm>
            <a:off x="3586402" y="1341290"/>
            <a:ext cx="4991924" cy="6324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9" name="Rectangle 22"/>
          <p:cNvSpPr/>
          <p:nvPr/>
        </p:nvSpPr>
        <p:spPr>
          <a:xfrm>
            <a:off x="5621785" y="740222"/>
            <a:ext cx="3252536" cy="427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998" b="1" dirty="0">
                <a:solidFill>
                  <a:schemeClr val="tx1"/>
                </a:solidFill>
              </a:rPr>
              <a:t>Centrum strategického plánovania a manažmentu </a:t>
            </a:r>
          </a:p>
          <a:p>
            <a:r>
              <a:rPr lang="sk-SK" sz="998" b="1" dirty="0">
                <a:solidFill>
                  <a:schemeClr val="tx1"/>
                </a:solidFill>
              </a:rPr>
              <a:t>UPVII - Sekcia strategického riadenia investícií</a:t>
            </a:r>
          </a:p>
        </p:txBody>
      </p:sp>
      <p:sp>
        <p:nvSpPr>
          <p:cNvPr id="20" name="TextBox 66"/>
          <p:cNvSpPr txBox="1"/>
          <p:nvPr/>
        </p:nvSpPr>
        <p:spPr>
          <a:xfrm>
            <a:off x="3586403" y="1339534"/>
            <a:ext cx="4991924" cy="6510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452" b="1" dirty="0">
                <a:solidFill>
                  <a:schemeClr val="tx2">
                    <a:lumMod val="75000"/>
                  </a:schemeClr>
                </a:solidFill>
              </a:rPr>
              <a:t>VUC </a:t>
            </a:r>
            <a:r>
              <a:rPr lang="sk-SK" sz="1089" b="1" dirty="0">
                <a:solidFill>
                  <a:schemeClr val="tx2">
                    <a:lumMod val="75000"/>
                  </a:schemeClr>
                </a:solidFill>
              </a:rPr>
              <a:t>– Zastupiteľstvo, </a:t>
            </a:r>
            <a:r>
              <a:rPr lang="sk-SK" sz="1089" b="1" dirty="0">
                <a:solidFill>
                  <a:srgbClr val="DEA900"/>
                </a:solidFill>
              </a:rPr>
              <a:t>komisia VUC pre RR </a:t>
            </a:r>
            <a:r>
              <a:rPr lang="sk-SK" sz="1089" b="1" dirty="0"/>
              <a:t>(poslanci  + predsedovia Koordinačných  rád </a:t>
            </a:r>
            <a:r>
              <a:rPr lang="sk-SK" sz="1089" b="1" dirty="0" err="1"/>
              <a:t>strat.egicko</a:t>
            </a:r>
            <a:r>
              <a:rPr lang="sk-SK" sz="1089" b="1" dirty="0"/>
              <a:t> </a:t>
            </a:r>
            <a:r>
              <a:rPr lang="sk-SK" sz="1089" b="1" dirty="0" err="1"/>
              <a:t>planovacích</a:t>
            </a:r>
            <a:r>
              <a:rPr lang="sk-SK" sz="1089" b="1" dirty="0"/>
              <a:t> regiónov, + odborníci)</a:t>
            </a:r>
          </a:p>
          <a:p>
            <a:r>
              <a:rPr lang="sk-SK" sz="1089" b="1" dirty="0">
                <a:solidFill>
                  <a:schemeClr val="tx2">
                    <a:lumMod val="75000"/>
                  </a:schemeClr>
                </a:solidFill>
              </a:rPr>
              <a:t>           - Úrad, </a:t>
            </a:r>
            <a:r>
              <a:rPr lang="sk-SK" sz="1089" b="1" dirty="0">
                <a:solidFill>
                  <a:srgbClr val="00B050"/>
                </a:solidFill>
              </a:rPr>
              <a:t>odbor strategických činností VUC</a:t>
            </a:r>
            <a:endParaRPr lang="en-US" sz="1089" b="1" dirty="0">
              <a:solidFill>
                <a:srgbClr val="00B050"/>
              </a:solidFill>
            </a:endParaRPr>
          </a:p>
        </p:txBody>
      </p:sp>
      <p:sp>
        <p:nvSpPr>
          <p:cNvPr id="28" name="Rectangle 22"/>
          <p:cNvSpPr/>
          <p:nvPr/>
        </p:nvSpPr>
        <p:spPr>
          <a:xfrm>
            <a:off x="1783522" y="3646488"/>
            <a:ext cx="3140887" cy="505660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270" b="1" dirty="0">
                <a:solidFill>
                  <a:schemeClr val="tx1"/>
                </a:solidFill>
              </a:rPr>
              <a:t>Externé pracovisko – logistická </a:t>
            </a:r>
            <a:r>
              <a:rPr lang="sk-SK" sz="1270" b="1" dirty="0" err="1">
                <a:solidFill>
                  <a:schemeClr val="tx1"/>
                </a:solidFill>
              </a:rPr>
              <a:t>podopora</a:t>
            </a:r>
            <a:r>
              <a:rPr lang="sk-SK" sz="1270" b="1" dirty="0">
                <a:solidFill>
                  <a:schemeClr val="tx1"/>
                </a:solidFill>
              </a:rPr>
              <a:t> koordinačnej rady</a:t>
            </a:r>
          </a:p>
        </p:txBody>
      </p:sp>
      <p:sp>
        <p:nvSpPr>
          <p:cNvPr id="29" name="Rectangle 59"/>
          <p:cNvSpPr/>
          <p:nvPr/>
        </p:nvSpPr>
        <p:spPr>
          <a:xfrm>
            <a:off x="1721647" y="1775914"/>
            <a:ext cx="1719069" cy="1620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89" b="1" dirty="0">
                <a:solidFill>
                  <a:schemeClr val="tx2">
                    <a:lumMod val="75000"/>
                  </a:schemeClr>
                </a:solidFill>
              </a:rPr>
              <a:t>KOORDINAČNÁ RADA </a:t>
            </a:r>
          </a:p>
          <a:p>
            <a:pPr algn="ctr"/>
            <a:r>
              <a:rPr lang="sk-SK" sz="1089" b="1" dirty="0">
                <a:solidFill>
                  <a:schemeClr val="tx2">
                    <a:lumMod val="75000"/>
                  </a:schemeClr>
                </a:solidFill>
              </a:rPr>
              <a:t>STRAT-PLANOVACIEHO REGIÓNU XY</a:t>
            </a:r>
          </a:p>
          <a:p>
            <a:pPr algn="ctr"/>
            <a:r>
              <a:rPr lang="sk-SK" sz="1089" b="1" dirty="0">
                <a:solidFill>
                  <a:srgbClr val="7030A0"/>
                </a:solidFill>
              </a:rPr>
              <a:t>Predseda</a:t>
            </a:r>
          </a:p>
          <a:p>
            <a:pPr algn="ctr"/>
            <a:endParaRPr lang="sk-SK" sz="1089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089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089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sk-SK" sz="1089" b="1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0" name="Rectangle 22"/>
          <p:cNvSpPr/>
          <p:nvPr/>
        </p:nvSpPr>
        <p:spPr>
          <a:xfrm>
            <a:off x="1778651" y="2847716"/>
            <a:ext cx="529027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Poslanci VUC z reg.</a:t>
            </a:r>
          </a:p>
        </p:txBody>
      </p:sp>
      <p:sp>
        <p:nvSpPr>
          <p:cNvPr id="31" name="Rectangle 22"/>
          <p:cNvSpPr/>
          <p:nvPr/>
        </p:nvSpPr>
        <p:spPr>
          <a:xfrm>
            <a:off x="2311237" y="2847716"/>
            <a:ext cx="493860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Starostovia/primátori</a:t>
            </a:r>
          </a:p>
        </p:txBody>
      </p:sp>
      <p:sp>
        <p:nvSpPr>
          <p:cNvPr id="32" name="Rectangle 22"/>
          <p:cNvSpPr/>
          <p:nvPr/>
        </p:nvSpPr>
        <p:spPr>
          <a:xfrm>
            <a:off x="2805097" y="2847715"/>
            <a:ext cx="535340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Ostatné subjekty RR</a:t>
            </a:r>
          </a:p>
        </p:txBody>
      </p:sp>
      <p:sp>
        <p:nvSpPr>
          <p:cNvPr id="33" name="Rectangle 22"/>
          <p:cNvSpPr/>
          <p:nvPr/>
        </p:nvSpPr>
        <p:spPr>
          <a:xfrm>
            <a:off x="1785052" y="4251342"/>
            <a:ext cx="3139356" cy="505660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1270" b="1" dirty="0">
                <a:solidFill>
                  <a:schemeClr val="tx1"/>
                </a:solidFill>
              </a:rPr>
              <a:t>Externé pracovisko  – logistická </a:t>
            </a:r>
            <a:r>
              <a:rPr lang="sk-SK" sz="1270" b="1" dirty="0" err="1">
                <a:solidFill>
                  <a:schemeClr val="tx1"/>
                </a:solidFill>
              </a:rPr>
              <a:t>podopora</a:t>
            </a:r>
            <a:r>
              <a:rPr lang="sk-SK" sz="1270" b="1" dirty="0">
                <a:solidFill>
                  <a:schemeClr val="tx1"/>
                </a:solidFill>
              </a:rPr>
              <a:t> koordinačnej rady</a:t>
            </a:r>
          </a:p>
        </p:txBody>
      </p:sp>
      <p:sp>
        <p:nvSpPr>
          <p:cNvPr id="22" name="Šípka hore a doľava 21"/>
          <p:cNvSpPr/>
          <p:nvPr/>
        </p:nvSpPr>
        <p:spPr>
          <a:xfrm rot="16200000">
            <a:off x="8678348" y="1540955"/>
            <a:ext cx="391946" cy="41800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35" name="Obojsmerná zvislá šípka 34"/>
          <p:cNvSpPr/>
          <p:nvPr/>
        </p:nvSpPr>
        <p:spPr>
          <a:xfrm>
            <a:off x="9115397" y="1336864"/>
            <a:ext cx="219825" cy="6448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49" name="Šípka hore a doľava 48"/>
          <p:cNvSpPr/>
          <p:nvPr/>
        </p:nvSpPr>
        <p:spPr>
          <a:xfrm rot="5400000">
            <a:off x="3113004" y="1311930"/>
            <a:ext cx="391946" cy="41800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50" name="Rectangle 59"/>
          <p:cNvSpPr/>
          <p:nvPr/>
        </p:nvSpPr>
        <p:spPr>
          <a:xfrm>
            <a:off x="1717122" y="5070060"/>
            <a:ext cx="1719069" cy="1620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89" b="1" dirty="0">
                <a:solidFill>
                  <a:srgbClr val="7030A0"/>
                </a:solidFill>
              </a:rPr>
              <a:t>KOORDINAČNÁ RADA </a:t>
            </a:r>
          </a:p>
          <a:p>
            <a:pPr algn="ctr"/>
            <a:r>
              <a:rPr lang="sk-SK" sz="1089" b="1" dirty="0">
                <a:solidFill>
                  <a:srgbClr val="7030A0"/>
                </a:solidFill>
              </a:rPr>
              <a:t>STRAT-PLANOVACIEHO REGIÓNU XY</a:t>
            </a:r>
          </a:p>
          <a:p>
            <a:pPr algn="ctr"/>
            <a:r>
              <a:rPr lang="sk-SK" sz="1089" b="1" dirty="0">
                <a:solidFill>
                  <a:srgbClr val="7030A0"/>
                </a:solidFill>
              </a:rPr>
              <a:t>Predseda</a:t>
            </a:r>
          </a:p>
          <a:p>
            <a:pPr algn="ctr"/>
            <a:endParaRPr lang="sk-SK" sz="1089" b="1" dirty="0">
              <a:solidFill>
                <a:srgbClr val="7030A0"/>
              </a:solidFill>
            </a:endParaRPr>
          </a:p>
          <a:p>
            <a:pPr algn="ctr"/>
            <a:endParaRPr lang="sk-SK" sz="1089" b="1" dirty="0">
              <a:solidFill>
                <a:srgbClr val="7030A0"/>
              </a:solidFill>
            </a:endParaRPr>
          </a:p>
          <a:p>
            <a:pPr algn="ctr"/>
            <a:endParaRPr lang="sk-SK" sz="1089" b="1" dirty="0">
              <a:solidFill>
                <a:srgbClr val="7030A0"/>
              </a:solidFill>
            </a:endParaRPr>
          </a:p>
          <a:p>
            <a:pPr algn="ctr"/>
            <a:r>
              <a:rPr lang="sk-SK" sz="1089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51" name="Rectangle 22"/>
          <p:cNvSpPr/>
          <p:nvPr/>
        </p:nvSpPr>
        <p:spPr>
          <a:xfrm>
            <a:off x="1774125" y="6141862"/>
            <a:ext cx="529027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Poslanci VUC z reg.</a:t>
            </a:r>
          </a:p>
        </p:txBody>
      </p:sp>
      <p:sp>
        <p:nvSpPr>
          <p:cNvPr id="53" name="Rectangle 22"/>
          <p:cNvSpPr/>
          <p:nvPr/>
        </p:nvSpPr>
        <p:spPr>
          <a:xfrm>
            <a:off x="2306711" y="6141862"/>
            <a:ext cx="493860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Starostovia/primátori</a:t>
            </a:r>
          </a:p>
        </p:txBody>
      </p:sp>
      <p:sp>
        <p:nvSpPr>
          <p:cNvPr id="54" name="Rectangle 22"/>
          <p:cNvSpPr/>
          <p:nvPr/>
        </p:nvSpPr>
        <p:spPr>
          <a:xfrm>
            <a:off x="2800571" y="6141861"/>
            <a:ext cx="535340" cy="395862"/>
          </a:xfrm>
          <a:prstGeom prst="rect">
            <a:avLst/>
          </a:prstGeom>
          <a:solidFill>
            <a:srgbClr val="C00000">
              <a:alpha val="5000"/>
            </a:srgb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726" dirty="0">
                <a:solidFill>
                  <a:srgbClr val="7030A0"/>
                </a:solidFill>
              </a:rPr>
              <a:t>Ostatné subjekty RR</a:t>
            </a:r>
          </a:p>
        </p:txBody>
      </p:sp>
      <p:sp>
        <p:nvSpPr>
          <p:cNvPr id="56" name="Šípka hore a doľava 55"/>
          <p:cNvSpPr/>
          <p:nvPr/>
        </p:nvSpPr>
        <p:spPr>
          <a:xfrm>
            <a:off x="3586402" y="1973761"/>
            <a:ext cx="391946" cy="418009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37" name="Obojsmerná zvislá šípka 36"/>
          <p:cNvSpPr/>
          <p:nvPr/>
        </p:nvSpPr>
        <p:spPr>
          <a:xfrm>
            <a:off x="2411516" y="4742996"/>
            <a:ext cx="219825" cy="327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57" name="Obojsmerná zvislá šípka 56"/>
          <p:cNvSpPr/>
          <p:nvPr/>
        </p:nvSpPr>
        <p:spPr>
          <a:xfrm>
            <a:off x="2439858" y="3245362"/>
            <a:ext cx="219825" cy="32706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58" name="TextBox 64"/>
          <p:cNvSpPr txBox="1"/>
          <p:nvPr/>
        </p:nvSpPr>
        <p:spPr>
          <a:xfrm>
            <a:off x="5128110" y="3875951"/>
            <a:ext cx="5148649" cy="1265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89" b="1" dirty="0"/>
              <a:t>Koordinácia tvorby špecifických stratégií na úrovni VUC</a:t>
            </a:r>
          </a:p>
          <a:p>
            <a:r>
              <a:rPr lang="sk-SK" sz="1089" b="1" dirty="0"/>
              <a:t>Tvorba integrovaných a prierezových stratégií (PHSR)</a:t>
            </a:r>
          </a:p>
          <a:p>
            <a:r>
              <a:rPr lang="sk-SK" sz="1089" b="1" dirty="0"/>
              <a:t>Tvorba integrovaných stratégií </a:t>
            </a:r>
            <a:r>
              <a:rPr lang="sk-SK" sz="1089" b="1" dirty="0" err="1"/>
              <a:t>strategicko=plánovacích</a:t>
            </a:r>
            <a:r>
              <a:rPr lang="sk-SK" sz="1089" b="1" dirty="0"/>
              <a:t> regiónov</a:t>
            </a:r>
          </a:p>
          <a:p>
            <a:r>
              <a:rPr lang="sk-SK" sz="1089" b="1" dirty="0"/>
              <a:t>Spracovanie podkladov pre strategické  a operatívne rozhodovanie</a:t>
            </a:r>
          </a:p>
          <a:p>
            <a:r>
              <a:rPr lang="sk-SK" sz="1089" b="1" dirty="0"/>
              <a:t>Podpora  koordinačných rád strategicko-plánovacích regiónov </a:t>
            </a:r>
          </a:p>
          <a:p>
            <a:r>
              <a:rPr lang="sk-SK" sz="1089" b="1" dirty="0"/>
              <a:t>Programové rozpočtovanie</a:t>
            </a:r>
          </a:p>
          <a:p>
            <a:endParaRPr lang="sk-SK" sz="1089" b="1" dirty="0"/>
          </a:p>
        </p:txBody>
      </p:sp>
      <p:sp>
        <p:nvSpPr>
          <p:cNvPr id="63" name="TextBox 64"/>
          <p:cNvSpPr txBox="1"/>
          <p:nvPr/>
        </p:nvSpPr>
        <p:spPr>
          <a:xfrm>
            <a:off x="5098401" y="5648165"/>
            <a:ext cx="4822295" cy="1097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89" b="1" dirty="0"/>
              <a:t>Implementácia Vízie a stratégie rozvoja Slovenska vo VUC</a:t>
            </a:r>
          </a:p>
          <a:p>
            <a:r>
              <a:rPr lang="sk-SK" sz="1089" b="1" dirty="0"/>
              <a:t>Implementácia stratégií VUC</a:t>
            </a:r>
          </a:p>
          <a:p>
            <a:r>
              <a:rPr lang="sk-SK" sz="1089" b="1" dirty="0"/>
              <a:t>Podpora  koordinačných rád strategicko-plánovacích regiónov </a:t>
            </a:r>
          </a:p>
          <a:p>
            <a:r>
              <a:rPr lang="sk-SK" sz="1089" b="1" dirty="0"/>
              <a:t>Finančný manažment</a:t>
            </a:r>
          </a:p>
          <a:p>
            <a:r>
              <a:rPr lang="sk-SK" sz="1089" b="1" dirty="0"/>
              <a:t>Monitoring a kontrola  implementácie</a:t>
            </a:r>
          </a:p>
          <a:p>
            <a:endParaRPr lang="sk-SK" sz="1089" b="1" dirty="0"/>
          </a:p>
        </p:txBody>
      </p:sp>
      <p:sp>
        <p:nvSpPr>
          <p:cNvPr id="38" name="Obojsmerná vodorovná šípka 37"/>
          <p:cNvSpPr/>
          <p:nvPr/>
        </p:nvSpPr>
        <p:spPr>
          <a:xfrm>
            <a:off x="3586403" y="2586059"/>
            <a:ext cx="876488" cy="26165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67" name="Obojsmerná vodorovná šípka 66"/>
          <p:cNvSpPr/>
          <p:nvPr/>
        </p:nvSpPr>
        <p:spPr>
          <a:xfrm>
            <a:off x="3512523" y="5615586"/>
            <a:ext cx="876488" cy="26165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69" name="Rectangle 22"/>
          <p:cNvSpPr/>
          <p:nvPr/>
        </p:nvSpPr>
        <p:spPr>
          <a:xfrm>
            <a:off x="9278160" y="740221"/>
            <a:ext cx="1063922" cy="427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998" b="1" dirty="0" err="1">
                <a:solidFill>
                  <a:schemeClr val="tx1"/>
                </a:solidFill>
              </a:rPr>
              <a:t>Strat.-analyt</a:t>
            </a:r>
            <a:r>
              <a:rPr lang="sk-SK" sz="998" b="1" dirty="0">
                <a:solidFill>
                  <a:schemeClr val="tx1"/>
                </a:solidFill>
              </a:rPr>
              <a:t>. jednotky rezortov</a:t>
            </a:r>
          </a:p>
        </p:txBody>
      </p:sp>
      <p:sp>
        <p:nvSpPr>
          <p:cNvPr id="70" name="Obojsmerná zvislá šípka 69"/>
          <p:cNvSpPr/>
          <p:nvPr/>
        </p:nvSpPr>
        <p:spPr>
          <a:xfrm>
            <a:off x="9821983" y="1315139"/>
            <a:ext cx="219825" cy="6448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71" name="Obojsmerná vodorovná šípka 70"/>
          <p:cNvSpPr/>
          <p:nvPr/>
        </p:nvSpPr>
        <p:spPr>
          <a:xfrm>
            <a:off x="8896978" y="871973"/>
            <a:ext cx="328332" cy="1644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</p:spTree>
    <p:extLst>
      <p:ext uri="{BB962C8B-B14F-4D97-AF65-F5344CB8AC3E}">
        <p14:creationId xmlns:p14="http://schemas.microsoft.com/office/powerpoint/2010/main" val="57575608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 flipH="1">
            <a:off x="2568595" y="1"/>
            <a:ext cx="41475" cy="261268"/>
          </a:xfrm>
          <a:prstGeom prst="rect">
            <a:avLst/>
          </a:prstGeom>
          <a:solidFill>
            <a:srgbClr val="D2D4D5"/>
          </a:solidFill>
          <a:ln>
            <a:solidFill>
              <a:srgbClr val="D2D4D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2"/>
          <p:cNvSpPr/>
          <p:nvPr/>
        </p:nvSpPr>
        <p:spPr>
          <a:xfrm>
            <a:off x="2568595" y="522537"/>
            <a:ext cx="41475" cy="261268"/>
          </a:xfrm>
          <a:prstGeom prst="rect">
            <a:avLst/>
          </a:prstGeom>
          <a:solidFill>
            <a:srgbClr val="EE3338"/>
          </a:solidFill>
          <a:ln>
            <a:solidFill>
              <a:srgbClr val="EE3338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3"/>
          <p:cNvSpPr/>
          <p:nvPr/>
        </p:nvSpPr>
        <p:spPr>
          <a:xfrm>
            <a:off x="1642171" y="254053"/>
            <a:ext cx="8634588" cy="591483"/>
          </a:xfrm>
          <a:prstGeom prst="rect">
            <a:avLst/>
          </a:prstGeom>
          <a:solidFill>
            <a:srgbClr val="3465A4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/>
            <a:r>
              <a:rPr lang="sk-SK" sz="1270" b="1" dirty="0" smtClean="0">
                <a:solidFill>
                  <a:schemeClr val="bg1"/>
                </a:solidFill>
              </a:rPr>
              <a:t>Integrácia na projektovej úrovni a Návrh </a:t>
            </a:r>
            <a:r>
              <a:rPr lang="sk-SK" sz="1270" b="1" dirty="0">
                <a:solidFill>
                  <a:schemeClr val="bg1"/>
                </a:solidFill>
              </a:rPr>
              <a:t>systému </a:t>
            </a:r>
            <a:r>
              <a:rPr lang="sk-SK" sz="1270" b="1" dirty="0" smtClean="0">
                <a:solidFill>
                  <a:schemeClr val="bg1"/>
                </a:solidFill>
              </a:rPr>
              <a:t>viaczdrojového financovania </a:t>
            </a:r>
            <a:r>
              <a:rPr lang="sk-SK" sz="1270" b="1" dirty="0">
                <a:solidFill>
                  <a:schemeClr val="bg1"/>
                </a:solidFill>
              </a:rPr>
              <a:t>Vízie a stratégie rozvoja Slovenska do roku </a:t>
            </a:r>
            <a:r>
              <a:rPr lang="sk-SK" sz="1270" b="1" smtClean="0">
                <a:solidFill>
                  <a:schemeClr val="bg1"/>
                </a:solidFill>
              </a:rPr>
              <a:t>2030 </a:t>
            </a:r>
            <a:endParaRPr lang="sk-SK" sz="127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93424" y="1682065"/>
            <a:ext cx="1175954" cy="50131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en-US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</p:txBody>
      </p:sp>
      <p:sp>
        <p:nvSpPr>
          <p:cNvPr id="3" name="Rectangle 2"/>
          <p:cNvSpPr/>
          <p:nvPr/>
        </p:nvSpPr>
        <p:spPr>
          <a:xfrm>
            <a:off x="4518600" y="927440"/>
            <a:ext cx="3739471" cy="6497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33" b="1" dirty="0">
                <a:solidFill>
                  <a:schemeClr val="tx2">
                    <a:lumMod val="75000"/>
                  </a:schemeClr>
                </a:solidFill>
              </a:rPr>
              <a:t>Obsahovo integrované rozvojové programy I.-III.</a:t>
            </a:r>
            <a:endParaRPr lang="en-US" sz="1633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00027" y="1665243"/>
            <a:ext cx="1176721" cy="5029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29" name="Rectangle 28"/>
          <p:cNvSpPr/>
          <p:nvPr/>
        </p:nvSpPr>
        <p:spPr>
          <a:xfrm>
            <a:off x="7141190" y="1660993"/>
            <a:ext cx="1116881" cy="50342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33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31" name="Rectangle 30"/>
          <p:cNvSpPr/>
          <p:nvPr/>
        </p:nvSpPr>
        <p:spPr>
          <a:xfrm>
            <a:off x="8330062" y="1647148"/>
            <a:ext cx="1985773" cy="5029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6" name="TextBox 5"/>
          <p:cNvSpPr txBox="1"/>
          <p:nvPr/>
        </p:nvSpPr>
        <p:spPr>
          <a:xfrm>
            <a:off x="3904444" y="3312858"/>
            <a:ext cx="724832" cy="790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75000"/>
                  </a:schemeClr>
                </a:solidFill>
              </a:rPr>
              <a:t>Národná úroveň </a:t>
            </a:r>
          </a:p>
          <a:p>
            <a:r>
              <a:rPr lang="sk-SK" sz="907" b="1" dirty="0">
                <a:solidFill>
                  <a:schemeClr val="tx2">
                    <a:lumMod val="75000"/>
                  </a:schemeClr>
                </a:solidFill>
              </a:rPr>
              <a:t>kompetencii COŠS </a:t>
            </a:r>
          </a:p>
          <a:p>
            <a:r>
              <a:rPr lang="sk-SK" sz="907" b="1" dirty="0">
                <a:solidFill>
                  <a:schemeClr val="tx2">
                    <a:lumMod val="75000"/>
                  </a:schemeClr>
                </a:solidFill>
              </a:rPr>
              <a:t>regiónov</a:t>
            </a:r>
            <a:endParaRPr lang="en-US" sz="907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ectangle 2"/>
          <p:cNvSpPr/>
          <p:nvPr/>
        </p:nvSpPr>
        <p:spPr>
          <a:xfrm>
            <a:off x="8335472" y="927440"/>
            <a:ext cx="1985773" cy="6497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270" b="1" dirty="0">
                <a:solidFill>
                  <a:schemeClr val="tx2">
                    <a:lumMod val="75000"/>
                  </a:schemeClr>
                </a:solidFill>
              </a:rPr>
              <a:t>Územne integrovaný rozvojový program IV.</a:t>
            </a:r>
            <a:endParaRPr lang="en-US" sz="127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Rectangle 27"/>
          <p:cNvSpPr/>
          <p:nvPr/>
        </p:nvSpPr>
        <p:spPr>
          <a:xfrm>
            <a:off x="4691889" y="2559948"/>
            <a:ext cx="458095" cy="40046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41" name="Rectangle 27"/>
          <p:cNvSpPr/>
          <p:nvPr/>
        </p:nvSpPr>
        <p:spPr>
          <a:xfrm>
            <a:off x="5253393" y="2559948"/>
            <a:ext cx="458095" cy="40046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42" name="Rectangle 27"/>
          <p:cNvSpPr/>
          <p:nvPr/>
        </p:nvSpPr>
        <p:spPr>
          <a:xfrm>
            <a:off x="6008020" y="2347380"/>
            <a:ext cx="458095" cy="4217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43" name="Rectangle 27"/>
          <p:cNvSpPr/>
          <p:nvPr/>
        </p:nvSpPr>
        <p:spPr>
          <a:xfrm>
            <a:off x="6553271" y="2347380"/>
            <a:ext cx="458095" cy="4217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44" name="Rectangle 27"/>
          <p:cNvSpPr/>
          <p:nvPr/>
        </p:nvSpPr>
        <p:spPr>
          <a:xfrm>
            <a:off x="7221323" y="2265163"/>
            <a:ext cx="458095" cy="42994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45" name="Rectangle 27"/>
          <p:cNvSpPr/>
          <p:nvPr/>
        </p:nvSpPr>
        <p:spPr>
          <a:xfrm>
            <a:off x="7713010" y="2265163"/>
            <a:ext cx="458095" cy="429940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55" name="TextBox 5"/>
          <p:cNvSpPr txBox="1"/>
          <p:nvPr/>
        </p:nvSpPr>
        <p:spPr>
          <a:xfrm>
            <a:off x="6008020" y="2380667"/>
            <a:ext cx="522595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investičný balíček Z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6" name="TextBox 6"/>
          <p:cNvSpPr txBox="1"/>
          <p:nvPr/>
        </p:nvSpPr>
        <p:spPr>
          <a:xfrm>
            <a:off x="3941452" y="5822095"/>
            <a:ext cx="681099" cy="790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75000"/>
                  </a:schemeClr>
                </a:solidFill>
              </a:rPr>
              <a:t>úroveň kompetencii miest a obcí</a:t>
            </a:r>
            <a:endParaRPr lang="en-US" sz="907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3837500" y="5233914"/>
            <a:ext cx="801212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rgbClr val="C00000"/>
                </a:solidFill>
              </a:rPr>
              <a:t>Prirodzené regióny           </a:t>
            </a:r>
            <a:endParaRPr lang="en-US" sz="907" b="1" dirty="0">
              <a:solidFill>
                <a:srgbClr val="C00000"/>
              </a:solidFill>
            </a:endParaRPr>
          </a:p>
        </p:txBody>
      </p:sp>
      <p:sp>
        <p:nvSpPr>
          <p:cNvPr id="59" name="TextBox 5"/>
          <p:cNvSpPr txBox="1"/>
          <p:nvPr/>
        </p:nvSpPr>
        <p:spPr>
          <a:xfrm>
            <a:off x="5253392" y="2508898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Integr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investičný balíček Y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0" name="TextBox 5"/>
          <p:cNvSpPr txBox="1"/>
          <p:nvPr/>
        </p:nvSpPr>
        <p:spPr>
          <a:xfrm>
            <a:off x="4691888" y="2508899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Integ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investičný balíček X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TextBox 5"/>
          <p:cNvSpPr txBox="1"/>
          <p:nvPr/>
        </p:nvSpPr>
        <p:spPr>
          <a:xfrm>
            <a:off x="7216867" y="2397215"/>
            <a:ext cx="522595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investičný balíček J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2" name="TextBox 5"/>
          <p:cNvSpPr txBox="1"/>
          <p:nvPr/>
        </p:nvSpPr>
        <p:spPr>
          <a:xfrm>
            <a:off x="6527555" y="2407923"/>
            <a:ext cx="522595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investičný balíček </a:t>
            </a:r>
          </a:p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3" name="TextBox 5"/>
          <p:cNvSpPr txBox="1"/>
          <p:nvPr/>
        </p:nvSpPr>
        <p:spPr>
          <a:xfrm>
            <a:off x="7715731" y="2405269"/>
            <a:ext cx="522595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investičný balíček K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9" name="Rectangle 27"/>
          <p:cNvSpPr/>
          <p:nvPr/>
        </p:nvSpPr>
        <p:spPr>
          <a:xfrm>
            <a:off x="8379177" y="2095512"/>
            <a:ext cx="458095" cy="44680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75" name="TextBox 5"/>
          <p:cNvSpPr txBox="1"/>
          <p:nvPr/>
        </p:nvSpPr>
        <p:spPr>
          <a:xfrm>
            <a:off x="8379176" y="2380665"/>
            <a:ext cx="522595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investičný balíček L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TextBox 5"/>
          <p:cNvSpPr txBox="1"/>
          <p:nvPr/>
        </p:nvSpPr>
        <p:spPr>
          <a:xfrm>
            <a:off x="4657733" y="1679155"/>
            <a:ext cx="1118255" cy="3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rozvojový program I.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TextBox 5"/>
          <p:cNvSpPr txBox="1"/>
          <p:nvPr/>
        </p:nvSpPr>
        <p:spPr>
          <a:xfrm>
            <a:off x="7184570" y="1682066"/>
            <a:ext cx="1150902" cy="3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rozvojový program III.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TextBox 5"/>
          <p:cNvSpPr txBox="1"/>
          <p:nvPr/>
        </p:nvSpPr>
        <p:spPr>
          <a:xfrm>
            <a:off x="5942436" y="1660994"/>
            <a:ext cx="1134312" cy="3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rozvojový program II.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TextBox 5"/>
          <p:cNvSpPr txBox="1"/>
          <p:nvPr/>
        </p:nvSpPr>
        <p:spPr>
          <a:xfrm>
            <a:off x="8450933" y="1688123"/>
            <a:ext cx="1702060" cy="204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Integrovaný rozvojový program IV.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0" name="Rectangle 27"/>
          <p:cNvSpPr/>
          <p:nvPr/>
        </p:nvSpPr>
        <p:spPr>
          <a:xfrm>
            <a:off x="9038297" y="4397694"/>
            <a:ext cx="318191" cy="2101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81" name="Rectangle 27"/>
          <p:cNvSpPr/>
          <p:nvPr/>
        </p:nvSpPr>
        <p:spPr>
          <a:xfrm>
            <a:off x="9754163" y="5323406"/>
            <a:ext cx="310322" cy="11758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89" name="Rectangle 27"/>
          <p:cNvSpPr/>
          <p:nvPr/>
        </p:nvSpPr>
        <p:spPr>
          <a:xfrm>
            <a:off x="9388433" y="4996784"/>
            <a:ext cx="318191" cy="15024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90" name="Rectangle 32"/>
          <p:cNvSpPr/>
          <p:nvPr/>
        </p:nvSpPr>
        <p:spPr>
          <a:xfrm>
            <a:off x="3941452" y="3161788"/>
            <a:ext cx="6465955" cy="100034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91" name="Rectangle 33"/>
          <p:cNvSpPr/>
          <p:nvPr/>
        </p:nvSpPr>
        <p:spPr>
          <a:xfrm>
            <a:off x="3940297" y="4310878"/>
            <a:ext cx="6467110" cy="920749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chemeClr val="accent3"/>
              </a:solidFill>
            </a:endParaRPr>
          </a:p>
        </p:txBody>
      </p:sp>
      <p:sp>
        <p:nvSpPr>
          <p:cNvPr id="92" name="Rectangle 35"/>
          <p:cNvSpPr/>
          <p:nvPr/>
        </p:nvSpPr>
        <p:spPr>
          <a:xfrm>
            <a:off x="3837500" y="4944630"/>
            <a:ext cx="6721394" cy="877465"/>
          </a:xfrm>
          <a:prstGeom prst="rect">
            <a:avLst/>
          </a:prstGeom>
          <a:solidFill>
            <a:srgbClr val="FF0000">
              <a:alpha val="5000"/>
            </a:srgb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93" name="Rectangle 34"/>
          <p:cNvSpPr/>
          <p:nvPr/>
        </p:nvSpPr>
        <p:spPr>
          <a:xfrm>
            <a:off x="3951015" y="5593230"/>
            <a:ext cx="6467110" cy="97986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94" name="TextBox 5"/>
          <p:cNvSpPr txBox="1"/>
          <p:nvPr/>
        </p:nvSpPr>
        <p:spPr>
          <a:xfrm>
            <a:off x="9328359" y="5060883"/>
            <a:ext cx="396533" cy="1209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bal. definovaný</a:t>
            </a:r>
          </a:p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PHSR</a:t>
            </a:r>
          </a:p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skupiny obcí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5" name="TextBox 5"/>
          <p:cNvSpPr txBox="1"/>
          <p:nvPr/>
        </p:nvSpPr>
        <p:spPr>
          <a:xfrm>
            <a:off x="9045499" y="4446622"/>
            <a:ext cx="342933" cy="1321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bal.definovaný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 PHSR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6" name="TextBox 5"/>
          <p:cNvSpPr txBox="1"/>
          <p:nvPr/>
        </p:nvSpPr>
        <p:spPr>
          <a:xfrm>
            <a:off x="9754164" y="5369401"/>
            <a:ext cx="310322" cy="1209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Bal.defin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.. PHSR</a:t>
            </a:r>
          </a:p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7" name="Rectangle 27"/>
          <p:cNvSpPr/>
          <p:nvPr/>
        </p:nvSpPr>
        <p:spPr>
          <a:xfrm>
            <a:off x="8901771" y="1868716"/>
            <a:ext cx="1301420" cy="46958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98" name="TextBox 5"/>
          <p:cNvSpPr txBox="1"/>
          <p:nvPr/>
        </p:nvSpPr>
        <p:spPr>
          <a:xfrm>
            <a:off x="9045500" y="2187808"/>
            <a:ext cx="1068010" cy="427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Národný fond regionálneho rozvoja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9" name="Rectangle 27"/>
          <p:cNvSpPr/>
          <p:nvPr/>
        </p:nvSpPr>
        <p:spPr>
          <a:xfrm>
            <a:off x="8970272" y="3633949"/>
            <a:ext cx="1143238" cy="30174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sk-SK" sz="1633" dirty="0"/>
          </a:p>
          <a:p>
            <a:pPr algn="ctr"/>
            <a:endParaRPr lang="en-US" sz="1633" dirty="0"/>
          </a:p>
        </p:txBody>
      </p:sp>
      <p:sp>
        <p:nvSpPr>
          <p:cNvPr id="100" name="TextBox 5"/>
          <p:cNvSpPr txBox="1"/>
          <p:nvPr/>
        </p:nvSpPr>
        <p:spPr>
          <a:xfrm>
            <a:off x="9073624" y="3647909"/>
            <a:ext cx="1011760" cy="427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Krajské fondy regionálneho rozvoja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6" name="TextBox 6"/>
          <p:cNvSpPr txBox="1"/>
          <p:nvPr/>
        </p:nvSpPr>
        <p:spPr>
          <a:xfrm>
            <a:off x="3940297" y="4372749"/>
            <a:ext cx="653127" cy="650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75000"/>
                  </a:schemeClr>
                </a:solidFill>
              </a:rPr>
              <a:t>úroveň kompetencii VUC</a:t>
            </a:r>
            <a:endParaRPr lang="en-US" sz="907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Šipka doprava 3"/>
          <p:cNvSpPr/>
          <p:nvPr/>
        </p:nvSpPr>
        <p:spPr>
          <a:xfrm>
            <a:off x="3613674" y="1968123"/>
            <a:ext cx="5286237" cy="10413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86" name="TextBox 5"/>
          <p:cNvSpPr txBox="1"/>
          <p:nvPr/>
        </p:nvSpPr>
        <p:spPr>
          <a:xfrm>
            <a:off x="4691888" y="3326818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7" name="TextBox 5"/>
          <p:cNvSpPr txBox="1"/>
          <p:nvPr/>
        </p:nvSpPr>
        <p:spPr>
          <a:xfrm>
            <a:off x="5214483" y="3364367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5"/>
          <p:cNvSpPr txBox="1"/>
          <p:nvPr/>
        </p:nvSpPr>
        <p:spPr>
          <a:xfrm>
            <a:off x="5968124" y="3382661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1" name="TextBox 5"/>
          <p:cNvSpPr txBox="1"/>
          <p:nvPr/>
        </p:nvSpPr>
        <p:spPr>
          <a:xfrm>
            <a:off x="6521886" y="3382661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" name="TextBox 5"/>
          <p:cNvSpPr txBox="1"/>
          <p:nvPr/>
        </p:nvSpPr>
        <p:spPr>
          <a:xfrm>
            <a:off x="7190428" y="3364199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3" name="TextBox 5"/>
          <p:cNvSpPr txBox="1"/>
          <p:nvPr/>
        </p:nvSpPr>
        <p:spPr>
          <a:xfrm>
            <a:off x="7678190" y="3343921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4" name="TextBox 5"/>
          <p:cNvSpPr txBox="1"/>
          <p:nvPr/>
        </p:nvSpPr>
        <p:spPr>
          <a:xfrm>
            <a:off x="8335472" y="3312859"/>
            <a:ext cx="522595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5" name="TextBox 5"/>
          <p:cNvSpPr txBox="1"/>
          <p:nvPr/>
        </p:nvSpPr>
        <p:spPr>
          <a:xfrm>
            <a:off x="8971144" y="3229096"/>
            <a:ext cx="1162673" cy="315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Investície v kompetencii štátu 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6" name="TextBox 5"/>
          <p:cNvSpPr txBox="1"/>
          <p:nvPr/>
        </p:nvSpPr>
        <p:spPr>
          <a:xfrm>
            <a:off x="5228700" y="4528960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9" name="TextBox 5"/>
          <p:cNvSpPr txBox="1"/>
          <p:nvPr/>
        </p:nvSpPr>
        <p:spPr>
          <a:xfrm>
            <a:off x="4670969" y="4528959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0" name="TextBox 5"/>
          <p:cNvSpPr txBox="1"/>
          <p:nvPr/>
        </p:nvSpPr>
        <p:spPr>
          <a:xfrm>
            <a:off x="6024174" y="4530386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1" name="TextBox 5"/>
          <p:cNvSpPr txBox="1"/>
          <p:nvPr/>
        </p:nvSpPr>
        <p:spPr>
          <a:xfrm>
            <a:off x="6502187" y="4530386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2" name="TextBox 5"/>
          <p:cNvSpPr txBox="1"/>
          <p:nvPr/>
        </p:nvSpPr>
        <p:spPr>
          <a:xfrm>
            <a:off x="7171215" y="4559733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3" name="TextBox 5"/>
          <p:cNvSpPr txBox="1"/>
          <p:nvPr/>
        </p:nvSpPr>
        <p:spPr>
          <a:xfrm>
            <a:off x="7714723" y="4530386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4" name="TextBox 5"/>
          <p:cNvSpPr txBox="1"/>
          <p:nvPr/>
        </p:nvSpPr>
        <p:spPr>
          <a:xfrm>
            <a:off x="8354484" y="4557908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VUC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5" name="TextBox 5"/>
          <p:cNvSpPr txBox="1"/>
          <p:nvPr/>
        </p:nvSpPr>
        <p:spPr>
          <a:xfrm>
            <a:off x="4670969" y="5609463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2" name="TextBox 5"/>
          <p:cNvSpPr txBox="1"/>
          <p:nvPr/>
        </p:nvSpPr>
        <p:spPr>
          <a:xfrm>
            <a:off x="5253392" y="5614729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3" name="TextBox 5"/>
          <p:cNvSpPr txBox="1"/>
          <p:nvPr/>
        </p:nvSpPr>
        <p:spPr>
          <a:xfrm>
            <a:off x="8377316" y="5655608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TextBox 5"/>
          <p:cNvSpPr txBox="1"/>
          <p:nvPr/>
        </p:nvSpPr>
        <p:spPr>
          <a:xfrm>
            <a:off x="7714723" y="5642823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TextBox 5"/>
          <p:cNvSpPr txBox="1"/>
          <p:nvPr/>
        </p:nvSpPr>
        <p:spPr>
          <a:xfrm>
            <a:off x="7171215" y="5639874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TextBox 5"/>
          <p:cNvSpPr txBox="1"/>
          <p:nvPr/>
        </p:nvSpPr>
        <p:spPr>
          <a:xfrm>
            <a:off x="6535566" y="5649008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TextBox 5"/>
          <p:cNvSpPr txBox="1"/>
          <p:nvPr/>
        </p:nvSpPr>
        <p:spPr>
          <a:xfrm>
            <a:off x="5999049" y="5631984"/>
            <a:ext cx="522595" cy="539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6" b="1" dirty="0" err="1">
                <a:solidFill>
                  <a:schemeClr val="tx2">
                    <a:lumMod val="75000"/>
                  </a:schemeClr>
                </a:solidFill>
              </a:rPr>
              <a:t>Inv</a:t>
            </a:r>
            <a:r>
              <a:rPr lang="sk-SK" sz="726" b="1" dirty="0">
                <a:solidFill>
                  <a:schemeClr val="tx2">
                    <a:lumMod val="75000"/>
                  </a:schemeClr>
                </a:solidFill>
              </a:rPr>
              <a:t>. v kompetencii obce</a:t>
            </a:r>
            <a:endParaRPr lang="en-US" sz="72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8" name="Šipka doprava 127"/>
          <p:cNvSpPr/>
          <p:nvPr/>
        </p:nvSpPr>
        <p:spPr>
          <a:xfrm>
            <a:off x="3613674" y="2093881"/>
            <a:ext cx="4708746" cy="8186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129" name="Šipka doprava 128"/>
          <p:cNvSpPr/>
          <p:nvPr/>
        </p:nvSpPr>
        <p:spPr>
          <a:xfrm>
            <a:off x="3613675" y="2215352"/>
            <a:ext cx="3560755" cy="99621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130" name="Šipka doprava 129"/>
          <p:cNvSpPr/>
          <p:nvPr/>
        </p:nvSpPr>
        <p:spPr>
          <a:xfrm>
            <a:off x="3613675" y="2396659"/>
            <a:ext cx="2354450" cy="99801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131" name="Šipka doprava 130"/>
          <p:cNvSpPr/>
          <p:nvPr/>
        </p:nvSpPr>
        <p:spPr>
          <a:xfrm>
            <a:off x="3613675" y="2593957"/>
            <a:ext cx="1048118" cy="93176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1633"/>
          </a:p>
        </p:txBody>
      </p:sp>
      <p:sp>
        <p:nvSpPr>
          <p:cNvPr id="132" name="Rectangle 35"/>
          <p:cNvSpPr/>
          <p:nvPr/>
        </p:nvSpPr>
        <p:spPr>
          <a:xfrm>
            <a:off x="1642171" y="1334809"/>
            <a:ext cx="1894320" cy="5463828"/>
          </a:xfrm>
          <a:prstGeom prst="rect">
            <a:avLst/>
          </a:prstGeom>
          <a:solidFill>
            <a:srgbClr val="FF0000">
              <a:alpha val="5000"/>
            </a:srgb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33" name="Rectangle 32"/>
          <p:cNvSpPr/>
          <p:nvPr/>
        </p:nvSpPr>
        <p:spPr>
          <a:xfrm>
            <a:off x="2417833" y="3225070"/>
            <a:ext cx="817428" cy="551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134" name="Rectangle 32"/>
          <p:cNvSpPr/>
          <p:nvPr/>
        </p:nvSpPr>
        <p:spPr>
          <a:xfrm>
            <a:off x="2417833" y="3859899"/>
            <a:ext cx="817428" cy="633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135" name="Rectangle 32"/>
          <p:cNvSpPr/>
          <p:nvPr/>
        </p:nvSpPr>
        <p:spPr>
          <a:xfrm>
            <a:off x="2399003" y="1576457"/>
            <a:ext cx="832572" cy="4958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136" name="Rectangle 32"/>
          <p:cNvSpPr/>
          <p:nvPr/>
        </p:nvSpPr>
        <p:spPr>
          <a:xfrm>
            <a:off x="2399003" y="2134814"/>
            <a:ext cx="832572" cy="42513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137" name="Rectangle 32"/>
          <p:cNvSpPr/>
          <p:nvPr/>
        </p:nvSpPr>
        <p:spPr>
          <a:xfrm>
            <a:off x="2399003" y="2655711"/>
            <a:ext cx="832572" cy="5060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C00000"/>
              </a:solidFill>
            </a:endParaRPr>
          </a:p>
        </p:txBody>
      </p:sp>
      <p:sp>
        <p:nvSpPr>
          <p:cNvPr id="138" name="Rectangle 32"/>
          <p:cNvSpPr/>
          <p:nvPr/>
        </p:nvSpPr>
        <p:spPr>
          <a:xfrm>
            <a:off x="1718190" y="4619911"/>
            <a:ext cx="1502170" cy="436125"/>
          </a:xfrm>
          <a:prstGeom prst="rect">
            <a:avLst/>
          </a:prstGeom>
          <a:solidFill>
            <a:srgbClr val="0070C0">
              <a:alpha val="13000"/>
            </a:srgbClr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9" name="Rectangle 32"/>
          <p:cNvSpPr/>
          <p:nvPr/>
        </p:nvSpPr>
        <p:spPr>
          <a:xfrm>
            <a:off x="1735888" y="5774717"/>
            <a:ext cx="1477129" cy="452757"/>
          </a:xfrm>
          <a:prstGeom prst="rect">
            <a:avLst/>
          </a:prstGeom>
          <a:solidFill>
            <a:srgbClr val="7030A0">
              <a:alpha val="13000"/>
            </a:srgbClr>
          </a:solidFill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92D050"/>
              </a:solidFill>
            </a:endParaRPr>
          </a:p>
        </p:txBody>
      </p:sp>
      <p:sp>
        <p:nvSpPr>
          <p:cNvPr id="140" name="Rectangle 32"/>
          <p:cNvSpPr/>
          <p:nvPr/>
        </p:nvSpPr>
        <p:spPr>
          <a:xfrm>
            <a:off x="1755141" y="6299681"/>
            <a:ext cx="1469988" cy="395536"/>
          </a:xfrm>
          <a:prstGeom prst="rect">
            <a:avLst/>
          </a:prstGeom>
          <a:solidFill>
            <a:srgbClr val="7030A0">
              <a:alpha val="13000"/>
            </a:srgbClr>
          </a:solidFill>
          <a:ln w="317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rgbClr val="92D050"/>
              </a:solidFill>
            </a:endParaRPr>
          </a:p>
        </p:txBody>
      </p:sp>
      <p:sp>
        <p:nvSpPr>
          <p:cNvPr id="141" name="Rectangle 32"/>
          <p:cNvSpPr/>
          <p:nvPr/>
        </p:nvSpPr>
        <p:spPr>
          <a:xfrm flipH="1">
            <a:off x="1748471" y="1563117"/>
            <a:ext cx="568916" cy="29303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7">
              <a:solidFill>
                <a:srgbClr val="C00000"/>
              </a:solidFill>
            </a:endParaRPr>
          </a:p>
        </p:txBody>
      </p:sp>
      <p:sp>
        <p:nvSpPr>
          <p:cNvPr id="142" name="Obdĺžnik 33"/>
          <p:cNvSpPr/>
          <p:nvPr/>
        </p:nvSpPr>
        <p:spPr>
          <a:xfrm>
            <a:off x="2417833" y="2133487"/>
            <a:ext cx="817428" cy="37151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k-SK" sz="907" dirty="0" err="1">
                <a:solidFill>
                  <a:srgbClr val="C00000"/>
                </a:solidFill>
              </a:rPr>
              <a:t>Ekologick.bezuhlík.Eur</a:t>
            </a:r>
            <a:r>
              <a:rPr lang="sk-SK" sz="907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43" name="Obdĺžnik 34"/>
          <p:cNvSpPr/>
          <p:nvPr/>
        </p:nvSpPr>
        <p:spPr>
          <a:xfrm>
            <a:off x="2476910" y="2687132"/>
            <a:ext cx="679495" cy="51110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k-SK" sz="907" dirty="0">
                <a:solidFill>
                  <a:srgbClr val="C00000"/>
                </a:solidFill>
              </a:rPr>
              <a:t>Prepojenejšia Európa</a:t>
            </a:r>
          </a:p>
        </p:txBody>
      </p:sp>
      <p:sp>
        <p:nvSpPr>
          <p:cNvPr id="144" name="Obdĺžnik 35"/>
          <p:cNvSpPr/>
          <p:nvPr/>
        </p:nvSpPr>
        <p:spPr>
          <a:xfrm>
            <a:off x="2479023" y="3277659"/>
            <a:ext cx="741336" cy="37151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k-SK" sz="907" dirty="0">
                <a:solidFill>
                  <a:srgbClr val="C00000"/>
                </a:solidFill>
              </a:rPr>
              <a:t>Sociálnejšia Európa</a:t>
            </a:r>
          </a:p>
        </p:txBody>
      </p:sp>
      <p:sp>
        <p:nvSpPr>
          <p:cNvPr id="145" name="Obdĺžnik 36"/>
          <p:cNvSpPr/>
          <p:nvPr/>
        </p:nvSpPr>
        <p:spPr>
          <a:xfrm>
            <a:off x="2483101" y="3861932"/>
            <a:ext cx="673304" cy="79028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k-SK" sz="907" dirty="0">
                <a:solidFill>
                  <a:srgbClr val="C00000"/>
                </a:solidFill>
              </a:rPr>
              <a:t>Európa, ktorá má bližšie ku </a:t>
            </a:r>
          </a:p>
          <a:p>
            <a:r>
              <a:rPr lang="sk-SK" sz="907" dirty="0">
                <a:solidFill>
                  <a:srgbClr val="C00000"/>
                </a:solidFill>
              </a:rPr>
              <a:t>občanom.</a:t>
            </a:r>
          </a:p>
        </p:txBody>
      </p:sp>
      <p:sp>
        <p:nvSpPr>
          <p:cNvPr id="146" name="TextShape 7"/>
          <p:cNvSpPr txBox="1"/>
          <p:nvPr/>
        </p:nvSpPr>
        <p:spPr>
          <a:xfrm>
            <a:off x="2464688" y="1565897"/>
            <a:ext cx="624976" cy="29066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lIns="81646" tIns="40823" rIns="81646" bIns="40823"/>
          <a:lstStyle/>
          <a:p>
            <a:r>
              <a:rPr lang="sk-SK" sz="907" dirty="0">
                <a:solidFill>
                  <a:srgbClr val="C00000"/>
                </a:solidFill>
              </a:rPr>
              <a:t>Inteligentnejšia Európa</a:t>
            </a:r>
          </a:p>
        </p:txBody>
      </p:sp>
      <p:sp>
        <p:nvSpPr>
          <p:cNvPr id="147" name="BlokTextu 3"/>
          <p:cNvSpPr txBox="1"/>
          <p:nvPr/>
        </p:nvSpPr>
        <p:spPr>
          <a:xfrm>
            <a:off x="1793053" y="4614147"/>
            <a:ext cx="1419964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Zdroje zo štátneho rozpočtu</a:t>
            </a:r>
          </a:p>
        </p:txBody>
      </p:sp>
      <p:sp>
        <p:nvSpPr>
          <p:cNvPr id="148" name="BlokTextu 4"/>
          <p:cNvSpPr txBox="1"/>
          <p:nvPr/>
        </p:nvSpPr>
        <p:spPr>
          <a:xfrm>
            <a:off x="1777146" y="5758905"/>
            <a:ext cx="1281373" cy="511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rgbClr val="7030A0"/>
                </a:solidFill>
              </a:rPr>
              <a:t>Zdroje súkromného sektora vrátane bankového</a:t>
            </a:r>
          </a:p>
        </p:txBody>
      </p:sp>
      <p:sp>
        <p:nvSpPr>
          <p:cNvPr id="149" name="BlokTextu 57"/>
          <p:cNvSpPr txBox="1"/>
          <p:nvPr/>
        </p:nvSpPr>
        <p:spPr>
          <a:xfrm>
            <a:off x="1772565" y="6299681"/>
            <a:ext cx="1435141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bg1"/>
                </a:solidFill>
              </a:rPr>
              <a:t>Zdroje revolvingového charakteru vrátane SIH</a:t>
            </a:r>
          </a:p>
        </p:txBody>
      </p:sp>
      <p:sp>
        <p:nvSpPr>
          <p:cNvPr id="150" name="TextBox 5"/>
          <p:cNvSpPr txBox="1"/>
          <p:nvPr/>
        </p:nvSpPr>
        <p:spPr>
          <a:xfrm rot="16200000">
            <a:off x="883420" y="2668883"/>
            <a:ext cx="2240637" cy="39946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998" b="1" dirty="0">
                <a:solidFill>
                  <a:srgbClr val="C00000"/>
                </a:solidFill>
              </a:rPr>
              <a:t>Zdroje EU programovacieho obdobia 2020-2027</a:t>
            </a:r>
            <a:endParaRPr lang="en-US" sz="998" b="1" dirty="0">
              <a:solidFill>
                <a:srgbClr val="C00000"/>
              </a:solidFill>
            </a:endParaRPr>
          </a:p>
        </p:txBody>
      </p:sp>
      <p:sp>
        <p:nvSpPr>
          <p:cNvPr id="151" name="TextBox 5"/>
          <p:cNvSpPr txBox="1"/>
          <p:nvPr/>
        </p:nvSpPr>
        <p:spPr>
          <a:xfrm rot="16200000">
            <a:off x="1676512" y="3241248"/>
            <a:ext cx="3383674" cy="2459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k-SK" sz="998" b="1" dirty="0">
                <a:solidFill>
                  <a:srgbClr val="7030A0"/>
                </a:solidFill>
              </a:rPr>
              <a:t>Zdroje systému viaczdrojového financovania </a:t>
            </a:r>
            <a:endParaRPr lang="en-US" sz="998" b="1" dirty="0">
              <a:solidFill>
                <a:srgbClr val="7030A0"/>
              </a:solidFill>
            </a:endParaRPr>
          </a:p>
        </p:txBody>
      </p:sp>
      <p:sp>
        <p:nvSpPr>
          <p:cNvPr id="154" name="Rectangle 32"/>
          <p:cNvSpPr/>
          <p:nvPr/>
        </p:nvSpPr>
        <p:spPr>
          <a:xfrm>
            <a:off x="1718190" y="5090230"/>
            <a:ext cx="1502170" cy="233176"/>
          </a:xfrm>
          <a:prstGeom prst="rect">
            <a:avLst/>
          </a:prstGeom>
          <a:solidFill>
            <a:srgbClr val="0070C0">
              <a:alpha val="13000"/>
            </a:srgbClr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5" name="BlokTextu 3"/>
          <p:cNvSpPr txBox="1"/>
          <p:nvPr/>
        </p:nvSpPr>
        <p:spPr>
          <a:xfrm>
            <a:off x="1736441" y="5090230"/>
            <a:ext cx="1419964" cy="23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Zdroje z rozpočtu VUC</a:t>
            </a:r>
          </a:p>
        </p:txBody>
      </p:sp>
      <p:cxnSp>
        <p:nvCxnSpPr>
          <p:cNvPr id="8" name="Přímá spojnice se šipkou 7"/>
          <p:cNvCxnSpPr/>
          <p:nvPr/>
        </p:nvCxnSpPr>
        <p:spPr>
          <a:xfrm>
            <a:off x="3318856" y="5137819"/>
            <a:ext cx="5602795" cy="4847"/>
          </a:xfrm>
          <a:prstGeom prst="straightConnector1">
            <a:avLst/>
          </a:prstGeom>
          <a:ln w="381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Přímá spojnice se šipkou 155"/>
          <p:cNvCxnSpPr/>
          <p:nvPr/>
        </p:nvCxnSpPr>
        <p:spPr>
          <a:xfrm flipV="1">
            <a:off x="3318856" y="5369402"/>
            <a:ext cx="6069576" cy="23802"/>
          </a:xfrm>
          <a:prstGeom prst="straightConnector1">
            <a:avLst/>
          </a:prstGeom>
          <a:ln w="381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Přímá spojnice se šipkou 156"/>
          <p:cNvCxnSpPr/>
          <p:nvPr/>
        </p:nvCxnSpPr>
        <p:spPr>
          <a:xfrm flipV="1">
            <a:off x="3318856" y="5513606"/>
            <a:ext cx="6500632" cy="5951"/>
          </a:xfrm>
          <a:prstGeom prst="straightConnector1">
            <a:avLst/>
          </a:prstGeom>
          <a:ln w="381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angle 32"/>
          <p:cNvSpPr/>
          <p:nvPr/>
        </p:nvSpPr>
        <p:spPr>
          <a:xfrm>
            <a:off x="1726227" y="5370012"/>
            <a:ext cx="1502170" cy="336271"/>
          </a:xfrm>
          <a:prstGeom prst="rect">
            <a:avLst/>
          </a:prstGeom>
          <a:solidFill>
            <a:srgbClr val="0070C0">
              <a:alpha val="13000"/>
            </a:srgbClr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9" name="BlokTextu 3"/>
          <p:cNvSpPr txBox="1"/>
          <p:nvPr/>
        </p:nvSpPr>
        <p:spPr>
          <a:xfrm>
            <a:off x="1736441" y="5381302"/>
            <a:ext cx="1419964" cy="37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907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Zdroje z rozpočtu miest a obcí</a:t>
            </a:r>
          </a:p>
        </p:txBody>
      </p:sp>
    </p:spTree>
    <p:extLst>
      <p:ext uri="{BB962C8B-B14F-4D97-AF65-F5344CB8AC3E}">
        <p14:creationId xmlns:p14="http://schemas.microsoft.com/office/powerpoint/2010/main" val="6725308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4BBD180D-E7BE-4E98-9CD3-D462AAAFC3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k-SK" b="1" dirty="0"/>
              <a:t>Sekcia riadenia </a:t>
            </a:r>
            <a:r>
              <a:rPr lang="sk-SK" b="1" dirty="0" smtClean="0"/>
              <a:t>investícií</a:t>
            </a:r>
          </a:p>
          <a:p>
            <a:r>
              <a:rPr lang="sk-SK" dirty="0"/>
              <a:t>Kvetoslav Kmec</a:t>
            </a:r>
          </a:p>
          <a:p>
            <a:r>
              <a:rPr lang="sk-SK" dirty="0"/>
              <a:t>Riaditeľ odboru strategického plánovania</a:t>
            </a:r>
          </a:p>
          <a:p>
            <a:r>
              <a:rPr lang="sk-SK" dirty="0" smtClean="0"/>
              <a:t>https</a:t>
            </a:r>
            <a:r>
              <a:rPr lang="sk-SK" dirty="0"/>
              <a:t>://</a:t>
            </a:r>
            <a:r>
              <a:rPr lang="sk-SK" dirty="0" smtClean="0"/>
              <a:t>www.vicepremier.gov.sk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6001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1717</TotalTime>
  <Words>1514</Words>
  <Application>Microsoft Office PowerPoint</Application>
  <PresentationFormat>Širokouhlá</PresentationFormat>
  <Paragraphs>681</Paragraphs>
  <Slides>16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6" baseType="lpstr">
      <vt:lpstr>Arial</vt:lpstr>
      <vt:lpstr>Asap</vt:lpstr>
      <vt:lpstr>Calibri</vt:lpstr>
      <vt:lpstr>linea-basic-10</vt:lpstr>
      <vt:lpstr>Roboto</vt:lpstr>
      <vt:lpstr>Roboto Regular</vt:lpstr>
      <vt:lpstr>Times New Roman</vt:lpstr>
      <vt:lpstr>Trebuchet MS</vt:lpstr>
      <vt:lpstr>Wingdings 3</vt:lpstr>
      <vt:lpstr>Fazeta</vt:lpstr>
      <vt:lpstr>Prezentácia programu PowerPoint</vt:lpstr>
      <vt:lpstr>Prezentácia programu PowerPoint</vt:lpstr>
      <vt:lpstr>Prezentácia programu PowerPoint</vt:lpstr>
      <vt:lpstr>Prezentácia programu PowerPoint</vt:lpstr>
      <vt:lpstr>Intervenčná pyramída vyspelých štátov</vt:lpstr>
      <vt:lpstr>Prezentácia programu PowerPoint</vt:lpstr>
      <vt:lpstr>Porovnanie priorít Agendy 2030 a NSRUR</vt:lpstr>
      <vt:lpstr>Integrácia sektorových politík, regionálneho a územného rozvoja</vt:lpstr>
      <vt:lpstr>Prezentácia programu PowerPoint</vt:lpstr>
      <vt:lpstr>Prezentácia programu PowerPoint</vt:lpstr>
      <vt:lpstr>Financovanie implementácie Agendy 2030 a stratégie rozvoja </vt:lpstr>
      <vt:lpstr>Organizácia prác na vízii a stratégii rozvoja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Juraj Kubica</dc:creator>
  <cp:lastModifiedBy>Kvetoslav Kmec</cp:lastModifiedBy>
  <cp:revision>501</cp:revision>
  <cp:lastPrinted>2018-09-07T10:40:16Z</cp:lastPrinted>
  <dcterms:created xsi:type="dcterms:W3CDTF">2018-05-16T09:47:24Z</dcterms:created>
  <dcterms:modified xsi:type="dcterms:W3CDTF">2019-02-21T13:23:31Z</dcterms:modified>
</cp:coreProperties>
</file>