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5"/>
  </p:notesMasterIdLst>
  <p:sldIdLst>
    <p:sldId id="256" r:id="rId2"/>
    <p:sldId id="373" r:id="rId3"/>
    <p:sldId id="374" r:id="rId4"/>
    <p:sldId id="375" r:id="rId5"/>
    <p:sldId id="369" r:id="rId6"/>
    <p:sldId id="370" r:id="rId7"/>
    <p:sldId id="376" r:id="rId8"/>
    <p:sldId id="371" r:id="rId9"/>
    <p:sldId id="372" r:id="rId10"/>
    <p:sldId id="377" r:id="rId11"/>
    <p:sldId id="378" r:id="rId12"/>
    <p:sldId id="381" r:id="rId13"/>
    <p:sldId id="38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B527479-BDF5-415C-9F69-4675738BA6CB}">
          <p14:sldIdLst>
            <p14:sldId id="256"/>
            <p14:sldId id="373"/>
            <p14:sldId id="374"/>
            <p14:sldId id="375"/>
            <p14:sldId id="369"/>
            <p14:sldId id="370"/>
            <p14:sldId id="376"/>
            <p14:sldId id="371"/>
            <p14:sldId id="372"/>
            <p14:sldId id="377"/>
            <p14:sldId id="378"/>
            <p14:sldId id="381"/>
            <p14:sldId id="380"/>
          </p14:sldIdLst>
        </p14:section>
        <p14:section name="Untitled Section" id="{12A6A5AC-7680-4C2A-8B64-1D8C91D79AC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8" autoAdjust="0"/>
    <p:restoredTop sz="94476" autoAdjust="0"/>
  </p:normalViewPr>
  <p:slideViewPr>
    <p:cSldViewPr snapToGrid="0">
      <p:cViewPr varScale="1">
        <p:scale>
          <a:sx n="68" d="100"/>
          <a:sy n="68" d="100"/>
        </p:scale>
        <p:origin x="144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1C555-29AC-4B11-9AE0-14A8DE6EED6C}" type="datetimeFigureOut">
              <a:rPr lang="en-US" smtClean="0"/>
              <a:pPr/>
              <a:t>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E923B-0AD0-4AC3-8C44-D3263DE560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958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71A1C-B3A8-4D09-800E-86DE3D039FB0}" type="datetime1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Juraj Švarc, eBIZ Corp s.r.o., 0902/957002 pre potreby AVS-RVC,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1600A-DB3D-41E9-AE29-82B27B48AEA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36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640CB-471E-4111-B31D-056D1EAF8C20}" type="datetime1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Juraj Švarc, eBIZ Corp s.r.o., 0902/957002 pre potreby AVS-RVC,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1600A-DB3D-41E9-AE29-82B27B48AE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31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4D36E-7E3F-4F6C-915D-FFC7BCD2AF1C}" type="datetime1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Juraj Švarc, eBIZ Corp s.r.o., 0902/957002 pre potreby AVS-RVC,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1600A-DB3D-41E9-AE29-82B27B48AEA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279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C7E4-8D24-4AD3-B297-1D0567B3773B}" type="datetime1">
              <a:rPr lang="en-US" smtClean="0"/>
              <a:pPr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Juraj Švarc, eBIZ Corp s.r.o., 0902/957002 pre potreby AVS-RVC,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1600A-DB3D-41E9-AE29-82B27B48AE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831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BCAE8-EFC1-493E-B85B-37274F14CA86}" type="datetime1">
              <a:rPr lang="en-US" smtClean="0"/>
              <a:pPr/>
              <a:t>2/20/2019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Juraj Švarc, eBIZ Corp s.r.o., 0902/957002 pre potreby AVS-RVC, 2017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1600A-DB3D-41E9-AE29-82B27B48AE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78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4F55C-5465-4D18-A51C-F98254F815FE}" type="datetime1">
              <a:rPr lang="en-US" smtClean="0"/>
              <a:pPr/>
              <a:t>2/20/2019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Juraj Švarc, eBIZ Corp s.r.o., 0902/957002 pre potreby AVS-RVC,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1600A-DB3D-41E9-AE29-82B27B48AE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31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8BB9C-311A-4D4A-B21D-1A6B4829BA8F}" type="datetime1">
              <a:rPr lang="en-US" smtClean="0"/>
              <a:pPr/>
              <a:t>2/20/2019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Juraj Švarc, eBIZ Corp s.r.o., 0902/957002 pre potreby AVS-RVC, 2017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1600A-DB3D-41E9-AE29-82B27B48AE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85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930CED55-6D22-419C-8273-5F3424CB0460}" type="datetime1">
              <a:rPr lang="en-US" smtClean="0"/>
              <a:pPr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Juraj Švarc, eBIZ Corp s.r.o., 0902/957002 pre potreby AVS-RVC,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E1600A-DB3D-41E9-AE29-82B27B48AE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33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188F2-ECB8-4C51-96BB-AE3216076F35}" type="datetime1">
              <a:rPr lang="en-US" smtClean="0"/>
              <a:pPr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Juraj Švarc, eBIZ Corp s.r.o., 0902/957002 pre potreby AVS-RVC,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1600A-DB3D-41E9-AE29-82B27B48AE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129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7DC2-4B77-439E-9C6F-F2628FC02AAE}" type="datetime1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Juraj Švarc, eBIZ Corp s.r.o., 0902/957002 pre potreby AVS-RVC,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1600A-DB3D-41E9-AE29-82B27B48AE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98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E60AC-01C6-44B3-905E-B87BCCB7F267}" type="datetime1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Juraj Švarc, eBIZ Corp s.r.o., 0902/957002 pre potreby AVS-RVC,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1600A-DB3D-41E9-AE29-82B27B48AE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80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B4CFFF7-3669-496C-B926-9119D185AEBC}" type="datetime1">
              <a:rPr lang="en-US" smtClean="0"/>
              <a:pPr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Juraj Švarc, eBIZ Corp s.r.o., 0902/957002 pre potreby AVS-RVC,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FE1600A-DB3D-41E9-AE29-82B27B48AEA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10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eprocurement.s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eprocurement.s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eprocurement.s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eaukcie.s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eprocurement.s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eprocurement.s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://www.ezakazky.sk/" TargetMode="External"/><Relationship Id="rId7" Type="http://schemas.openxmlformats.org/officeDocument/2006/relationships/hyperlink" Target="mailto:obchod@ebiz.sk" TargetMode="External"/><Relationship Id="rId2" Type="http://schemas.openxmlformats.org/officeDocument/2006/relationships/hyperlink" Target="http://www.eprocurement.s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kruhlystol.sk/" TargetMode="External"/><Relationship Id="rId5" Type="http://schemas.openxmlformats.org/officeDocument/2006/relationships/hyperlink" Target="http://www.ebiz.sk/" TargetMode="External"/><Relationship Id="rId4" Type="http://schemas.openxmlformats.org/officeDocument/2006/relationships/hyperlink" Target="http://www.eaukcie.sk/" TargetMode="External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>
            <a:normAutofit/>
          </a:bodyPr>
          <a:lstStyle/>
          <a:p>
            <a:pPr algn="ctr"/>
            <a:r>
              <a:rPr lang="sk-SK" sz="4500" dirty="0">
                <a:solidFill>
                  <a:schemeClr val="accent1">
                    <a:lumMod val="75000"/>
                  </a:schemeClr>
                </a:solidFill>
              </a:rPr>
              <a:t>Verejné obstarávanie 2019, legislatívne zmeny, možnosti </a:t>
            </a:r>
            <a:br>
              <a:rPr lang="sk-SK" sz="45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sk-SK" sz="4500" dirty="0">
                <a:solidFill>
                  <a:schemeClr val="accent1">
                    <a:lumMod val="75000"/>
                  </a:schemeClr>
                </a:solidFill>
              </a:rPr>
              <a:t>a postrehy z praxe</a:t>
            </a:r>
            <a:endParaRPr lang="en-US" sz="4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5345723"/>
            <a:ext cx="7543800" cy="753324"/>
          </a:xfrm>
        </p:spPr>
        <p:txBody>
          <a:bodyPr/>
          <a:lstStyle/>
          <a:p>
            <a:pPr algn="ctr"/>
            <a:r>
              <a:rPr lang="sk-SK" dirty="0"/>
              <a:t>APUMS  13. – 15. 03. 2019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37" y="758952"/>
            <a:ext cx="1852646" cy="7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705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2DCE9-3DF0-4B13-9BF1-B962434B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rgbClr val="00B050"/>
                </a:solidFill>
              </a:rPr>
              <a:t>Najdôležitejšie zmeny ZVO 2018, 2019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9FB78F-0626-44EC-9F54-14481692F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38625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nové druhy zákaziek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nové postupy pri poskytovaní referencií, vyžadovaní zábezpeky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nové pravidlá používania EKS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nové finančné limity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„jednoobálkový“ systém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povinnosť plnej elektronizácie (</a:t>
            </a:r>
            <a:r>
              <a:rPr lang="sk-SK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podlimit</a:t>
            </a: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sk-SK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nadlimit</a:t>
            </a: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 s využitím 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plánovanie VO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smernice o verejnom obstarávaní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povinnosť zverejňovať súhrnné správy už od 1.000,00 €</a:t>
            </a:r>
          </a:p>
          <a:p>
            <a:pPr marL="0" indent="0" algn="ctr">
              <a:buNone/>
            </a:pPr>
            <a:r>
              <a:rPr lang="sk-SK" b="1" dirty="0">
                <a:solidFill>
                  <a:srgbClr val="FF0000"/>
                </a:solidFill>
              </a:rPr>
              <a:t>Zákon č. 343/2015, veľká novela 1. 1. 2019 345/2018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5538589-92D8-44E7-B667-DF489F42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OkrÃºhly stÃ´l obstarÃ¡vania">
            <a:extLst>
              <a:ext uri="{FF2B5EF4-FFF2-40B4-BE49-F238E27FC236}">
                <a16:creationId xmlns:a16="http://schemas.microsoft.com/office/drawing/2014/main" id="{52128651-497E-4315-8A88-3829332D5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029" y="69833"/>
            <a:ext cx="421957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89AEF08-15DC-476F-8295-B7882250F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10" y="286604"/>
            <a:ext cx="1852646" cy="7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42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2DCE9-3DF0-4B13-9BF1-B962434B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rgbClr val="00B050"/>
                </a:solidFill>
              </a:rPr>
              <a:t>Čo nás čaká...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9FB78F-0626-44EC-9F54-14481692F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...alebo už sme u nás zvládli...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vypracovať aktuálnu smernicu o verejnom obstarávaní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nastaviť procesy plánovania VO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používať elektronickú komunikáciu v zmysle zákona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zabezpečiť zverejňovanie všetkých zákonom daných informácii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zabezpečiť pravidelné vzdelávanie pre pracovníkov VO </a:t>
            </a:r>
          </a:p>
          <a:p>
            <a:pPr marL="0" indent="0">
              <a:buNone/>
            </a:pPr>
            <a:r>
              <a:rPr lang="sk-SK" sz="3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5538589-92D8-44E7-B667-DF489F42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OkrÃºhly stÃ´l obstarÃ¡vania">
            <a:extLst>
              <a:ext uri="{FF2B5EF4-FFF2-40B4-BE49-F238E27FC236}">
                <a16:creationId xmlns:a16="http://schemas.microsoft.com/office/drawing/2014/main" id="{52128651-497E-4315-8A88-3829332D5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354" y="129623"/>
            <a:ext cx="4090182" cy="110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89AEF08-15DC-476F-8295-B7882250F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10" y="286604"/>
            <a:ext cx="1852646" cy="768170"/>
          </a:xfrm>
          <a:prstGeom prst="rect">
            <a:avLst/>
          </a:prstGeom>
        </p:spPr>
      </p:pic>
      <p:pic>
        <p:nvPicPr>
          <p:cNvPr id="1030" name="Picture 6" descr="VÃ½sledok vyhÄ¾adÃ¡vania obrÃ¡zkov pre dopyt otÃ¡znik">
            <a:extLst>
              <a:ext uri="{FF2B5EF4-FFF2-40B4-BE49-F238E27FC236}">
                <a16:creationId xmlns:a16="http://schemas.microsoft.com/office/drawing/2014/main" id="{33F744A6-EF29-4D02-835A-B280313AC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378" y="4515729"/>
            <a:ext cx="1775244" cy="177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981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2DCE9-3DF0-4B13-9BF1-B962434B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rgbClr val="00B050"/>
                </a:solidFill>
              </a:rPr>
              <a:t>Okruh činností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9FB78F-0626-44EC-9F54-14481692F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5538589-92D8-44E7-B667-DF489F42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OkrÃºhly stÃ´l obstarÃ¡vania">
            <a:extLst>
              <a:ext uri="{FF2B5EF4-FFF2-40B4-BE49-F238E27FC236}">
                <a16:creationId xmlns:a16="http://schemas.microsoft.com/office/drawing/2014/main" id="{52128651-497E-4315-8A88-3829332D5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029" y="126104"/>
            <a:ext cx="421957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89AEF08-15DC-476F-8295-B7882250F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10" y="286604"/>
            <a:ext cx="1852646" cy="768170"/>
          </a:xfrm>
          <a:prstGeom prst="rect">
            <a:avLst/>
          </a:prstGeom>
        </p:spPr>
      </p:pic>
      <p:pic>
        <p:nvPicPr>
          <p:cNvPr id="2050" name="Picture 2" descr="VÃ½sledok vyhÄ¾adÃ¡vania obrÃ¡zkov pre dopyt okruh">
            <a:extLst>
              <a:ext uri="{FF2B5EF4-FFF2-40B4-BE49-F238E27FC236}">
                <a16:creationId xmlns:a16="http://schemas.microsoft.com/office/drawing/2014/main" id="{AFCC0D0E-6F5D-4E33-A1B2-735D512B7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757" y="2184656"/>
            <a:ext cx="6182543" cy="355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987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2DCE9-3DF0-4B13-9BF1-B962434B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rgbClr val="00B050"/>
                </a:solidFill>
              </a:rPr>
              <a:t>Smernice o verejnom obstarávaní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9FB78F-0626-44EC-9F54-14481692F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0" indent="0" algn="ctr">
              <a:buNone/>
            </a:pPr>
            <a:r>
              <a:rPr lang="sk-SK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Systematická práca = kvalitná smernica od nás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reflektuje aktuálnu legislatívu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zohľadňuje súvisiace predpisy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správne určuje limity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zjednodušuje rozhodovanie a procesy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nie je „do zbierky“, ale slúži ako manuál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5538589-92D8-44E7-B667-DF489F42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OkrÃºhly stÃ´l obstarÃ¡vania">
            <a:extLst>
              <a:ext uri="{FF2B5EF4-FFF2-40B4-BE49-F238E27FC236}">
                <a16:creationId xmlns:a16="http://schemas.microsoft.com/office/drawing/2014/main" id="{52128651-497E-4315-8A88-3829332D5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029" y="126104"/>
            <a:ext cx="421957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89AEF08-15DC-476F-8295-B7882250F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10" y="286604"/>
            <a:ext cx="1852646" cy="7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60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2DCE9-3DF0-4B13-9BF1-B962434B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rgbClr val="00B050"/>
                </a:solidFill>
              </a:rPr>
              <a:t>Plánovanie verejného obstarávania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9FB78F-0626-44EC-9F54-14481692F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Prečo (v živote) a verejnom obstarávaní plánovať?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prehľad o čerpaní financií, o „nákladovosti stredísk“ a položiek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efektívny zber a schvaľovanie požiadaviek do VO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prehľad o čerpaní zmlúv a rámcových dohôd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zamedzíme rozdeleniu predmetu zákazky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spĺňame legislatívne požiadavky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sk-SK" b="1" dirty="0">
                <a:solidFill>
                  <a:srgbClr val="FF0000"/>
                </a:solidFill>
              </a:rPr>
              <a:t>spýtajte sa: v Žiline, Banskej Bystrici, UPJŠ a ďalších</a:t>
            </a:r>
            <a:endParaRPr lang="sk-SK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sk-SK" sz="3000" b="1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www.eprocurement.sk</a:t>
            </a:r>
            <a:r>
              <a:rPr lang="sk-SK" sz="3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sk-SK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5538589-92D8-44E7-B667-DF489F42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OkrÃºhly stÃ´l obstarÃ¡vania">
            <a:extLst>
              <a:ext uri="{FF2B5EF4-FFF2-40B4-BE49-F238E27FC236}">
                <a16:creationId xmlns:a16="http://schemas.microsoft.com/office/drawing/2014/main" id="{52128651-497E-4315-8A88-3829332D5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354" y="129623"/>
            <a:ext cx="4090182" cy="110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89AEF08-15DC-476F-8295-B7882250F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210" y="286604"/>
            <a:ext cx="1852646" cy="7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74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2DCE9-3DF0-4B13-9BF1-B962434B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rgbClr val="00B050"/>
                </a:solidFill>
              </a:rPr>
              <a:t>Proces verejného obstarávania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9FB78F-0626-44EC-9F54-14481692F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sk-SK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Na čo (hlavne) myslieť?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kvalitné návrhy zmlúv a jednoznačné súťažné podklady (cieľ...)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lehoty, termíny, viazanosť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finančné limity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správne postupy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administratívna a obsahová správnosť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sk-SK" b="1" dirty="0">
                <a:solidFill>
                  <a:srgbClr val="FF0000"/>
                </a:solidFill>
              </a:rPr>
              <a:t>spýtajte sa: v  MČ BA, Čiernom Balogu, Dubnici n. V., Hlohovci, Kežmarku, Košiciach, Lučenci, Sabinove, Zvolene, prípadne inde</a:t>
            </a:r>
            <a:endParaRPr lang="sk-SK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sk-SK" sz="3000" b="1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www.ebiz.sk</a:t>
            </a:r>
            <a:r>
              <a:rPr lang="sk-SK" sz="3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sk-SK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5538589-92D8-44E7-B667-DF489F42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OkrÃºhly stÃ´l obstarÃ¡vania">
            <a:extLst>
              <a:ext uri="{FF2B5EF4-FFF2-40B4-BE49-F238E27FC236}">
                <a16:creationId xmlns:a16="http://schemas.microsoft.com/office/drawing/2014/main" id="{52128651-497E-4315-8A88-3829332D5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354" y="129623"/>
            <a:ext cx="4090182" cy="110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89AEF08-15DC-476F-8295-B7882250F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210" y="286604"/>
            <a:ext cx="1852646" cy="7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322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2DCE9-3DF0-4B13-9BF1-B962434B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rgbClr val="00B050"/>
                </a:solidFill>
              </a:rPr>
              <a:t>Elektronická komunikácia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9FB78F-0626-44EC-9F54-14481692F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sk-SK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Doba elektronická...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skracujeme lehoty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šetríme naše lesy a miesto v archívoch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kedykoľvek, odkiaľkoľvek sa dostaneme k zákazke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úlohy komisie zvládne systém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spĺňame legislatívne požiadavky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sk-SK" b="1" dirty="0">
                <a:solidFill>
                  <a:srgbClr val="FF0000"/>
                </a:solidFill>
              </a:rPr>
              <a:t>spýtajte sa: v Bratislave, Komárne, Lehote, Podbrezovej, Tlmačoch, Veľkom Záluží, Zvolene, Žiline, na ŽSK a u ďalších</a:t>
            </a:r>
            <a:endParaRPr lang="sk-SK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sk-SK" sz="3000" b="1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www.ezakazky.sk</a:t>
            </a:r>
            <a:r>
              <a:rPr lang="sk-SK" sz="3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sk-SK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5538589-92D8-44E7-B667-DF489F42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OkrÃºhly stÃ´l obstarÃ¡vania">
            <a:extLst>
              <a:ext uri="{FF2B5EF4-FFF2-40B4-BE49-F238E27FC236}">
                <a16:creationId xmlns:a16="http://schemas.microsoft.com/office/drawing/2014/main" id="{52128651-497E-4315-8A88-3829332D5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435" y="178231"/>
            <a:ext cx="421957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89AEF08-15DC-476F-8295-B7882250F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210" y="286604"/>
            <a:ext cx="1852646" cy="7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95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2DCE9-3DF0-4B13-9BF1-B962434B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rgbClr val="00B050"/>
                </a:solidFill>
              </a:rPr>
              <a:t>Elektronické aukcie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9FB78F-0626-44EC-9F54-14481692F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0" indent="0" algn="ctr">
              <a:buNone/>
            </a:pPr>
            <a:r>
              <a:rPr lang="sk-SK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Aukčná sieň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otvorená súťaž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možnosť ušetriť významné finančné zdroje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systém za nás vyjedná najlepší pomer cena/kvalita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r>
              <a:rPr lang="sk-SK" sz="3000" b="1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www.eaukcie.sk</a:t>
            </a:r>
            <a:r>
              <a:rPr lang="sk-SK" sz="3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sk-SK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5538589-92D8-44E7-B667-DF489F42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OkrÃºhly stÃ´l obstarÃ¡vania">
            <a:extLst>
              <a:ext uri="{FF2B5EF4-FFF2-40B4-BE49-F238E27FC236}">
                <a16:creationId xmlns:a16="http://schemas.microsoft.com/office/drawing/2014/main" id="{52128651-497E-4315-8A88-3829332D5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231" y="112042"/>
            <a:ext cx="421957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89AEF08-15DC-476F-8295-B7882250F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210" y="286604"/>
            <a:ext cx="1852646" cy="7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74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2DCE9-3DF0-4B13-9BF1-B962434B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rgbClr val="00B050"/>
                </a:solidFill>
              </a:rPr>
              <a:t>Vzdelávanie, publikačná činnosť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9FB78F-0626-44EC-9F54-14481692F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sk-SK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„Ak sa má stať človek človekom /verejným obstarávateľom/, musí sa vzdelávať“ (J. A. Komenský)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individuálne konzultácie / školenia pre verejných obstarávateľov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školenia v rámci siete AVS - RVC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pravidelné okrúhle stoly obstarávania </a:t>
            </a:r>
            <a:b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(XXI. OSO 3. - 4. apríla 2019, Demänovská Dolina)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príručka MIESTNA SAMOSPRÁVA III. (vydala AVS, 2018)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odborné periodiká</a:t>
            </a:r>
          </a:p>
          <a:p>
            <a:pPr marL="0" indent="0" algn="ctr">
              <a:buNone/>
            </a:pPr>
            <a:endParaRPr lang="sk-SK" sz="3000" b="1" dirty="0">
              <a:solidFill>
                <a:schemeClr val="tx2">
                  <a:lumMod val="60000"/>
                  <a:lumOff val="40000"/>
                </a:schemeClr>
              </a:solidFill>
              <a:hlinkClick r:id="rId2"/>
            </a:endParaRPr>
          </a:p>
          <a:p>
            <a:pPr marL="0" indent="0" algn="ctr">
              <a:buNone/>
            </a:pPr>
            <a:r>
              <a:rPr lang="sk-SK" sz="3000" b="1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www.okruhlystol.sk</a:t>
            </a:r>
            <a:r>
              <a:rPr lang="sk-SK" sz="3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sk-SK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5538589-92D8-44E7-B667-DF489F42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OkrÃºhly stÃ´l obstarÃ¡vania">
            <a:extLst>
              <a:ext uri="{FF2B5EF4-FFF2-40B4-BE49-F238E27FC236}">
                <a16:creationId xmlns:a16="http://schemas.microsoft.com/office/drawing/2014/main" id="{52128651-497E-4315-8A88-3829332D5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354" y="129623"/>
            <a:ext cx="4090182" cy="110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89AEF08-15DC-476F-8295-B7882250F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210" y="286604"/>
            <a:ext cx="1852646" cy="7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930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2DCE9-3DF0-4B13-9BF1-B962434B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rgbClr val="00B050"/>
                </a:solidFill>
              </a:rPr>
              <a:t>Legislatíva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9FB78F-0626-44EC-9F54-14481692F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sk-SK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„Každá chyba je príležitosť niečomu sa naučiť“ (</a:t>
            </a:r>
            <a:r>
              <a:rPr lang="sk-SK" sz="26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Osho</a:t>
            </a:r>
            <a:r>
              <a:rPr lang="sk-SK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OZ OSO - platforma pre výmenu skúseností a zber podnetov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OZ OSO - účastníkom medzirezortného pripomienkového konania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OZ OSO – „obhajca“ funkčných riešení v procese VO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OZ OSO – odborne zdatná členská základňa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OZ OSO – všetky informácie k VO na jednom portáli </a:t>
            </a:r>
          </a:p>
          <a:p>
            <a:pPr marL="0" indent="0" algn="ctr">
              <a:buNone/>
            </a:pPr>
            <a:endParaRPr lang="sk-SK" sz="3000" b="1" dirty="0">
              <a:solidFill>
                <a:schemeClr val="tx2">
                  <a:lumMod val="60000"/>
                  <a:lumOff val="40000"/>
                </a:schemeClr>
              </a:solidFill>
              <a:hlinkClick r:id="rId2"/>
            </a:endParaRPr>
          </a:p>
          <a:p>
            <a:pPr marL="0" indent="0" algn="ctr">
              <a:buNone/>
            </a:pPr>
            <a:r>
              <a:rPr lang="sk-SK" sz="3000" b="1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www.okruhlystol.sk</a:t>
            </a:r>
            <a:r>
              <a:rPr lang="sk-SK" sz="3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sk-SK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5538589-92D8-44E7-B667-DF489F42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OkrÃºhly stÃ´l obstarÃ¡vania">
            <a:extLst>
              <a:ext uri="{FF2B5EF4-FFF2-40B4-BE49-F238E27FC236}">
                <a16:creationId xmlns:a16="http://schemas.microsoft.com/office/drawing/2014/main" id="{52128651-497E-4315-8A88-3829332D5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354" y="129623"/>
            <a:ext cx="4090182" cy="110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89AEF08-15DC-476F-8295-B7882250F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210" y="286604"/>
            <a:ext cx="1852646" cy="7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18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2DCE9-3DF0-4B13-9BF1-B962434B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sk-SK" sz="3200" b="1" dirty="0">
              <a:solidFill>
                <a:srgbClr val="00B050"/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9FB78F-0626-44EC-9F54-14481692F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5538589-92D8-44E7-B667-DF489F42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OkrÃºhly stÃ´l obstarÃ¡vania">
            <a:extLst>
              <a:ext uri="{FF2B5EF4-FFF2-40B4-BE49-F238E27FC236}">
                <a16:creationId xmlns:a16="http://schemas.microsoft.com/office/drawing/2014/main" id="{52128651-497E-4315-8A88-3829332D5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029" y="126104"/>
            <a:ext cx="421957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89AEF08-15DC-476F-8295-B7882250F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10" y="286604"/>
            <a:ext cx="1852646" cy="768170"/>
          </a:xfrm>
          <a:prstGeom prst="rect">
            <a:avLst/>
          </a:prstGeom>
        </p:spPr>
      </p:pic>
      <p:pic>
        <p:nvPicPr>
          <p:cNvPr id="3074" name="Picture 2" descr="VÃ½sledok vyhÄ¾adÃ¡vania obrÃ¡zkov pre dopyt Å¡achovnicovÃ¡ vlajka">
            <a:extLst>
              <a:ext uri="{FF2B5EF4-FFF2-40B4-BE49-F238E27FC236}">
                <a16:creationId xmlns:a16="http://schemas.microsoft.com/office/drawing/2014/main" id="{9FF006C7-CDD0-4517-B82F-53211782F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507" y="2150101"/>
            <a:ext cx="4558703" cy="34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174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2DCE9-3DF0-4B13-9BF1-B962434B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rgbClr val="00B050"/>
                </a:solidFill>
              </a:rPr>
              <a:t>Ďakujeme za Váš čas a pozornosť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9FB78F-0626-44EC-9F54-14481692F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Tešíme sa na ďalšie stretnutia</a:t>
            </a:r>
          </a:p>
          <a:p>
            <a:pPr marL="0" indent="0">
              <a:buNone/>
            </a:pPr>
            <a:r>
              <a:rPr lang="sk-SK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Ing. Boris Kordoš				Mgr. Juraj </a:t>
            </a:r>
            <a:r>
              <a:rPr lang="sk-SK" sz="22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Švarc</a:t>
            </a:r>
            <a:endParaRPr lang="sk-SK" sz="2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informácie: </a:t>
            </a: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www.eprocurement.sk</a:t>
            </a: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  <a:hlinkClick r:id="rId3"/>
              </a:rPr>
              <a:t>www.ezakazky.sk</a:t>
            </a: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,    </a:t>
            </a:r>
            <a:b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</a:t>
            </a: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  <a:hlinkClick r:id="rId4"/>
              </a:rPr>
              <a:t>www.eaukcie.sk</a:t>
            </a: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  <a:hlinkClick r:id="rId5"/>
              </a:rPr>
              <a:t>www.ebiz.sk</a:t>
            </a:r>
            <a:endParaRPr lang="sk-SK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sk-SK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legislatíva:   </a:t>
            </a: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  <a:hlinkClick r:id="rId6"/>
              </a:rPr>
              <a:t>www.okruhlystol.sk</a:t>
            </a:r>
            <a:endParaRPr lang="sk-SK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kontakt:       </a:t>
            </a: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  <a:hlinkClick r:id="rId7"/>
              </a:rPr>
              <a:t>obchod@ebiz.sk</a:t>
            </a:r>
            <a:r>
              <a:rPr lang="sk-SK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+421 902 957002</a:t>
            </a:r>
          </a:p>
          <a:p>
            <a:pPr marL="0" indent="0">
              <a:buNone/>
            </a:pPr>
            <a:endParaRPr lang="sk-SK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5538589-92D8-44E7-B667-DF489F42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OkrÃºhly stÃ´l obstarÃ¡vania">
            <a:extLst>
              <a:ext uri="{FF2B5EF4-FFF2-40B4-BE49-F238E27FC236}">
                <a16:creationId xmlns:a16="http://schemas.microsoft.com/office/drawing/2014/main" id="{52128651-497E-4315-8A88-3829332D5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354" y="129623"/>
            <a:ext cx="4090182" cy="110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89AEF08-15DC-476F-8295-B7882250F0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210" y="286604"/>
            <a:ext cx="1852646" cy="7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6817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3664</TotalTime>
  <Words>548</Words>
  <Application>Microsoft Office PowerPoint</Application>
  <PresentationFormat>Prezentácia na obrazovke (4:3)</PresentationFormat>
  <Paragraphs>96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Calibri</vt:lpstr>
      <vt:lpstr>Calibri Light</vt:lpstr>
      <vt:lpstr>Wingdings</vt:lpstr>
      <vt:lpstr>Retrospect</vt:lpstr>
      <vt:lpstr>Verejné obstarávanie 2019, legislatívne zmeny, možnosti  a postrehy z praxe</vt:lpstr>
      <vt:lpstr>Najdôležitejšie zmeny ZVO 2018, 2019</vt:lpstr>
      <vt:lpstr>Čo nás čaká...</vt:lpstr>
      <vt:lpstr>Okruh činností</vt:lpstr>
      <vt:lpstr>Smernice o verejnom obstarávaní </vt:lpstr>
      <vt:lpstr>Plánovanie verejného obstarávania</vt:lpstr>
      <vt:lpstr>Proces verejného obstarávania</vt:lpstr>
      <vt:lpstr>Elektronická komunikácia </vt:lpstr>
      <vt:lpstr>Elektronické aukcie</vt:lpstr>
      <vt:lpstr>Vzdelávanie, publikačná činnosť</vt:lpstr>
      <vt:lpstr>Legislatíva</vt:lpstr>
      <vt:lpstr>Prezentácia programu PowerPoint</vt:lpstr>
      <vt:lpstr>Ďakujeme za Váš čas a pozornosť</vt:lpstr>
    </vt:vector>
  </TitlesOfParts>
  <Manager>matej.marcin@ebiz.sk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eProcurement - Požiadavky</dc:title>
  <dc:creator>Matej Marcin</dc:creator>
  <cp:lastModifiedBy>Juraj</cp:lastModifiedBy>
  <cp:revision>376</cp:revision>
  <dcterms:created xsi:type="dcterms:W3CDTF">2015-02-16T11:46:54Z</dcterms:created>
  <dcterms:modified xsi:type="dcterms:W3CDTF">2019-02-20T04:57:01Z</dcterms:modified>
</cp:coreProperties>
</file>