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8" r:id="rId4"/>
    <p:sldId id="279" r:id="rId5"/>
    <p:sldId id="280" r:id="rId6"/>
    <p:sldId id="281" r:id="rId7"/>
    <p:sldId id="282" r:id="rId8"/>
    <p:sldId id="288" r:id="rId9"/>
    <p:sldId id="283" r:id="rId10"/>
    <p:sldId id="284" r:id="rId11"/>
    <p:sldId id="285" r:id="rId12"/>
    <p:sldId id="286" r:id="rId13"/>
    <p:sldId id="287" r:id="rId14"/>
    <p:sldId id="265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6242"/>
    <a:srgbClr val="879A67"/>
    <a:srgbClr val="669900"/>
    <a:srgbClr val="7A6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5059" autoAdjust="0"/>
  </p:normalViewPr>
  <p:slideViewPr>
    <p:cSldViewPr>
      <p:cViewPr varScale="1">
        <p:scale>
          <a:sx n="70" d="100"/>
          <a:sy n="70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3"/>
          <p:cNvSpPr txBox="1">
            <a:spLocks/>
          </p:cNvSpPr>
          <p:nvPr userDrawn="1"/>
        </p:nvSpPr>
        <p:spPr>
          <a:xfrm>
            <a:off x="1475656" y="188640"/>
            <a:ext cx="75608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Podíl STMOU na zvyšování kvality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ve veřejné správě</a:t>
            </a:r>
            <a:endParaRPr kumimoji="0" lang="cs-CZ" sz="3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Obrázek 8" descr="stmou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39768" y="260768"/>
            <a:ext cx="1091872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0000"/>
                <a:lumOff val="80000"/>
              </a:schemeClr>
            </a:gs>
            <a:gs pos="39999">
              <a:schemeClr val="accent6">
                <a:lumMod val="20000"/>
                <a:lumOff val="80000"/>
              </a:schemeClr>
            </a:gs>
            <a:gs pos="70000">
              <a:schemeClr val="tx2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705D2-61AD-4EAB-9DCB-3A4FE02FA2C4}" type="datetimeFigureOut">
              <a:rPr lang="cs-CZ" smtClean="0"/>
              <a:pPr/>
              <a:t>8.10.2014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AD86B-61A1-479D-9F8D-05B1179CEA0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ovéPole 13"/>
          <p:cNvSpPr txBox="1"/>
          <p:nvPr/>
        </p:nvSpPr>
        <p:spPr>
          <a:xfrm>
            <a:off x="260363" y="1614959"/>
            <a:ext cx="862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800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262703" y="5569250"/>
            <a:ext cx="406226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Ing. Jaromír Zajíček, MPA</a:t>
            </a:r>
            <a:r>
              <a:rPr lang="cs-CZ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400" dirty="0" smtClean="0"/>
              <a:t>vedoucí úřadu Magistrátu města Děčín</a:t>
            </a:r>
            <a:br>
              <a:rPr lang="cs-CZ" sz="1400" dirty="0" smtClean="0"/>
            </a:br>
            <a:r>
              <a:rPr lang="cs-CZ" sz="1400" dirty="0" smtClean="0"/>
              <a:t>a předseda Sdružení tajemníků městských a obecních</a:t>
            </a:r>
          </a:p>
          <a:p>
            <a:r>
              <a:rPr lang="cs-CZ" sz="1400" dirty="0" smtClean="0"/>
              <a:t>úřadů České republiky, </a:t>
            </a:r>
            <a:r>
              <a:rPr lang="cs-CZ" sz="1400" dirty="0" err="1" smtClean="0"/>
              <a:t>z.s</a:t>
            </a:r>
            <a:r>
              <a:rPr lang="cs-CZ" sz="1400" dirty="0" smtClean="0"/>
              <a:t>.</a:t>
            </a:r>
            <a:endParaRPr lang="cs-CZ" sz="1400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0" y="357301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cs-CZ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Komunálne</a:t>
            </a: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voľby</a:t>
            </a:r>
            <a:endParaRPr lang="cs-CZ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40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alebo</a:t>
            </a:r>
            <a:r>
              <a:rPr lang="cs-CZ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</a:t>
            </a: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je, </a:t>
            </a:r>
            <a:r>
              <a:rPr lang="cs-CZ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keď</a:t>
            </a: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zvolebnieva</a:t>
            </a: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ČR“</a:t>
            </a:r>
            <a:endParaRPr lang="cs-CZ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262703" y="259100"/>
            <a:ext cx="2808312" cy="1221005"/>
            <a:chOff x="262703" y="259100"/>
            <a:chExt cx="2808312" cy="1221005"/>
          </a:xfrm>
        </p:grpSpPr>
        <p:sp>
          <p:nvSpPr>
            <p:cNvPr id="2" name="Zaoblený obdélník 1"/>
            <p:cNvSpPr/>
            <p:nvPr/>
          </p:nvSpPr>
          <p:spPr>
            <a:xfrm>
              <a:off x="262703" y="259100"/>
              <a:ext cx="2808312" cy="1221005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3234" y="320306"/>
              <a:ext cx="1173260" cy="1098905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3" name="TextovéPole 2"/>
            <p:cNvSpPr txBox="1"/>
            <p:nvPr/>
          </p:nvSpPr>
          <p:spPr>
            <a:xfrm>
              <a:off x="1540546" y="259100"/>
              <a:ext cx="144958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4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9" name="TextovéPole 8"/>
            <p:cNvSpPr txBox="1"/>
            <p:nvPr/>
          </p:nvSpPr>
          <p:spPr>
            <a:xfrm>
              <a:off x="1483708" y="930653"/>
              <a:ext cx="15262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3422"/>
            <a:ext cx="5002213" cy="139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167589" y="2636912"/>
            <a:ext cx="5067990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cs-CZ" altLang="cs-CZ" sz="2800" b="1" dirty="0"/>
              <a:t>Odborná </a:t>
            </a:r>
            <a:r>
              <a:rPr lang="cs-CZ" altLang="cs-CZ" sz="2800" b="1" dirty="0" err="1"/>
              <a:t>konferencia</a:t>
            </a:r>
            <a:r>
              <a:rPr lang="cs-CZ" altLang="cs-CZ" sz="2800" b="1" dirty="0"/>
              <a:t> APÚMS SR</a:t>
            </a:r>
          </a:p>
          <a:p>
            <a:pPr algn="ctr"/>
            <a:r>
              <a:rPr lang="cs-CZ" altLang="cs-CZ" sz="1800" b="1" dirty="0"/>
              <a:t>„</a:t>
            </a:r>
            <a:r>
              <a:rPr lang="cs-CZ" altLang="cs-CZ" sz="1800" b="1" dirty="0" err="1"/>
              <a:t>Aktívny</a:t>
            </a:r>
            <a:r>
              <a:rPr lang="cs-CZ" altLang="cs-CZ" sz="1800" b="1" dirty="0"/>
              <a:t> občan v </a:t>
            </a:r>
            <a:r>
              <a:rPr lang="cs-CZ" altLang="cs-CZ" sz="1800" b="1" dirty="0" err="1"/>
              <a:t>modernej</a:t>
            </a:r>
            <a:r>
              <a:rPr lang="cs-CZ" altLang="cs-CZ" sz="1800" b="1" dirty="0"/>
              <a:t> </a:t>
            </a:r>
            <a:r>
              <a:rPr lang="cs-CZ" altLang="cs-CZ" sz="1800" b="1" dirty="0" err="1"/>
              <a:t>európskej</a:t>
            </a:r>
            <a:r>
              <a:rPr lang="cs-CZ" altLang="cs-CZ" sz="1800" b="1" dirty="0"/>
              <a:t> </a:t>
            </a:r>
            <a:r>
              <a:rPr lang="cs-CZ" altLang="cs-CZ" sz="1800" b="1" dirty="0" err="1"/>
              <a:t>samospráve</a:t>
            </a:r>
            <a:r>
              <a:rPr lang="cs-CZ" altLang="cs-CZ" sz="1800" b="1" dirty="0"/>
              <a:t>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5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89158" y="1340768"/>
            <a:ext cx="7733596" cy="11430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Volby do zastupitelstev územních samosprávných celků (ÚSC)</a:t>
            </a:r>
            <a:r>
              <a:rPr 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895429" y="2852936"/>
            <a:ext cx="7499350" cy="3464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cs-CZ" altLang="cs-C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územní samosprávné celky (obce, městyse, města, statutární města)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2000" dirty="0" smtClean="0">
                <a:solidFill>
                  <a:schemeClr val="tx1"/>
                </a:solidFill>
                <a:latin typeface="Bookman Old Style" pitchFamily="18" charset="0"/>
              </a:rPr>
              <a:t>      </a:t>
            </a: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zákon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č. 491/2001 Sb</a:t>
            </a: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., o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volbách </a:t>
            </a: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do zastupitelstev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    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obcí</a:t>
            </a:r>
          </a:p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endParaRPr lang="cs-CZ" altLang="cs-CZ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cs-CZ" altLang="cs-C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vyšší </a:t>
            </a:r>
            <a:r>
              <a:rPr lang="cs-CZ" altLang="cs-CZ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územní samosprávné celky (kraje</a:t>
            </a:r>
            <a:r>
              <a:rPr lang="cs-CZ" altLang="cs-C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)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2100" dirty="0" smtClean="0">
                <a:solidFill>
                  <a:srgbClr val="FF0000"/>
                </a:solidFill>
                <a:latin typeface="Bookman Old Style" pitchFamily="18" charset="0"/>
              </a:rPr>
              <a:t>     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zákon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č. 130/2000 Sb., o volbách do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zastupitelstev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    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krajů</a:t>
            </a:r>
          </a:p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endParaRPr lang="cs-CZ" altLang="cs-CZ" sz="2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r>
              <a:rPr lang="cs-CZ" altLang="cs-CZ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Hlavní město </a:t>
            </a:r>
            <a:r>
              <a:rPr lang="cs-CZ" altLang="cs-CZ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Praha</a:t>
            </a:r>
          </a:p>
          <a:p>
            <a:pPr algn="l">
              <a:buClr>
                <a:srgbClr val="0066FF"/>
              </a:buClr>
              <a:buSzPct val="90000"/>
            </a:pP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      zákon </a:t>
            </a: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č. 491/2001 Sb., o volbách do zastupitelstev</a:t>
            </a:r>
          </a:p>
          <a:p>
            <a:pPr algn="l">
              <a:buClr>
                <a:srgbClr val="0066FF"/>
              </a:buClr>
              <a:buSzPct val="90000"/>
            </a:pPr>
            <a:r>
              <a:rPr lang="cs-CZ" altLang="cs-CZ" sz="2000" dirty="0">
                <a:solidFill>
                  <a:srgbClr val="FF0000"/>
                </a:solidFill>
                <a:latin typeface="Bookman Old Style" pitchFamily="18" charset="0"/>
              </a:rPr>
              <a:t>      </a:t>
            </a: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obcí </a:t>
            </a:r>
          </a:p>
          <a:p>
            <a:pPr algn="l">
              <a:buClr>
                <a:srgbClr val="0066FF"/>
              </a:buClr>
              <a:buSzPct val="90000"/>
            </a:pPr>
            <a:r>
              <a:rPr lang="cs-CZ" altLang="cs-CZ" sz="2000" dirty="0" smtClean="0">
                <a:solidFill>
                  <a:srgbClr val="FF0000"/>
                </a:solidFill>
                <a:latin typeface="Bookman Old Style" pitchFamily="18" charset="0"/>
              </a:rPr>
              <a:t>      </a:t>
            </a:r>
            <a:r>
              <a:rPr lang="cs-CZ" altLang="cs-CZ" sz="2000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Praha je obec, obec s rozšířenou působností, vyšší územní </a:t>
            </a:r>
          </a:p>
          <a:p>
            <a:pPr algn="l">
              <a:buClr>
                <a:srgbClr val="0066FF"/>
              </a:buClr>
              <a:buSzPct val="90000"/>
            </a:pPr>
            <a:r>
              <a:rPr lang="cs-CZ" altLang="cs-CZ" sz="2000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cs-CZ" altLang="cs-CZ" sz="2000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    samosprávný celek, hlavní město (má svůj zákon)</a:t>
            </a:r>
            <a:endParaRPr lang="cs-CZ" altLang="cs-CZ" sz="2000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pPr marL="457200" indent="-457200" algn="l">
              <a:lnSpc>
                <a:spcPct val="90000"/>
              </a:lnSpc>
              <a:spcBef>
                <a:spcPct val="0"/>
              </a:spcBef>
              <a:buFontTx/>
              <a:buChar char="-"/>
              <a:defRPr/>
            </a:pPr>
            <a:endParaRPr lang="cs-CZ" altLang="cs-CZ" sz="24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Obrázek 11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3" name="TextovéPole 12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953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2" name="Obdélník 1"/>
          <p:cNvSpPr/>
          <p:nvPr/>
        </p:nvSpPr>
        <p:spPr>
          <a:xfrm>
            <a:off x="689159" y="978713"/>
            <a:ext cx="8203321" cy="146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cs-CZ" altLang="cs-CZ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Výše uvedené zákony upravují</a:t>
            </a:r>
            <a:r>
              <a:rPr lang="cs-CZ" alt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 marL="457200" indent="-457200">
              <a:lnSpc>
                <a:spcPct val="7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endParaRPr lang="cs-CZ" altLang="cs-CZ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60000" indent="-457200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podmínky </a:t>
            </a: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výkonu volebního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práva</a:t>
            </a:r>
          </a:p>
          <a:p>
            <a:pPr marL="360000" indent="-457200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endParaRPr lang="cs-CZ" altLang="cs-CZ" sz="2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60000" indent="-457200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organizaci voleb do zastupitelstev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ÚSC</a:t>
            </a:r>
          </a:p>
          <a:p>
            <a:pPr marL="360000" indent="-457200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endParaRPr lang="cs-CZ" altLang="cs-CZ" sz="2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60000" indent="-457200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rozsah soudního přezkumu pro tyto volby</a:t>
            </a:r>
          </a:p>
        </p:txBody>
      </p:sp>
      <p:sp>
        <p:nvSpPr>
          <p:cNvPr id="3" name="Obdélník 2"/>
          <p:cNvSpPr/>
          <p:nvPr/>
        </p:nvSpPr>
        <p:spPr>
          <a:xfrm>
            <a:off x="689159" y="2443729"/>
            <a:ext cx="784328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cs-CZ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Ústavní principy </a:t>
            </a:r>
            <a:r>
              <a:rPr 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voleb do zastupitelstev:</a:t>
            </a:r>
            <a:endParaRPr lang="cs-CZ" sz="28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689159" y="2923860"/>
            <a:ext cx="78432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Ústava </a:t>
            </a:r>
            <a:r>
              <a:rPr lang="cs-CZ" altLang="cs-CZ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ČR</a:t>
            </a:r>
            <a:r>
              <a:rPr lang="cs-CZ" altLang="cs-CZ" sz="2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  <a:endParaRPr lang="cs-CZ" altLang="cs-CZ" sz="20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>
              <a:lnSpc>
                <a:spcPct val="70000"/>
              </a:lnSpc>
              <a:spcBef>
                <a:spcPct val="0"/>
              </a:spcBef>
              <a:buClr>
                <a:srgbClr val="0066FF"/>
              </a:buClr>
              <a:defRPr/>
            </a:pPr>
            <a:endParaRPr lang="cs-CZ" altLang="cs-CZ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členové zastupitelstev ÚSC jsou voleni tajným   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 hlasováním na základě všeobecného, rovného a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 přímého volebního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práva</a:t>
            </a:r>
            <a:endParaRPr lang="cs-CZ" altLang="cs-CZ" sz="2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-   funkční období zastupitelstva je čtyřleté</a:t>
            </a:r>
          </a:p>
        </p:txBody>
      </p:sp>
      <p:sp>
        <p:nvSpPr>
          <p:cNvPr id="5" name="Obdélník 4"/>
          <p:cNvSpPr/>
          <p:nvPr/>
        </p:nvSpPr>
        <p:spPr>
          <a:xfrm>
            <a:off x="689156" y="4653136"/>
            <a:ext cx="78097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Listina základních práv a svobod</a:t>
            </a:r>
            <a:r>
              <a:rPr lang="cs-CZ" altLang="cs-CZ" sz="20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endParaRPr lang="cs-CZ" altLang="cs-CZ" sz="2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občané </a:t>
            </a: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mají právo podílet se na správě veřejných     </a:t>
            </a:r>
            <a:endParaRPr lang="cs-CZ" altLang="cs-CZ" sz="2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věcí </a:t>
            </a: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svobodnou volbou svých zástupců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buFontTx/>
              <a:buChar char="-"/>
              <a:defRPr/>
            </a:pP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volby </a:t>
            </a: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se musí konat ve lhůtách, které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nepřesahují</a:t>
            </a:r>
          </a:p>
          <a:p>
            <a:pPr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</a:t>
            </a:r>
            <a:r>
              <a:rPr lang="cs-CZ" altLang="cs-CZ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pravidelná volební období stanovená zákonem</a:t>
            </a:r>
          </a:p>
        </p:txBody>
      </p:sp>
      <p:grpSp>
        <p:nvGrpSpPr>
          <p:cNvPr id="10" name="Skupina 9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11" name="Zaoblený obdélník 10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Obrázek 11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3" name="TextovéPole 12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029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689158" y="987500"/>
            <a:ext cx="769926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defRPr/>
            </a:pPr>
            <a:r>
              <a:rPr lang="cs-CZ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Volební právo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89158" y="1664005"/>
            <a:ext cx="749935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  <a:spcBef>
                <a:spcPct val="0"/>
              </a:spcBef>
              <a:buClr>
                <a:srgbClr val="0066FF"/>
              </a:buClr>
              <a:buSzPct val="150000"/>
              <a:buFont typeface="Wingdings" pitchFamily="2" charset="2"/>
              <a:buNone/>
              <a:defRPr/>
            </a:pPr>
            <a:r>
              <a:rPr lang="cs-CZ" altLang="cs-CZ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a) aktivní:</a:t>
            </a:r>
          </a:p>
          <a:p>
            <a:pPr algn="l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z="2000" b="1" dirty="0" smtClean="0">
                <a:solidFill>
                  <a:schemeClr val="tx1"/>
                </a:solidFill>
                <a:latin typeface="Bookman Old Style" pitchFamily="18" charset="0"/>
              </a:rPr>
              <a:t>     </a:t>
            </a:r>
            <a:r>
              <a:rPr lang="cs-CZ" altLang="cs-CZ" sz="2000" b="1" dirty="0" smtClean="0">
                <a:solidFill>
                  <a:srgbClr val="FF0000"/>
                </a:solidFill>
                <a:latin typeface="Bookman Old Style" pitchFamily="18" charset="0"/>
              </a:rPr>
              <a:t>do zastupitelstva obce</a:t>
            </a:r>
          </a:p>
          <a:p>
            <a:pPr marL="432000" lvl="1" indent="-342900" algn="l">
              <a:lnSpc>
                <a:spcPct val="9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má státní občan ČR, který dosáhl alespoň 2. den </a:t>
            </a:r>
          </a:p>
          <a:p>
            <a:pPr marL="43200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voleb věku 18 let a je přihlášen k trvalému pobytu</a:t>
            </a:r>
          </a:p>
          <a:p>
            <a:pPr marL="43200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 </a:t>
            </a:r>
            <a:r>
              <a:rPr lang="cs-CZ" altLang="cs-CZ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obci</a:t>
            </a:r>
          </a:p>
          <a:p>
            <a:pPr marL="43200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defRPr/>
            </a:pPr>
            <a:endParaRPr lang="cs-CZ" altLang="cs-CZ" sz="21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432000" lvl="1" indent="-342900" algn="l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Tx/>
              <a:buChar char="-"/>
              <a:defRPr/>
            </a:pPr>
            <a:r>
              <a:rPr lang="cs-CZ" altLang="cs-CZ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má občan jiného státu, jestliže v den voleb dosáhl      </a:t>
            </a:r>
          </a:p>
          <a:p>
            <a:pPr marL="43200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defRPr/>
            </a:pPr>
            <a:r>
              <a:rPr lang="cs-CZ" altLang="cs-CZ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18 let, je přihlášen k trvalému pobytu v obci a právo volit mu přiznává mezinárodní smlouva</a:t>
            </a:r>
          </a:p>
          <a:p>
            <a:pPr marL="0" lvl="1" algn="l">
              <a:lnSpc>
                <a:spcPct val="90000"/>
              </a:lnSpc>
              <a:spcBef>
                <a:spcPct val="0"/>
              </a:spcBef>
              <a:buClr>
                <a:srgbClr val="0066FF"/>
              </a:buClr>
              <a:defRPr/>
            </a:pPr>
            <a:endParaRPr lang="cs-CZ" altLang="cs-CZ" sz="2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buClr>
                <a:schemeClr val="tx1"/>
              </a:buClr>
              <a:defRPr/>
            </a:pPr>
            <a:r>
              <a:rPr lang="cs-CZ" altLang="cs-CZ" sz="2000" b="1" dirty="0" smtClean="0">
                <a:solidFill>
                  <a:schemeClr val="tx1"/>
                </a:solidFill>
                <a:latin typeface="Bookman Old Style" pitchFamily="18" charset="0"/>
              </a:rPr>
              <a:t>     </a:t>
            </a:r>
            <a:r>
              <a:rPr lang="cs-CZ" altLang="cs-CZ" sz="2000" b="1" dirty="0" smtClean="0">
                <a:solidFill>
                  <a:srgbClr val="FF0000"/>
                </a:solidFill>
                <a:latin typeface="Bookman Old Style" pitchFamily="18" charset="0"/>
              </a:rPr>
              <a:t>do </a:t>
            </a:r>
            <a:r>
              <a:rPr lang="cs-CZ" altLang="cs-CZ" sz="2000" b="1" dirty="0">
                <a:solidFill>
                  <a:srgbClr val="FF0000"/>
                </a:solidFill>
                <a:latin typeface="Bookman Old Style" pitchFamily="18" charset="0"/>
              </a:rPr>
              <a:t>zastupitelstva </a:t>
            </a:r>
            <a:r>
              <a:rPr lang="cs-CZ" altLang="cs-CZ" sz="2000" b="1" dirty="0" smtClean="0">
                <a:solidFill>
                  <a:srgbClr val="FF0000"/>
                </a:solidFill>
                <a:latin typeface="Bookman Old Style" pitchFamily="18" charset="0"/>
              </a:rPr>
              <a:t>kraje</a:t>
            </a:r>
          </a:p>
          <a:p>
            <a:pPr marL="432000" lvl="1" indent="-342000" algn="l">
              <a:lnSpc>
                <a:spcPct val="90000"/>
              </a:lnSpc>
              <a:spcBef>
                <a:spcPts val="0"/>
              </a:spcBef>
              <a:buClr>
                <a:schemeClr val="tx1"/>
              </a:buClr>
              <a:buFont typeface="Bookman Old Style" panose="02050604050505020204" pitchFamily="18" charset="0"/>
              <a:buChar char="-"/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má </a:t>
            </a:r>
            <a:r>
              <a:rPr lang="cs-CZ" altLang="cs-CZ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státní občan ČR, který dosáhl alespoň 2. </a:t>
            </a: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den voleb </a:t>
            </a:r>
            <a:r>
              <a:rPr lang="cs-CZ" altLang="cs-CZ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věku 18 let a je přihlášen k trvalému pobytu v obci, která náleží do územního obvodu kraje</a:t>
            </a:r>
          </a:p>
          <a:p>
            <a:pPr algn="l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endParaRPr lang="cs-CZ" altLang="cs-CZ" sz="20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cs-CZ" altLang="cs-CZ" sz="20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b</a:t>
            </a:r>
            <a:r>
              <a:rPr lang="cs-CZ" altLang="cs-CZ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) pasivní:</a:t>
            </a:r>
          </a:p>
          <a:p>
            <a:pPr marL="489150" lvl="1" indent="-342900" algn="l">
              <a:lnSpc>
                <a:spcPct val="90000"/>
              </a:lnSpc>
              <a:spcBef>
                <a:spcPts val="0"/>
              </a:spcBef>
              <a:buSzPct val="90000"/>
              <a:buFontTx/>
              <a:buChar char="-"/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členem </a:t>
            </a:r>
            <a:r>
              <a:rPr lang="cs-CZ" altLang="cs-CZ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zastupitelstva může být zvolen každý volič</a:t>
            </a: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,</a:t>
            </a:r>
          </a:p>
          <a:p>
            <a:pPr marL="14625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90000"/>
              <a:defRPr/>
            </a:pPr>
            <a:r>
              <a:rPr lang="cs-CZ" altLang="cs-CZ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 u </a:t>
            </a:r>
            <a:r>
              <a:rPr lang="cs-CZ" altLang="cs-CZ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kterého není překážka výkonu volebního práva</a:t>
            </a:r>
          </a:p>
          <a:p>
            <a:pPr algn="l"/>
            <a:endParaRPr lang="cs-CZ" altLang="cs-CZ" dirty="0" smtClean="0"/>
          </a:p>
        </p:txBody>
      </p:sp>
      <p:grpSp>
        <p:nvGrpSpPr>
          <p:cNvPr id="7" name="Skupina 6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10" name="Zaoblený obdélník 9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1" name="Obrázek 10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2" name="TextovéPole 11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3" name="TextovéPole 12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410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9158" y="987500"/>
            <a:ext cx="7499350" cy="57606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defRPr/>
            </a:pPr>
            <a:r>
              <a:rPr lang="cs-CZ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Překážky výkonu volebního práva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658736" y="1772816"/>
            <a:ext cx="749935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a) aktivního: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774900" lvl="1" indent="-342900" algn="l">
              <a:lnSpc>
                <a:spcPct val="8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výkon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trestu odnětí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svobody</a:t>
            </a:r>
          </a:p>
          <a:p>
            <a:pPr marL="43200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defRPr/>
            </a:pP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774900" lvl="1" indent="-342900" algn="l">
              <a:lnSpc>
                <a:spcPct val="8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zbavení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způsobilosti k právním úkonům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43200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defRPr/>
            </a:pP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774900" lvl="1" indent="-342900" algn="l">
              <a:lnSpc>
                <a:spcPct val="8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zákonem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stanovené omezení osobní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svobody</a:t>
            </a:r>
            <a:b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</a:b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důvodu ochrany zdraví lidu (např. karanténa)</a:t>
            </a:r>
          </a:p>
          <a:p>
            <a:pPr marL="43200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9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b) pasivního:</a:t>
            </a:r>
          </a:p>
          <a:p>
            <a:pPr marL="800100" lvl="1" indent="-342900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Tx/>
              <a:buChar char="-"/>
              <a:defRPr/>
            </a:pP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800100" lvl="1" indent="-342900" algn="l">
              <a:lnSpc>
                <a:spcPct val="8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výkon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trestu odnětí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svobody</a:t>
            </a:r>
          </a:p>
          <a:p>
            <a:pPr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defRPr/>
            </a:pP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800100" lvl="1" indent="-342900" algn="l">
              <a:lnSpc>
                <a:spcPct val="80000"/>
              </a:lnSpc>
              <a:spcBef>
                <a:spcPts val="0"/>
              </a:spcBef>
              <a:buFontTx/>
              <a:buChar char="-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zbavení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způsobilosti k právním úkonům</a:t>
            </a:r>
          </a:p>
          <a:p>
            <a:pPr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 souvislosti s vymezením pasivního volebního práva</a:t>
            </a:r>
          </a:p>
          <a:p>
            <a:pPr marL="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se oba zákony o volbách do zastupitelstev ÚSC věnují</a:t>
            </a:r>
          </a:p>
          <a:p>
            <a:pPr marL="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problematice neslučitelnosti výkonu funkce</a:t>
            </a:r>
          </a:p>
          <a:p>
            <a:pPr marL="0" lvl="1" algn="l">
              <a:lnSpc>
                <a:spcPct val="80000"/>
              </a:lnSpc>
              <a:spcBef>
                <a:spcPts val="0"/>
              </a:spcBef>
              <a:buClr>
                <a:srgbClr val="0066FF"/>
              </a:buClr>
              <a:buFont typeface="Wingdings 2" pitchFamily="18" charset="2"/>
              <a:buNone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zastupitele s jinými funkcemi. </a:t>
            </a:r>
          </a:p>
          <a:p>
            <a:pPr>
              <a:lnSpc>
                <a:spcPct val="80000"/>
              </a:lnSpc>
              <a:buClr>
                <a:srgbClr val="0066FF"/>
              </a:buClr>
              <a:buFont typeface="Wingdings 2" pitchFamily="18" charset="2"/>
              <a:buChar char=""/>
            </a:pPr>
            <a:endParaRPr lang="cs-CZ" altLang="cs-CZ" sz="2000" b="1" dirty="0" smtClean="0">
              <a:solidFill>
                <a:srgbClr val="FF0000"/>
              </a:solidFill>
              <a:latin typeface="Bookman Old Style" pitchFamily="18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508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9158" y="987500"/>
            <a:ext cx="7499350" cy="6413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defRPr/>
            </a:pPr>
            <a:r>
              <a:rPr lang="cs-CZ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Neslučitelnost funkcí – obce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689158" y="1670881"/>
            <a:ext cx="749935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funkce </a:t>
            </a:r>
            <a:r>
              <a:rPr lang="cs-CZ" altLang="cs-CZ" sz="19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člena zastupitelstev obcí </a:t>
            </a: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je </a:t>
            </a:r>
            <a:r>
              <a:rPr lang="cs-CZ" altLang="cs-CZ" sz="19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neslučitelná</a:t>
            </a: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 funkcí vykonávanou zaměstnancem příslušné obce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nebo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Hlavního města Praha zařazeným do jejího úřadu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(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magistrátu)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 funkcí vykonávanou zaměstnancem zařazeným do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pověř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. obecního úřadu, krajského úřadu nebo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finančního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úřadu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územně členěná SM a Hlavní město Praha: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 neslučitelnost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se týká i vazeb mezi orgány města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a orgány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jeho městských obvodů (částí)</a:t>
            </a:r>
          </a:p>
          <a:p>
            <a:pPr>
              <a:lnSpc>
                <a:spcPct val="90000"/>
              </a:lnSpc>
              <a:buClr>
                <a:srgbClr val="0066FF"/>
              </a:buClr>
              <a:buSzPct val="110000"/>
              <a:buFontTx/>
              <a:buNone/>
            </a:pPr>
            <a:endParaRPr lang="cs-CZ" altLang="cs-CZ" sz="1800" b="1" dirty="0" smtClean="0">
              <a:latin typeface="Bookman Old Style" pitchFamily="18" charset="0"/>
            </a:endParaRP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výše </a:t>
            </a:r>
            <a:r>
              <a:rPr lang="cs-CZ" altLang="cs-CZ" sz="19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uvedené se vztahuje pouze na zaměstnance, kteří</a:t>
            </a: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přímo vykonávají státní správu, která se vztahuje k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územní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působnosti příslušné obce, městského obvodu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(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části) nebo  Hlavního města Praha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jsou jmenováni starostou, primátorem, hejtmanem či </a:t>
            </a:r>
            <a:endParaRPr lang="cs-CZ" altLang="cs-CZ" sz="19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radou </a:t>
            </a:r>
            <a:r>
              <a:rPr lang="cs-CZ" altLang="cs-CZ" sz="19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příslušného ÚSC, jeho městského obvodu (části)</a:t>
            </a: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64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9158" y="1057300"/>
            <a:ext cx="7499350" cy="5715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defRPr/>
            </a:pPr>
            <a:r>
              <a:rPr lang="cs-CZ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Neslučitelnost funkcí – kraje</a:t>
            </a: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735030" y="1586586"/>
            <a:ext cx="749935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funkce </a:t>
            </a:r>
            <a:r>
              <a:rPr lang="cs-CZ" altLang="cs-CZ" sz="19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člena zastupitelstva kraje je neslučitelná</a:t>
            </a:r>
            <a:r>
              <a:rPr lang="cs-CZ" altLang="cs-CZ" sz="19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9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 funkcí vykonávanou na ministerstvu, ústředním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orgánu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státní správy nebo na orgánu státní správy s celostátní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působností</a:t>
            </a: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 funkcí vykonávanou zaměstnancem kraje zařazeným do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krajského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úřadu, zaměstnancem obce zařazeným do obec.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úřadu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či zaměstnancem orgánu státní správy bez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celostátní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působnosti (pokud se územní působnost tohoto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orgánu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aspoň zčásti kryje s územní působností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příslušného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kraje)</a:t>
            </a: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buFontTx/>
              <a:buChar char="-"/>
              <a:defRPr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ve výše uvedených případech se musí jednat o funkci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 obsazovanou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volbou, jmenováním nebo ustanovováním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34290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dále s funkcí statutárního orgánu právnické osoby zřízené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(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založené) krajem nebo ve které má kraj majetkovou účast</a:t>
            </a:r>
          </a:p>
          <a:p>
            <a:pPr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9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71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9158" y="940760"/>
            <a:ext cx="7499350" cy="60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Volební strana</a:t>
            </a:r>
            <a:endParaRPr lang="cs-CZ" sz="28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692409" y="1412776"/>
            <a:ext cx="76870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-   „Volební stranou podle tohoto zákona mohou být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registrované politické strany a politická hnutí,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jejichž činnost nebyla pozastavena, a jejich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koalice, nezávislí kandidáti, sdružení nezávislých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kandidátů nebo sdružení politických stran nebo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politických hnutí a nezávislých kandidátů.“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samostatným paragrafem v zákoně tuto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problematiku neřeší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. Ale řeší, kdo může podávat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kandidátní listiny.</a:t>
            </a:r>
            <a:endParaRPr lang="cs-CZ" altLang="cs-CZ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86257" y="3970526"/>
            <a:ext cx="7499350" cy="60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8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Kandidátní listiny</a:t>
            </a:r>
            <a:endParaRPr lang="cs-CZ" sz="28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719502" y="4581128"/>
            <a:ext cx="768704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-   „Kandidátní listiny se podávají nejpozději do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16:00 hodin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66 dnů přede dnem voleb            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registračnímu úřadu, kterým je pro účely tohoto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zákona obecní úřad v obcích, kde jsou .... “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„Kandidátní listiny se podávají nejpozději 66 dnů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přede dnem voleb do zastupitelstva kraje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krajskému úřadu.   ….. “</a:t>
            </a:r>
          </a:p>
        </p:txBody>
      </p:sp>
      <p:grpSp>
        <p:nvGrpSpPr>
          <p:cNvPr id="10" name="Skupina 9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11" name="Zaoblený obdélník 10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Obrázek 11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3" name="TextovéPole 12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695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9158" y="1019657"/>
            <a:ext cx="7499350" cy="60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Mandát člena zastupitelstva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9158" y="1772816"/>
            <a:ext cx="7699266" cy="48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3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Vznik:</a:t>
            </a:r>
          </a:p>
          <a:p>
            <a:pPr algn="l">
              <a:lnSpc>
                <a:spcPct val="3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8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zvolením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(ke zvolení dojde ukončením hlasování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)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mandát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lze získat z pozice náhradníka z kandidátní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listiny téže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volební strany (obsazením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uprázdněného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mandátu)</a:t>
            </a:r>
          </a:p>
          <a:p>
            <a:pPr>
              <a:buClr>
                <a:srgbClr val="0066FF"/>
              </a:buClr>
              <a:buSzPct val="115000"/>
            </a:pPr>
            <a:endParaRPr lang="cs-CZ" altLang="cs-CZ" sz="1800" dirty="0" smtClean="0">
              <a:latin typeface="Bookman Old Style" pitchFamily="18" charset="0"/>
            </a:endParaRPr>
          </a:p>
          <a:p>
            <a:pPr algn="l">
              <a:lnSpc>
                <a:spcPct val="3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Zánik:</a:t>
            </a:r>
          </a:p>
          <a:p>
            <a:pPr algn="l">
              <a:lnSpc>
                <a:spcPct val="3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8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dnem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voleb do zastupitelstva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ÚSC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odmítnutím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složení slibu nebo složením slibu s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výhradou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dnem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, kdy starosta, primátor nebo hejtman obdržel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písemnou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rezignaci člena zastupitelstva na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mandát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dnem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sloučení obcí nebo připojení obce k jiné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obci</a:t>
            </a: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úmrtím zastupitele</a:t>
            </a: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buFontTx/>
              <a:buChar char="-"/>
              <a:defRPr/>
            </a:pP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indent="-285750" algn="l">
              <a:lnSpc>
                <a:spcPct val="90000"/>
              </a:lnSpc>
              <a:spcBef>
                <a:spcPts val="0"/>
              </a:spcBef>
              <a:buSzPct val="110000"/>
              <a:buFontTx/>
              <a:buChar char="-"/>
              <a:defRPr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rozhodnutím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zastupitelstva z důvodu neslučitelnosti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funkcí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, ztráty podmínek volitelnosti, pravomocného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0" lvl="1" algn="l">
              <a:lnSpc>
                <a:spcPct val="90000"/>
              </a:lnSpc>
              <a:spcBef>
                <a:spcPts val="0"/>
              </a:spcBef>
              <a:buClr>
                <a:srgbClr val="0066FF"/>
              </a:buClr>
              <a:buSzPct val="110000"/>
              <a:defRPr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rozhodnutí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soudu o nepodmíněném trestu odnětí svobody</a:t>
            </a:r>
          </a:p>
        </p:txBody>
      </p:sp>
      <p:grpSp>
        <p:nvGrpSpPr>
          <p:cNvPr id="10" name="Skupina 9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11" name="Zaoblený obdélník 10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2" name="Obrázek 11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3" name="TextovéPole 12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4" name="TextovéPole 13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25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9158" y="987500"/>
            <a:ext cx="7499350" cy="6413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7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Soudní přezkum </a:t>
            </a:r>
            <a:r>
              <a:rPr lang="cs-CZ" sz="27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 (1)</a:t>
            </a:r>
            <a:endParaRPr lang="cs-CZ" sz="27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>
          <a:xfrm>
            <a:off x="689158" y="1628800"/>
            <a:ext cx="7843282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90000"/>
              </a:lnSpc>
              <a:buSzPct val="90000"/>
              <a:buFontTx/>
              <a:buChar char="-"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pro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zajištění regulérního průběhu voleb poskytuje právní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řád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prostředky, kterými se lze bránit proti případným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nesprávnostem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v jednotlivých stádiích volebního procesu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285750" indent="-285750" algn="l">
              <a:lnSpc>
                <a:spcPct val="90000"/>
              </a:lnSpc>
              <a:buSzPct val="90000"/>
              <a:buFontTx/>
              <a:buChar char="-"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rozsah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soudního přezkumu pro volby do zastupitelstev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upravují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oba volební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zákony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285750" indent="-285750" algn="l">
              <a:lnSpc>
                <a:spcPct val="90000"/>
              </a:lnSpc>
              <a:buSzPct val="90000"/>
              <a:buFontTx/>
              <a:buChar char="-"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pravidla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postupu soudu ve věcech volebních jsou zakotvena v </a:t>
            </a:r>
            <a:endParaRPr lang="cs-CZ" altLang="cs-CZ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   soudním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řádu </a:t>
            </a: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správním</a:t>
            </a: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endParaRPr lang="cs-CZ" altLang="cs-CZ" sz="18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algn="l">
              <a:lnSpc>
                <a:spcPct val="90000"/>
              </a:lnSpc>
              <a:buClr>
                <a:srgbClr val="0066FF"/>
              </a:buClr>
              <a:buSzPct val="90000"/>
            </a:pPr>
            <a:r>
              <a:rPr lang="cs-CZ" altLang="cs-CZ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-   příslušný </a:t>
            </a: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je krajský soud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cs-CZ" altLang="cs-CZ" sz="1800" b="1" u="sng" dirty="0" smtClean="0">
              <a:latin typeface="Bookman Old Style" pitchFamily="18" charset="0"/>
            </a:endParaRP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r>
              <a:rPr lang="cs-CZ" altLang="cs-CZ" sz="1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soudní ochrana se týká těchto volebních záležitostí</a:t>
            </a:r>
            <a:r>
              <a:rPr lang="cs-CZ" altLang="cs-CZ" sz="1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:</a:t>
            </a:r>
          </a:p>
          <a:p>
            <a:pPr algn="l">
              <a:lnSpc>
                <a:spcPct val="40000"/>
              </a:lnSpc>
              <a:spcBef>
                <a:spcPct val="0"/>
              </a:spcBef>
              <a:buClr>
                <a:srgbClr val="0066FF"/>
              </a:buClr>
              <a:buSzPct val="150000"/>
              <a:defRPr/>
            </a:pPr>
            <a:endParaRPr lang="cs-CZ" altLang="cs-CZ" sz="1800" b="1" u="sng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  <a:ea typeface="+mj-ea"/>
              <a:cs typeface="+mj-cs"/>
            </a:endParaRPr>
          </a:p>
          <a:p>
            <a:pPr marL="358775" indent="-269875" algn="l">
              <a:buSzPct val="90000"/>
              <a:buFont typeface="Wingdings 2" pitchFamily="18" charset="2"/>
              <a:buChar char="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ochrana ve věcech seznamů voličů</a:t>
            </a:r>
          </a:p>
          <a:p>
            <a:pPr marL="358775" indent="-269875" algn="l">
              <a:buSzPct val="90000"/>
              <a:buFont typeface="Wingdings 2" pitchFamily="18" charset="2"/>
              <a:buChar char="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ochrana ve věcech registrace kandidátní listiny</a:t>
            </a:r>
          </a:p>
          <a:p>
            <a:pPr marL="358775" indent="-269875" algn="l">
              <a:buSzPct val="90000"/>
              <a:buFont typeface="Wingdings 2" pitchFamily="18" charset="2"/>
              <a:buChar char="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ochrana ve věcech zániku mandátu</a:t>
            </a:r>
          </a:p>
          <a:p>
            <a:pPr marL="358775" indent="-269875" algn="l">
              <a:buSzPct val="90000"/>
              <a:buFont typeface="Wingdings 2" pitchFamily="18" charset="2"/>
              <a:buChar char=""/>
            </a:pPr>
            <a:r>
              <a:rPr lang="cs-CZ" altLang="cs-CZ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ea typeface="+mj-ea"/>
                <a:cs typeface="+mj-cs"/>
              </a:rPr>
              <a:t>ochrana ve věci neplatnosti voleb nebo hlasování</a:t>
            </a: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15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689158" y="987500"/>
            <a:ext cx="7499350" cy="6413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7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Soudní přezkum </a:t>
            </a:r>
            <a:r>
              <a:rPr lang="cs-CZ" sz="27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 (2)</a:t>
            </a:r>
            <a:endParaRPr lang="cs-CZ" sz="27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89158" y="1641310"/>
            <a:ext cx="79152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>
              <a:buClr>
                <a:srgbClr val="0066FF"/>
              </a:buClr>
              <a:buSzPct val="90000"/>
            </a:pPr>
            <a:r>
              <a:rPr lang="cs-CZ" altLang="cs-CZ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ochrana ve věcech seznamů voličů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-   ve věcech chyb a nedostatků v seznamech se lze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domáhat rozhodnutí soudu podle zvláštního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právního předpisu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-   zákon neřeší</a:t>
            </a:r>
            <a:endParaRPr lang="cs-CZ" altLang="cs-CZ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678367" y="3408653"/>
            <a:ext cx="79260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>
              <a:buClr>
                <a:srgbClr val="0066FF"/>
              </a:buClr>
              <a:buSzPct val="90000"/>
            </a:pPr>
            <a:r>
              <a:rPr lang="cs-CZ" altLang="cs-CZ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ochrana ve věcech registrace kandidátní </a:t>
            </a:r>
            <a:r>
              <a:rPr lang="cs-CZ" altLang="cs-CZ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listiny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 „Proti odmítnutí kandidátní listiny, škrtnutí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kandidáta …. se může volební strana, která podala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….. do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2 pracovních dnů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od doručení rozhodnutí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domáhat ochrany u soudu podle zvláštního právního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předpisu.“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„Proti odmítnutí kandidátní listiny, škrtnutí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kandidáta …. se může politická strana, politické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hnutí a koalice, která podala ….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do 2 dnů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od 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doručení rozhodnutí domáhat ochrany u soudu</a:t>
            </a:r>
          </a:p>
          <a:p>
            <a:pPr marL="216000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podle zvláštního právního předpisu.“  </a:t>
            </a:r>
            <a:endParaRPr lang="cs-CZ" altLang="cs-CZ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7" name="Skupina 6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10" name="Zaoblený obdélník 9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1" name="Obrázek 10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2" name="TextovéPole 11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3" name="TextovéPole 12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226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4" name="Rectangle 2"/>
          <p:cNvSpPr txBox="1">
            <a:spLocks/>
          </p:cNvSpPr>
          <p:nvPr/>
        </p:nvSpPr>
        <p:spPr bwMode="auto">
          <a:xfrm>
            <a:off x="689158" y="987500"/>
            <a:ext cx="7499350" cy="6413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7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Soudní přezkum </a:t>
            </a:r>
            <a:r>
              <a:rPr lang="cs-CZ" sz="27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 (3)</a:t>
            </a:r>
            <a:endParaRPr lang="cs-CZ" sz="27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689158" y="1628800"/>
            <a:ext cx="77712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ochrana ve věcech zániku </a:t>
            </a:r>
            <a:r>
              <a:rPr lang="cs-CZ" altLang="cs-CZ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mandátu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 „Proti usnesení, kterým se zastupitelstvo obce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vyslovilo, že …. rozhodnutí ředitele krajského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úřadu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nebo ministra vnitra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se může člen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zastupitelstva, o jehož mandát jde, nebo volební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strana, která …. do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2 pracovních dnů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od doručení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domáhat ochrany u soudu podle zvláštního                   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právního předpisu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podáním návrhu na zrušení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takového usnesení nebo rozhodnutí; včas podaný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návrh má odkladný účinek.“ </a:t>
            </a:r>
          </a:p>
          <a:p>
            <a:pPr marL="216000" lvl="7">
              <a:buClr>
                <a:srgbClr val="0066FF"/>
              </a:buClr>
              <a:buSzPct val="90000"/>
            </a:pPr>
            <a:endParaRPr lang="cs-CZ" altLang="cs-CZ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 „Proti usnesení, kterým zastupitelstvo kraje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vyslovilo, že …. rozhodnutí ministra vnitra se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může člen zastupitelstva kraje, jemuž takto zanikl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mandát, nebo politická strana, politické hnutí a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koalice, která …. do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2 dnů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od doručení rozhodnutí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domáhat ochrany u soudu podle zvláštního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právního předpisu.“</a:t>
            </a:r>
            <a:endParaRPr lang="cs-CZ" altLang="cs-CZ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211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1835696" y="388015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Sdružení tajemníků městských a obecních úřadů ČR, </a:t>
            </a:r>
            <a:r>
              <a:rPr 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cs-CZ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.s</a:t>
            </a:r>
            <a:r>
              <a:rPr 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cs-CZ" sz="2000" dirty="0"/>
          </a:p>
        </p:txBody>
      </p:sp>
      <p:sp>
        <p:nvSpPr>
          <p:cNvPr id="2" name="Obdélník 1"/>
          <p:cNvSpPr/>
          <p:nvPr/>
        </p:nvSpPr>
        <p:spPr>
          <a:xfrm>
            <a:off x="728671" y="1844824"/>
            <a:ext cx="76870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ochrana ve věci neplatnosti voleb nebo </a:t>
            </a:r>
            <a:r>
              <a:rPr lang="cs-CZ" altLang="cs-CZ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hlasování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Obce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-   „Podáním návrhu na neplatnost hlasování,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na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neplatnost voleb nebo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na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neplatnost volby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kandidáta se může domáhat ochrany u soudu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každá osoba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zapsaná do seznamu ve volebním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okrsku, kde byl člen zastupitelstva obce volen,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jakož …. Státní volební komisi.“</a:t>
            </a:r>
          </a:p>
          <a:p>
            <a:pPr marL="216000" lvl="7">
              <a:buClr>
                <a:srgbClr val="0066FF"/>
              </a:buClr>
              <a:buSzPct val="90000"/>
            </a:pPr>
            <a:endParaRPr lang="cs-CZ" altLang="cs-CZ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Kraje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-   „Podáním návrhu na neplatnost hlasování,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neplatnost voleb nebo neplatnost volby kandidáta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se může domáhat ochrany u soudu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každý občan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zapsaný do seznamu </a:t>
            </a:r>
            <a:r>
              <a:rPr lang="cs-CZ" altLang="cs-CZ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voličů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ve volebním okrsku,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kde byl člen zastupitelstva kraje volen, jakož …. 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             Státní volební komisi.</a:t>
            </a:r>
          </a:p>
          <a:p>
            <a:pPr marL="216000" lvl="7">
              <a:buClr>
                <a:srgbClr val="0066FF"/>
              </a:buClr>
              <a:buSzPct val="90000"/>
            </a:pPr>
            <a:r>
              <a:rPr lang="cs-CZ" altLang="cs-CZ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 </a:t>
            </a: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689158" y="987500"/>
            <a:ext cx="7499350" cy="6413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  <a:defRPr/>
            </a:pPr>
            <a:r>
              <a:rPr lang="cs-CZ" sz="27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Soudní přezkum </a:t>
            </a:r>
            <a:r>
              <a:rPr lang="cs-CZ" sz="2700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</a:rPr>
              <a:t>voleb (4)</a:t>
            </a:r>
            <a:endParaRPr lang="cs-CZ" sz="2700" b="1" u="sng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217133" y="188640"/>
            <a:ext cx="1645001" cy="715218"/>
            <a:chOff x="262703" y="764887"/>
            <a:chExt cx="1645001" cy="715218"/>
          </a:xfrm>
        </p:grpSpPr>
        <p:sp>
          <p:nvSpPr>
            <p:cNvPr id="7" name="Zaoblený obdélník 6"/>
            <p:cNvSpPr/>
            <p:nvPr/>
          </p:nvSpPr>
          <p:spPr>
            <a:xfrm>
              <a:off x="262703" y="764887"/>
              <a:ext cx="1645001" cy="715218"/>
            </a:xfrm>
            <a:prstGeom prst="roundRect">
              <a:avLst>
                <a:gd name="adj" fmla="val 6967"/>
              </a:avLst>
            </a:prstGeom>
            <a:solidFill>
              <a:srgbClr val="879A67"/>
            </a:solidFill>
            <a:ln w="12700">
              <a:solidFill>
                <a:srgbClr val="5662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0" name="Obrázek 9" descr="stmou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017" y="800739"/>
              <a:ext cx="687251" cy="643697"/>
            </a:xfrm>
            <a:prstGeom prst="rect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ovéPole 10"/>
            <p:cNvSpPr txBox="1"/>
            <p:nvPr/>
          </p:nvSpPr>
          <p:spPr>
            <a:xfrm>
              <a:off x="977921" y="764887"/>
              <a:ext cx="89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20 let</a:t>
              </a:r>
              <a:endParaRPr lang="cs-CZ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977921" y="1158257"/>
              <a:ext cx="8940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1100" b="1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 CE" panose="02020603050405020304" pitchFamily="18" charset="-18"/>
                </a:rPr>
                <a:t>1994 - 2014</a:t>
              </a:r>
              <a:endParaRPr lang="cs-CZ" sz="11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CE" panose="02020603050405020304" pitchFamily="18" charset="-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72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2500" dirty="0" smtClean="0"/>
              <a:t>Dámy a pánové,</a:t>
            </a:r>
          </a:p>
          <a:p>
            <a:pPr marL="0" indent="0" algn="ctr">
              <a:buNone/>
            </a:pPr>
            <a:r>
              <a:rPr lang="cs-CZ" sz="2500" dirty="0" smtClean="0"/>
              <a:t>děkuji mnohokrát za pozornost.</a:t>
            </a:r>
            <a:endParaRPr lang="en-US" sz="2500" dirty="0" smtClean="0"/>
          </a:p>
          <a:p>
            <a:pPr marL="0" indent="0" algn="ctr">
              <a:buNone/>
            </a:pPr>
            <a:endParaRPr lang="cs-CZ" sz="1500" dirty="0" smtClean="0"/>
          </a:p>
          <a:p>
            <a:pPr marL="0" indent="0" algn="ctr">
              <a:buNone/>
            </a:pPr>
            <a:r>
              <a:rPr lang="cs-CZ" sz="2800" b="1" dirty="0" smtClean="0"/>
              <a:t>Ing. Jaromír Zajíček, MPA</a:t>
            </a:r>
          </a:p>
          <a:p>
            <a:pPr marL="0" indent="0" algn="ctr">
              <a:buNone/>
            </a:pPr>
            <a:r>
              <a:rPr lang="cs-CZ" sz="2000" dirty="0" smtClean="0"/>
              <a:t>vedoucí úřadu Magistrátu města Děčín </a:t>
            </a:r>
          </a:p>
          <a:p>
            <a:pPr marL="0" indent="0" algn="ctr">
              <a:buNone/>
            </a:pPr>
            <a:r>
              <a:rPr lang="cs-CZ" sz="2000" dirty="0" smtClean="0"/>
              <a:t>a předseda </a:t>
            </a:r>
          </a:p>
          <a:p>
            <a:pPr marL="0" indent="0" algn="ctr">
              <a:buNone/>
            </a:pPr>
            <a:r>
              <a:rPr lang="cs-CZ" sz="2000" dirty="0" smtClean="0"/>
              <a:t>Sdružení tajemníků městských a obecních úřadů ČR, </a:t>
            </a:r>
            <a:r>
              <a:rPr lang="cs-CZ" sz="2000" dirty="0" err="1"/>
              <a:t>z</a:t>
            </a:r>
            <a:r>
              <a:rPr lang="cs-CZ" sz="2000" dirty="0" err="1" smtClean="0"/>
              <a:t>.s</a:t>
            </a:r>
            <a:r>
              <a:rPr lang="cs-CZ" sz="2000" dirty="0" smtClean="0"/>
              <a:t>.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500" dirty="0" smtClean="0"/>
          </a:p>
          <a:p>
            <a:pPr marL="0" indent="0" algn="ctr">
              <a:buNone/>
            </a:pPr>
            <a:endParaRPr lang="cs-CZ" sz="2500" dirty="0" smtClean="0"/>
          </a:p>
          <a:p>
            <a:pPr marL="0" indent="0" algn="ctr">
              <a:buNone/>
            </a:pPr>
            <a:endParaRPr lang="cs-CZ" sz="2500" dirty="0" smtClean="0"/>
          </a:p>
          <a:p>
            <a:pPr marL="0" indent="0" algn="ctr">
              <a:buNone/>
            </a:pPr>
            <a:endParaRPr lang="cs-CZ" sz="2500" dirty="0" smtClean="0"/>
          </a:p>
          <a:p>
            <a:pPr marL="0" indent="0" algn="ctr">
              <a:buNone/>
            </a:pPr>
            <a:r>
              <a:rPr lang="cs-CZ" sz="1800" dirty="0" smtClean="0"/>
              <a:t>Magistrát města Děčín, Mírové nám. 1175/5, 405 38 Děčín</a:t>
            </a:r>
          </a:p>
          <a:p>
            <a:pPr marL="0" indent="0" algn="ctr">
              <a:buNone/>
            </a:pPr>
            <a:r>
              <a:rPr lang="cs-CZ" sz="1800" dirty="0" err="1" smtClean="0"/>
              <a:t>jaromir.zajicek</a:t>
            </a:r>
            <a:r>
              <a:rPr lang="cs-CZ" sz="1800" dirty="0" smtClean="0"/>
              <a:t>@</a:t>
            </a:r>
            <a:r>
              <a:rPr lang="cs-CZ" sz="1800" dirty="0" err="1" smtClean="0"/>
              <a:t>mmdecin.cz</a:t>
            </a:r>
            <a:endParaRPr lang="cs-CZ" sz="1800" b="1" dirty="0"/>
          </a:p>
        </p:txBody>
      </p:sp>
      <p:pic>
        <p:nvPicPr>
          <p:cNvPr id="10" name="Obrázek 9" descr="dec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861046"/>
            <a:ext cx="1008112" cy="1223977"/>
          </a:xfrm>
          <a:prstGeom prst="rect">
            <a:avLst/>
          </a:prstGeom>
        </p:spPr>
      </p:pic>
      <p:pic>
        <p:nvPicPr>
          <p:cNvPr id="12" name="Obrázek 11" descr="stmou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3861047"/>
            <a:ext cx="1224136" cy="1196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1390</Words>
  <Application>Microsoft Office PowerPoint</Application>
  <PresentationFormat>Předvádění na obrazovce (4:3)</PresentationFormat>
  <Paragraphs>288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Statutární město Děčín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Sdružení tajemníků městských a obecních úřadů a konference kvality</dc:title>
  <dc:creator>Žaloudek Roman</dc:creator>
  <cp:lastModifiedBy>Jaromír Zajíček</cp:lastModifiedBy>
  <cp:revision>223</cp:revision>
  <dcterms:created xsi:type="dcterms:W3CDTF">2011-02-04T10:40:30Z</dcterms:created>
  <dcterms:modified xsi:type="dcterms:W3CDTF">2014-10-08T07:16:22Z</dcterms:modified>
</cp:coreProperties>
</file>