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  <p:sldMasterId id="2147483705" r:id="rId3"/>
  </p:sldMasterIdLst>
  <p:notesMasterIdLst>
    <p:notesMasterId r:id="rId17"/>
  </p:notesMasterIdLst>
  <p:handoutMasterIdLst>
    <p:handoutMasterId r:id="rId18"/>
  </p:handoutMasterIdLst>
  <p:sldIdLst>
    <p:sldId id="263" r:id="rId4"/>
    <p:sldId id="300" r:id="rId5"/>
    <p:sldId id="299" r:id="rId6"/>
    <p:sldId id="306" r:id="rId7"/>
    <p:sldId id="265" r:id="rId8"/>
    <p:sldId id="266" r:id="rId9"/>
    <p:sldId id="287" r:id="rId10"/>
    <p:sldId id="308" r:id="rId11"/>
    <p:sldId id="258" r:id="rId12"/>
    <p:sldId id="272" r:id="rId13"/>
    <p:sldId id="274" r:id="rId14"/>
    <p:sldId id="307" r:id="rId15"/>
    <p:sldId id="286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009FE3"/>
    <a:srgbClr val="0090CF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26" autoAdjust="0"/>
  </p:normalViewPr>
  <p:slideViewPr>
    <p:cSldViewPr snapToGrid="0" snapToObjects="1">
      <p:cViewPr varScale="1">
        <p:scale>
          <a:sx n="100" d="100"/>
          <a:sy n="100" d="100"/>
        </p:scale>
        <p:origin x="18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ipnicky\Documents\obce\2019\prezent&#225;cie\&#268;ierna%20Hora\v&#253;voj%20DFPO_2015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7597900031725E-2"/>
          <c:y val="2.8937552678463603E-2"/>
          <c:w val="0.91765492608263488"/>
          <c:h val="0.830509070817565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Hárok1!$A$4</c:f>
              <c:strCache>
                <c:ptCount val="1"/>
                <c:pt idx="0">
                  <c:v>obce 2019</c:v>
                </c:pt>
              </c:strCache>
            </c:strRef>
          </c:tx>
          <c:spPr>
            <a:solidFill>
              <a:srgbClr val="ED7D31"/>
            </a:solidFill>
            <a:ln w="25400">
              <a:solidFill>
                <a:schemeClr val="accent1"/>
              </a:solidFill>
            </a:ln>
            <a:effectLst/>
            <a:sp3d contourW="25400">
              <a:contourClr>
                <a:schemeClr val="accent1"/>
              </a:contourClr>
            </a:sp3d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178,0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30-437D-B2FB-BB7DE8747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Hárok1!$B$3:$M$3</c:f>
              <c:strCache>
                <c:ptCount val="12"/>
                <c:pt idx="0">
                  <c:v>januárS</c:v>
                </c:pt>
                <c:pt idx="1">
                  <c:v>februárS</c:v>
                </c:pt>
                <c:pt idx="2">
                  <c:v>marecS</c:v>
                </c:pt>
                <c:pt idx="3">
                  <c:v>aprílS</c:v>
                </c:pt>
                <c:pt idx="4">
                  <c:v>májS</c:v>
                </c:pt>
                <c:pt idx="5">
                  <c:v>júnS</c:v>
                </c:pt>
                <c:pt idx="6">
                  <c:v>júlS</c:v>
                </c:pt>
                <c:pt idx="7">
                  <c:v>augustS</c:v>
                </c:pt>
                <c:pt idx="8">
                  <c:v>septemberS</c:v>
                </c:pt>
                <c:pt idx="9">
                  <c:v>októberP</c:v>
                </c:pt>
                <c:pt idx="10">
                  <c:v>novemberP</c:v>
                </c:pt>
                <c:pt idx="11">
                  <c:v>decemberP</c:v>
                </c:pt>
              </c:strCache>
            </c:strRef>
          </c:cat>
          <c:val>
            <c:numRef>
              <c:f>Hárok1!$B$4:$M$4</c:f>
              <c:numCache>
                <c:formatCode>#\ ##0.0</c:formatCode>
                <c:ptCount val="12"/>
                <c:pt idx="0" formatCode="General">
                  <c:v>235.7</c:v>
                </c:pt>
                <c:pt idx="1">
                  <c:v>196</c:v>
                </c:pt>
                <c:pt idx="2" formatCode="General">
                  <c:v>196.1</c:v>
                </c:pt>
                <c:pt idx="3" formatCode="General">
                  <c:v>185.7</c:v>
                </c:pt>
                <c:pt idx="4" formatCode="General">
                  <c:v>123.3</c:v>
                </c:pt>
                <c:pt idx="5" formatCode="General">
                  <c:v>161.4</c:v>
                </c:pt>
                <c:pt idx="6" formatCode="General">
                  <c:v>198.9</c:v>
                </c:pt>
                <c:pt idx="7" formatCode="General">
                  <c:v>190.2</c:v>
                </c:pt>
                <c:pt idx="8" formatCode="General">
                  <c:v>181.6</c:v>
                </c:pt>
                <c:pt idx="9" formatCode="General">
                  <c:v>178</c:v>
                </c:pt>
                <c:pt idx="10" formatCode="General">
                  <c:v>181.6</c:v>
                </c:pt>
                <c:pt idx="11" formatCode="General">
                  <c:v>183.7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0-437D-B2FB-BB7DE8747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023416"/>
        <c:axId val="118023808"/>
        <c:axId val="0"/>
      </c:bar3DChart>
      <c:catAx>
        <c:axId val="11802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8023808"/>
        <c:crosses val="autoZero"/>
        <c:auto val="1"/>
        <c:lblAlgn val="ctr"/>
        <c:lblOffset val="100"/>
        <c:noMultiLvlLbl val="0"/>
      </c:catAx>
      <c:valAx>
        <c:axId val="1180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802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1012777039028481"/>
          <c:h val="0.9348033130324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Hárok2!$G$10</c:f>
              <c:strCache>
                <c:ptCount val="1"/>
                <c:pt idx="0">
                  <c:v>spolu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9E-4771-87CD-B4B5EF7C8F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9E-4771-87CD-B4B5EF7C8F82}"/>
              </c:ext>
            </c:extLst>
          </c:dPt>
          <c:cat>
            <c:numRef>
              <c:f>Hárok2!$F$11:$F$12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Hárok2!$G$11:$G$12</c:f>
              <c:numCache>
                <c:formatCode>#,##0</c:formatCode>
                <c:ptCount val="2"/>
                <c:pt idx="0">
                  <c:v>1493.3616245320002</c:v>
                </c:pt>
                <c:pt idx="1">
                  <c:v>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9E-4771-87CD-B4B5EF7C8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18024592"/>
        <c:axId val="118024984"/>
      </c:barChart>
      <c:catAx>
        <c:axId val="11802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18024984"/>
        <c:crosses val="autoZero"/>
        <c:auto val="1"/>
        <c:lblAlgn val="ctr"/>
        <c:lblOffset val="100"/>
        <c:noMultiLvlLbl val="0"/>
      </c:catAx>
      <c:valAx>
        <c:axId val="118024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802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1"/>
          <c:tx>
            <c:strRef>
              <c:f>Hárok2!$A$7</c:f>
              <c:strCache>
                <c:ptCount val="1"/>
                <c:pt idx="0">
                  <c:v>2018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922980464443604E-2"/>
                  <c:y val="7.506290027236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3-4A58-AE7A-43E349799DD6}"/>
                </c:ext>
              </c:extLst>
            </c:dLbl>
            <c:dLbl>
              <c:idx val="1"/>
              <c:layout>
                <c:manualLayout>
                  <c:x val="-1.5877687298575284E-3"/>
                  <c:y val="7.271718463885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83-4A58-AE7A-43E349799DD6}"/>
                </c:ext>
              </c:extLst>
            </c:dLbl>
            <c:dLbl>
              <c:idx val="2"/>
              <c:layout>
                <c:manualLayout>
                  <c:x val="-4.7633387131006061E-3"/>
                  <c:y val="0.10086575982091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83-4A58-AE7A-43E349799DD6}"/>
                </c:ext>
              </c:extLst>
            </c:dLbl>
            <c:dLbl>
              <c:idx val="3"/>
              <c:layout>
                <c:manualLayout>
                  <c:x val="-5.5571936974244084E-2"/>
                  <c:y val="0.14308863602501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83-4A58-AE7A-43E349799DD6}"/>
                </c:ext>
              </c:extLst>
            </c:dLbl>
            <c:dLbl>
              <c:idx val="4"/>
              <c:layout>
                <c:manualLayout>
                  <c:x val="-5.3984136815155966E-2"/>
                  <c:y val="7.0371469005338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83-4A58-AE7A-43E349799DD6}"/>
                </c:ext>
              </c:extLst>
            </c:dLbl>
            <c:dLbl>
              <c:idx val="5"/>
              <c:layout>
                <c:manualLayout>
                  <c:x val="-6.3510749194302298E-3"/>
                  <c:y val="7.506290027236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83-4A58-AE7A-43E349799DD6}"/>
                </c:ext>
              </c:extLst>
            </c:dLbl>
            <c:dLbl>
              <c:idx val="6"/>
              <c:layout>
                <c:manualLayout>
                  <c:x val="-2.0640993488147869E-2"/>
                  <c:y val="9.148290970694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83-4A58-AE7A-43E349799DD6}"/>
                </c:ext>
              </c:extLst>
            </c:dLbl>
            <c:dLbl>
              <c:idx val="7"/>
              <c:layout>
                <c:manualLayout>
                  <c:x val="-9.5266123791451704E-3"/>
                  <c:y val="9.617434097396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83-4A58-AE7A-43E349799DD6}"/>
                </c:ext>
              </c:extLst>
            </c:dLbl>
            <c:dLbl>
              <c:idx val="8"/>
              <c:layout>
                <c:manualLayout>
                  <c:x val="0"/>
                  <c:y val="0.13917911045056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83-4A58-AE7A-43E349799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Hárok2!$B$3:$J$3</c:f>
              <c:strCache>
                <c:ptCount val="9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Hárok2!$B$7:$J$7</c:f>
              <c:numCache>
                <c:formatCode>#\ ##0.0</c:formatCode>
                <c:ptCount val="9"/>
                <c:pt idx="0">
                  <c:v>210.37684400000001</c:v>
                </c:pt>
                <c:pt idx="1">
                  <c:v>175.22329199999999</c:v>
                </c:pt>
                <c:pt idx="2">
                  <c:v>173.70667999999998</c:v>
                </c:pt>
                <c:pt idx="3">
                  <c:v>161.76858200000001</c:v>
                </c:pt>
                <c:pt idx="4">
                  <c:v>99.844545999999994</c:v>
                </c:pt>
                <c:pt idx="5">
                  <c:v>146.81926000000001</c:v>
                </c:pt>
                <c:pt idx="6">
                  <c:v>181.445627</c:v>
                </c:pt>
                <c:pt idx="7">
                  <c:v>175.48358999999999</c:v>
                </c:pt>
                <c:pt idx="8">
                  <c:v>168.69320353200001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883-4A58-AE7A-43E349799DD6}"/>
            </c:ext>
          </c:extLst>
        </c:ser>
        <c:ser>
          <c:idx val="4"/>
          <c:order val="2"/>
          <c:tx>
            <c:strRef>
              <c:f>Hárok2!$A$8</c:f>
              <c:strCache>
                <c:ptCount val="1"/>
                <c:pt idx="0">
                  <c:v>2019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8580470773635001E-3"/>
                  <c:y val="-8.288194217842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83-4A58-AE7A-43E349799DD6}"/>
                </c:ext>
              </c:extLst>
            </c:dLbl>
            <c:dLbl>
              <c:idx val="2"/>
              <c:layout>
                <c:manualLayout>
                  <c:x val="4.7633061895725852E-3"/>
                  <c:y val="-4.9260028303737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83-4A58-AE7A-43E349799DD6}"/>
                </c:ext>
              </c:extLst>
            </c:dLbl>
            <c:dLbl>
              <c:idx val="4"/>
              <c:layout>
                <c:manualLayout>
                  <c:x val="-3.9694218246438207E-2"/>
                  <c:y val="-0.1032114878744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83-4A58-AE7A-43E349799DD6}"/>
                </c:ext>
              </c:extLst>
            </c:dLbl>
            <c:dLbl>
              <c:idx val="5"/>
              <c:layout>
                <c:manualLayout>
                  <c:x val="-6.986182411373125E-2"/>
                  <c:y val="-7.975433153938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83-4A58-AE7A-43E349799DD6}"/>
                </c:ext>
              </c:extLst>
            </c:dLbl>
            <c:dLbl>
              <c:idx val="6"/>
              <c:layout>
                <c:manualLayout>
                  <c:x val="0"/>
                  <c:y val="-3.753145013618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83-4A58-AE7A-43E349799DD6}"/>
                </c:ext>
              </c:extLst>
            </c:dLbl>
            <c:dLbl>
              <c:idx val="7"/>
              <c:layout>
                <c:manualLayout>
                  <c:x val="1.3927735720536079E-2"/>
                  <c:y val="-6.802574499549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83-4A58-AE7A-43E349799DD6}"/>
                </c:ext>
              </c:extLst>
            </c:dLbl>
            <c:dLbl>
              <c:idx val="8"/>
              <c:layout>
                <c:manualLayout>
                  <c:x val="0"/>
                  <c:y val="-3.205810971052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83-4A58-AE7A-43E349799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Hárok2!$B$3:$J$3</c:f>
              <c:strCache>
                <c:ptCount val="9"/>
                <c:pt idx="0">
                  <c:v>január</c:v>
                </c:pt>
                <c:pt idx="1">
                  <c:v>február</c:v>
                </c:pt>
                <c:pt idx="2">
                  <c:v>marec</c:v>
                </c:pt>
                <c:pt idx="3">
                  <c:v>apríl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august</c:v>
                </c:pt>
                <c:pt idx="8">
                  <c:v>september</c:v>
                </c:pt>
              </c:strCache>
            </c:strRef>
          </c:cat>
          <c:val>
            <c:numRef>
              <c:f>Hárok2!$B$8:$J$8</c:f>
              <c:numCache>
                <c:formatCode>#\ ##0.0</c:formatCode>
                <c:ptCount val="9"/>
                <c:pt idx="0">
                  <c:v>235.7</c:v>
                </c:pt>
                <c:pt idx="1">
                  <c:v>196</c:v>
                </c:pt>
                <c:pt idx="2">
                  <c:v>196.1</c:v>
                </c:pt>
                <c:pt idx="3">
                  <c:v>185.7</c:v>
                </c:pt>
                <c:pt idx="4">
                  <c:v>123.3</c:v>
                </c:pt>
                <c:pt idx="5">
                  <c:v>161.4</c:v>
                </c:pt>
                <c:pt idx="6">
                  <c:v>198.9</c:v>
                </c:pt>
                <c:pt idx="7">
                  <c:v>190.2</c:v>
                </c:pt>
                <c:pt idx="8">
                  <c:v>181.6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83-4A58-AE7A-43E34979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25768"/>
        <c:axId val="1193984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Hárok2!$A$4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Hárok2!$B$3:$J$3</c15:sqref>
                        </c15:formulaRef>
                      </c:ext>
                    </c:extLst>
                    <c:strCache>
                      <c:ptCount val="9"/>
                      <c:pt idx="0">
                        <c:v>január</c:v>
                      </c:pt>
                      <c:pt idx="1">
                        <c:v>február</c:v>
                      </c:pt>
                      <c:pt idx="2">
                        <c:v>marec</c:v>
                      </c:pt>
                      <c:pt idx="3">
                        <c:v>apríl</c:v>
                      </c:pt>
                      <c:pt idx="4">
                        <c:v>máj</c:v>
                      </c:pt>
                      <c:pt idx="5">
                        <c:v>jún</c:v>
                      </c:pt>
                      <c:pt idx="6">
                        <c:v>júl</c:v>
                      </c:pt>
                      <c:pt idx="7">
                        <c:v>august</c:v>
                      </c:pt>
                      <c:pt idx="8">
                        <c:v>september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Hárok2!$B$4:$J$4</c15:sqref>
                        </c15:formulaRef>
                      </c:ext>
                    </c:extLst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2-1883-4A58-AE7A-43E349799DD6}"/>
                  </c:ext>
                </c:extLst>
              </c15:ser>
            </c15:filteredLineSeries>
          </c:ext>
        </c:extLst>
      </c:lineChart>
      <c:catAx>
        <c:axId val="11802576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19398464"/>
        <c:crosses val="autoZero"/>
        <c:auto val="1"/>
        <c:lblAlgn val="ctr"/>
        <c:lblOffset val="100"/>
        <c:noMultiLvlLbl val="0"/>
      </c:catAx>
      <c:valAx>
        <c:axId val="11939846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sk-SK"/>
          </a:p>
        </c:txPr>
        <c:crossAx val="118025768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0.13953</cdr:x>
      <cdr:y>0.54165</cdr:y>
    </cdr:from>
    <cdr:to>
      <cdr:x>0.36377</cdr:x>
      <cdr:y>0.96089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216892" y="2170235"/>
          <a:ext cx="348563" cy="1679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2</a:t>
          </a:r>
        </a:p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0</a:t>
          </a:r>
        </a:p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1</a:t>
          </a:r>
        </a:p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0.59298</cdr:x>
      <cdr:y>0.53452</cdr:y>
    </cdr:from>
    <cdr:to>
      <cdr:x>0.8003</cdr:x>
      <cdr:y>0.96089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921742" y="2141660"/>
          <a:ext cx="322268" cy="1708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2</a:t>
          </a:r>
        </a:p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0</a:t>
          </a:r>
        </a:p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1</a:t>
          </a:r>
        </a:p>
        <a:p xmlns:a="http://schemas.openxmlformats.org/drawingml/2006/main">
          <a:r>
            <a:rPr lang="sk-SK" sz="2400" b="1" dirty="0">
              <a:solidFill>
                <a:schemeClr val="bg1"/>
              </a:solidFill>
            </a:rPr>
            <a:t>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4D49E8-D49A-4E42-B3C8-ED433F209BFC}" type="datetimeFigureOut">
              <a:rPr lang="sk-SK"/>
              <a:pPr>
                <a:defRPr/>
              </a:pPr>
              <a:t>1. 10. 2019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AD1E9B-7E7E-4C60-B392-FBE105B6C7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47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C3458-E629-4ED0-82A4-58242262A28D}" type="datetimeFigureOut">
              <a:rPr lang="sk-SK"/>
              <a:pPr>
                <a:defRPr/>
              </a:pPr>
              <a:t>1. 10. 2019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4C285E-740B-451D-A652-05416F4B03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68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9A363-1A17-4C53-90A9-766C1703505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7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9A363-1A17-4C53-90A9-766C1703505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dirty="0"/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8523D3-040C-4B29-9778-0C4750FD600E}" type="slidenum">
              <a:rPr kumimoji="0" lang="sk-SK" alt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7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9A363-1A17-4C53-90A9-766C1703505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3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11855"/>
            <a:ext cx="8229600" cy="7324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9FE3"/>
                </a:solidFill>
                <a:latin typeface="Arial"/>
                <a:cs typeface="Arial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966299"/>
            <a:ext cx="8229600" cy="315986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B3BB38-B20E-4241-9A91-C861C4803070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7375A8-2943-4FEA-A2EC-59DF3DD9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9A783B-101D-4D8D-950B-417AE45ED8A7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783F4C-2C9A-40BC-A75E-26A4D5F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DBA0-D55D-42D3-A2E1-26BA1E9A676C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CF10-B214-454E-B78E-89342837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F120-630F-4C57-B49F-41A7F690A947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C418-F78F-4263-9266-B2D1762B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468C-ABD0-439C-8324-D0048EF6D6C1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335D-1710-4A2F-91E0-C7C6C501C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159C-CA37-4FF1-BF20-B922D57F2DF1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8317-8300-4AA3-8589-44DED6245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A304-EF8E-4883-90F0-D51981B011E9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9A7E-CF59-47DD-8086-3B973A5DD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E737-B533-46F2-B9E9-03A57BC841B2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3CBB-F4D4-4FE3-A028-A4685A379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vy podklad2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2447925" y="3979863"/>
            <a:ext cx="413385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SOB LOGO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0"/>
            <a:ext cx="23907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BBAE-9CFB-4C58-B0DC-3BB151D5F842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959-2DA1-4EC9-BDCA-C3BB8BBFC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68" y="1126426"/>
            <a:ext cx="8209723" cy="5552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9FE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>
          <a:xfrm>
            <a:off x="653465" y="215300"/>
            <a:ext cx="7011592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757116" y="1870497"/>
            <a:ext cx="4029075" cy="296426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baseline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76468" y="5014524"/>
            <a:ext cx="8209723" cy="1396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baseline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4"/>
          </p:nvPr>
        </p:nvSpPr>
        <p:spPr>
          <a:xfrm>
            <a:off x="576467" y="1888419"/>
            <a:ext cx="4019595" cy="50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15"/>
          </p:nvPr>
        </p:nvSpPr>
        <p:spPr>
          <a:xfrm>
            <a:off x="576466" y="2597038"/>
            <a:ext cx="4019595" cy="442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576466" y="3246743"/>
            <a:ext cx="4019595" cy="1588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3C3C3B"/>
                </a:solidFill>
                <a:latin typeface="Arial"/>
                <a:cs typeface="Arial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3C3C3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defRPr baseline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2E5C-4F28-48D9-940A-0DC04AD0CC88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F152-3D23-4C06-9B79-AF43787D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D509-E373-44E8-9F4C-F214043D32C3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2D05-622C-4255-9E32-367C22C78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28BA-252B-467B-9F53-B25EC7EB1C54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D50B-AC85-48EB-A771-7267A105E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487025" y="2400663"/>
            <a:ext cx="4511709" cy="1334712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2400" cap="all" baseline="0">
                <a:solidFill>
                  <a:srgbClr val="0054A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 dirty="0" err="1"/>
              <a:t>hlavný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názov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prezentácie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487025" y="3919607"/>
            <a:ext cx="4511710" cy="1655762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sk-SK" sz="1575" i="1" cap="all" baseline="0" dirty="0">
                <a:solidFill>
                  <a:srgbClr val="0054A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GB" noProof="0" dirty="0" err="1"/>
              <a:t>Podnadpis</a:t>
            </a:r>
            <a:endParaRPr lang="en-GB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487025" y="6235770"/>
            <a:ext cx="2057400" cy="365125"/>
          </a:xfrm>
        </p:spPr>
        <p:txBody>
          <a:bodyPr/>
          <a:lstStyle/>
          <a:p>
            <a:fld id="{B8968A40-B829-447D-87A0-5050627EAC26}" type="datetime1">
              <a:rPr lang="en-GB" noProof="0" smtClean="0"/>
              <a:t>01/10/2019</a:t>
            </a:fld>
            <a:endParaRPr lang="en-GB" noProof="0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37690" r="62191" b="43769"/>
          <a:stretch/>
        </p:blipFill>
        <p:spPr>
          <a:xfrm>
            <a:off x="2163817" y="2280088"/>
            <a:ext cx="975492" cy="1803183"/>
          </a:xfrm>
          <a:prstGeom prst="rect">
            <a:avLst/>
          </a:prstGeom>
        </p:spPr>
      </p:pic>
      <p:sp>
        <p:nvSpPr>
          <p:cNvPr id="8" name="Obdĺžnik 7"/>
          <p:cNvSpPr/>
          <p:nvPr userDrawn="1"/>
        </p:nvSpPr>
        <p:spPr>
          <a:xfrm>
            <a:off x="3249827" y="0"/>
            <a:ext cx="40500" cy="3113506"/>
          </a:xfrm>
          <a:prstGeom prst="rect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bdĺžnik 9"/>
          <p:cNvSpPr/>
          <p:nvPr userDrawn="1"/>
        </p:nvSpPr>
        <p:spPr>
          <a:xfrm>
            <a:off x="3249827" y="3113507"/>
            <a:ext cx="40500" cy="617912"/>
          </a:xfrm>
          <a:prstGeom prst="rect">
            <a:avLst/>
          </a:prstGeom>
          <a:solidFill>
            <a:srgbClr val="00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bdĺžnik 10"/>
          <p:cNvSpPr/>
          <p:nvPr userDrawn="1"/>
        </p:nvSpPr>
        <p:spPr>
          <a:xfrm>
            <a:off x="3249827" y="3731419"/>
            <a:ext cx="40500" cy="3114000"/>
          </a:xfrm>
          <a:prstGeom prst="rect">
            <a:avLst/>
          </a:prstGeom>
          <a:solidFill>
            <a:srgbClr val="E03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956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obsahu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 t="38251" r="21689" b="43354"/>
          <a:stretch/>
        </p:blipFill>
        <p:spPr>
          <a:xfrm>
            <a:off x="6890917" y="6132503"/>
            <a:ext cx="1792607" cy="627072"/>
          </a:xfrm>
          <a:prstGeom prst="rect">
            <a:avLst/>
          </a:prstGeom>
        </p:spPr>
      </p:pic>
      <p:sp>
        <p:nvSpPr>
          <p:cNvPr id="17" name="Obdĺžnik 16"/>
          <p:cNvSpPr/>
          <p:nvPr userDrawn="1"/>
        </p:nvSpPr>
        <p:spPr>
          <a:xfrm rot="16200000">
            <a:off x="4789717" y="-3538758"/>
            <a:ext cx="407761" cy="8300804"/>
          </a:xfrm>
          <a:prstGeom prst="rect">
            <a:avLst/>
          </a:prstGeom>
          <a:solidFill>
            <a:srgbClr val="04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73891" y="411983"/>
            <a:ext cx="7553990" cy="403542"/>
          </a:xfrm>
        </p:spPr>
        <p:txBody>
          <a:bodyPr>
            <a:normAutofit/>
          </a:bodyPr>
          <a:lstStyle>
            <a:lvl1pPr>
              <a:defRPr sz="1575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noProof="0" dirty="0"/>
              <a:t>Názov snímky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535" y="1346480"/>
            <a:ext cx="7625815" cy="4830483"/>
          </a:xfrm>
        </p:spPr>
        <p:txBody>
          <a:bodyPr/>
          <a:lstStyle>
            <a:lvl1pPr marL="171450" indent="-17145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1pPr>
            <a:lvl2pPr marL="514350" indent="-17145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2pPr>
            <a:lvl3pPr marL="857250" indent="-17145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štýl</a:t>
            </a:r>
            <a:r>
              <a:rPr lang="en-GB" noProof="0" dirty="0"/>
              <a:t> </a:t>
            </a:r>
            <a:r>
              <a:rPr lang="en-GB" noProof="0" dirty="0" err="1"/>
              <a:t>predlohy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Tretia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Štvrtá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Piata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871067" cy="365125"/>
          </a:xfrm>
        </p:spPr>
        <p:txBody>
          <a:bodyPr/>
          <a:lstStyle/>
          <a:p>
            <a:fld id="{6478F05A-EA51-412A-BC84-CAF31BED8770}" type="datetime1">
              <a:rPr lang="en-GB" noProof="0" smtClean="0"/>
              <a:t>01/10/2019</a:t>
            </a:fld>
            <a:endParaRPr lang="en-GB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876530" y="6356351"/>
            <a:ext cx="4238520" cy="365125"/>
          </a:xfrm>
        </p:spPr>
        <p:txBody>
          <a:bodyPr/>
          <a:lstStyle/>
          <a:p>
            <a:r>
              <a:rPr lang="en-GB" noProof="0" dirty="0" err="1"/>
              <a:t>Hlavný</a:t>
            </a:r>
            <a:r>
              <a:rPr lang="en-GB" noProof="0" dirty="0"/>
              <a:t> </a:t>
            </a:r>
            <a:r>
              <a:rPr lang="en-GB" noProof="0" dirty="0" err="1"/>
              <a:t>názov</a:t>
            </a:r>
            <a:r>
              <a:rPr lang="en-GB" noProof="0" dirty="0"/>
              <a:t> </a:t>
            </a:r>
            <a:r>
              <a:rPr lang="en-GB" noProof="0" dirty="0" err="1"/>
              <a:t>prezentácie</a:t>
            </a:r>
            <a:endParaRPr lang="en-GB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5098" y="6356351"/>
            <a:ext cx="594737" cy="365125"/>
          </a:xfrm>
        </p:spPr>
        <p:txBody>
          <a:bodyPr/>
          <a:lstStyle/>
          <a:p>
            <a:fld id="{D3E91E45-8E11-4FD5-A139-3CC7756EB3B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Obdĺžnik 8"/>
          <p:cNvSpPr/>
          <p:nvPr userDrawn="1"/>
        </p:nvSpPr>
        <p:spPr>
          <a:xfrm>
            <a:off x="7652395" y="6338590"/>
            <a:ext cx="1481752" cy="36000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bdĺžnik 9"/>
          <p:cNvSpPr/>
          <p:nvPr userDrawn="1"/>
        </p:nvSpPr>
        <p:spPr>
          <a:xfrm>
            <a:off x="7446938" y="6338590"/>
            <a:ext cx="205457" cy="36000"/>
          </a:xfrm>
          <a:prstGeom prst="rect">
            <a:avLst/>
          </a:prstGeom>
          <a:solidFill>
            <a:srgbClr val="04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bdĺžnik 10"/>
          <p:cNvSpPr/>
          <p:nvPr userDrawn="1"/>
        </p:nvSpPr>
        <p:spPr>
          <a:xfrm>
            <a:off x="7264627" y="6338590"/>
            <a:ext cx="182312" cy="36000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bdĺžnik 11"/>
          <p:cNvSpPr/>
          <p:nvPr userDrawn="1"/>
        </p:nvSpPr>
        <p:spPr>
          <a:xfrm flipV="1">
            <a:off x="0" y="6340412"/>
            <a:ext cx="6854653" cy="36000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bdĺžnik 12"/>
          <p:cNvSpPr/>
          <p:nvPr userDrawn="1"/>
        </p:nvSpPr>
        <p:spPr>
          <a:xfrm rot="16200000">
            <a:off x="661479" y="995230"/>
            <a:ext cx="407761" cy="48353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bdĺžnik 13"/>
          <p:cNvSpPr/>
          <p:nvPr userDrawn="1"/>
        </p:nvSpPr>
        <p:spPr>
          <a:xfrm rot="16200000">
            <a:off x="664231" y="179581"/>
            <a:ext cx="407763" cy="48600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051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sahu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 t="38251" r="21689" b="43354"/>
          <a:stretch/>
        </p:blipFill>
        <p:spPr>
          <a:xfrm>
            <a:off x="5200650" y="1120477"/>
            <a:ext cx="3569735" cy="1248729"/>
          </a:xfrm>
          <a:prstGeom prst="rect">
            <a:avLst/>
          </a:prstGeom>
        </p:spPr>
      </p:pic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628651" y="6356351"/>
            <a:ext cx="893675" cy="365125"/>
          </a:xfrm>
        </p:spPr>
        <p:txBody>
          <a:bodyPr/>
          <a:lstStyle/>
          <a:p>
            <a:fld id="{64E987A5-5F6F-4C4A-B4B7-64890EF89929}" type="datetime1">
              <a:rPr lang="en-GB" smtClean="0"/>
              <a:t>01/10/2019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876530" y="6356351"/>
            <a:ext cx="5825531" cy="365125"/>
          </a:xfrm>
        </p:spPr>
        <p:txBody>
          <a:bodyPr/>
          <a:lstStyle/>
          <a:p>
            <a:r>
              <a:rPr lang="sk-SK" dirty="0"/>
              <a:t>Hlavný názov prezentácie</a:t>
            </a:r>
          </a:p>
        </p:txBody>
      </p:sp>
      <p:sp>
        <p:nvSpPr>
          <p:cNvPr id="9" name="Obdĺžnik 8"/>
          <p:cNvSpPr/>
          <p:nvPr userDrawn="1"/>
        </p:nvSpPr>
        <p:spPr>
          <a:xfrm>
            <a:off x="6626139" y="1541005"/>
            <a:ext cx="2517861" cy="64800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 userDrawn="1"/>
        </p:nvSpPr>
        <p:spPr>
          <a:xfrm>
            <a:off x="6277018" y="1541005"/>
            <a:ext cx="349121" cy="64800"/>
          </a:xfrm>
          <a:prstGeom prst="rect">
            <a:avLst/>
          </a:prstGeom>
          <a:solidFill>
            <a:srgbClr val="04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 userDrawn="1"/>
        </p:nvSpPr>
        <p:spPr>
          <a:xfrm>
            <a:off x="5967226" y="1541005"/>
            <a:ext cx="309792" cy="64800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 userDrawn="1"/>
        </p:nvSpPr>
        <p:spPr>
          <a:xfrm>
            <a:off x="2111691" y="3659904"/>
            <a:ext cx="451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5">
                    <a:lumMod val="75000"/>
                  </a:schemeClr>
                </a:solidFill>
              </a:rPr>
              <a:t>ĎAKUJEM</a:t>
            </a:r>
            <a:r>
              <a:rPr lang="sk-SK" sz="2400" baseline="0" dirty="0">
                <a:solidFill>
                  <a:schemeClr val="accent5">
                    <a:lumMod val="75000"/>
                  </a:schemeClr>
                </a:solidFill>
              </a:rPr>
              <a:t> ZA VAŠU POZORNOSŤ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42167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7E9842-E1FC-44F3-9C5C-D74F62CFD15E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A4AFC0-AFAA-45DB-8D1B-D2E693BD5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CA2BC2-528F-4390-A80C-5B3FDC8B5BB1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5AC864-5DEB-4A6A-A493-B69B78571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4C644F-1B88-4904-B029-426879262FF4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805929-33AC-4B6A-A178-C6681BB8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D5C3DB-8A8B-4815-AD64-BE882AE2BAC2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5C0E3-38A6-4F4B-B590-E5253D25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4166D-4BD8-4894-8415-6A77A068FA8A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D74BC4-A325-4D55-AD6F-AC77EE5A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F8A80A-4BED-4493-A222-95078ACEAECC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66E021-F55F-42B9-91D1-B7E75115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1A8629-7300-48B7-901F-D6EBCAC91D92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FE557B-E6B7-4809-85E8-0AC1B1E3B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3088" y="0"/>
            <a:ext cx="7175500" cy="862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0850" y="185738"/>
            <a:ext cx="717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lokTextu 1"/>
          <p:cNvSpPr txBox="1"/>
          <p:nvPr userDrawn="1"/>
        </p:nvSpPr>
        <p:spPr>
          <a:xfrm>
            <a:off x="8585200" y="6608763"/>
            <a:ext cx="339725" cy="2460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620546-CEC1-4429-B81C-69891E4409EC}" type="slidenum">
              <a:rPr lang="sk-SK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629A3-1C9D-498D-B8FF-CCA58E045813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CC673-F1CA-4108-BC7F-202CD432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704" r:id="rId7"/>
    <p:sldLayoutId id="2147483688" r:id="rId8"/>
    <p:sldLayoutId id="2147483687" r:id="rId9"/>
    <p:sldLayoutId id="2147483686" r:id="rId10"/>
    <p:sldLayoutId id="214748368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FFE9-1E2B-4AEC-BB2B-7E380D9700F4}" type="datetime1">
              <a:rPr lang="en-GB" smtClean="0"/>
              <a:t>01/10/2019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1E45-8E11-4FD5-A139-3CC7756EB3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61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mfsr.sk/sk/financie/institut-financnej-politiky/ekonomicke-prognozy/danove-prognozy/danove-prognozy.html" TargetMode="Externa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847850" y="2181788"/>
            <a:ext cx="5395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sk-SK" sz="3200" dirty="0">
                <a:solidFill>
                  <a:srgbClr val="009FE3"/>
                </a:solidFill>
              </a:rPr>
              <a:t>Vývoj daňových príjmov obcí a rozpočtovanie zdrojov na splácanie dlhovej služby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055938" y="4076700"/>
            <a:ext cx="3027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dirty="0">
              <a:solidFill>
                <a:srgbClr val="3C3C3B"/>
              </a:solidFill>
            </a:endParaRPr>
          </a:p>
          <a:p>
            <a:pPr algn="ctr"/>
            <a:r>
              <a:rPr lang="sk-SK" sz="1600" dirty="0">
                <a:solidFill>
                  <a:srgbClr val="3C3C3B"/>
                </a:solidFill>
              </a:rPr>
              <a:t>Podbanské, Hotel </a:t>
            </a:r>
            <a:r>
              <a:rPr lang="sk-SK" sz="1600" dirty="0" err="1">
                <a:solidFill>
                  <a:srgbClr val="3C3C3B"/>
                </a:solidFill>
              </a:rPr>
              <a:t>Permon</a:t>
            </a:r>
            <a:r>
              <a:rPr lang="sk-SK" sz="1600" dirty="0">
                <a:solidFill>
                  <a:srgbClr val="3C3C3B"/>
                </a:solidFill>
              </a:rPr>
              <a:t>, OCT2019</a:t>
            </a:r>
            <a:endParaRPr lang="en-US" sz="1600" dirty="0">
              <a:solidFill>
                <a:srgbClr val="3C3C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Splácanie dlhovej služby – rozpočet §10</a:t>
            </a:r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5C8B2883-83CA-4680-B0DD-441D3B7A0065}"/>
              </a:ext>
            </a:extLst>
          </p:cNvPr>
          <p:cNvSpPr/>
          <p:nvPr/>
        </p:nvSpPr>
        <p:spPr>
          <a:xfrm>
            <a:off x="493776" y="822962"/>
            <a:ext cx="77998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algn="just"/>
            <a:endParaRPr lang="sk-SK" sz="1600" dirty="0"/>
          </a:p>
          <a:p>
            <a:pPr marL="265113" indent="-265113" algn="just"/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Súčasťou rozpočtu obce a rozpočtu vyššieho územného celku sú aj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finančné operácie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, ktorými sa vykonávajú prevody prostriedkov peňažných fondov obce a prostriedkov peňažných fondov vyššieho územného celku a realizujú sa návratné zdroje financovania a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ich splácanie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. Za finančné operácie sa považujú aj poskytnuté pôžičky a návratné finančné výpomoci z rozpočtu obce alebo z rozpočtu vyššieho územného celku a ich splátky, vystavené a prijaté zmenky, predaj a obstaranie majetkových účastí. Finančné operácie nie sú súčasťou príjmov a výdavkov rozpočtu obce a rozpočtu vyššieho územného celku. </a:t>
            </a:r>
          </a:p>
          <a:p>
            <a:pPr marL="265113" indent="-265113" algn="just"/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(7) 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........Ak je bežný rozpočet alebo kapitálový rozpočet zostavený ako prebytkový,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možno prebytok príslušného rozpočtu použiť na úhradu návratných zdrojov financovania. </a:t>
            </a:r>
          </a:p>
          <a:p>
            <a:pPr marL="265113" indent="-265113" algn="just"/>
            <a:endParaRPr lang="sk-SK" sz="1700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2694A29-9789-45E9-809A-5E3763A3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25892"/>
            <a:ext cx="69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Splácanie dlhovej služby – DSCR</a:t>
            </a:r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462B969-C937-4C62-8B8B-F2CECBA942C7}"/>
              </a:ext>
            </a:extLst>
          </p:cNvPr>
          <p:cNvSpPr/>
          <p:nvPr/>
        </p:nvSpPr>
        <p:spPr>
          <a:xfrm>
            <a:off x="493776" y="1078993"/>
            <a:ext cx="779983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sk-SK" sz="1700" b="1" dirty="0" err="1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VBR+úroky</a:t>
            </a: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Krytie dlhovej služby DSCR = -----------------------   (&gt; 1,2)</a:t>
            </a:r>
          </a:p>
          <a:p>
            <a:pPr marL="265113" indent="-265113" algn="just"/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DS</a:t>
            </a:r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VBR =&gt; výsledok bežného rozpočtu</a:t>
            </a:r>
          </a:p>
          <a:p>
            <a:pPr marL="265113" indent="-265113" algn="just"/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DS   =&gt; dlhová služba = istina + úroky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2694A29-9789-45E9-809A-5E3763A3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25892"/>
            <a:ext cx="69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Zákonné ukazovatele zadlženosti</a:t>
            </a:r>
            <a:endParaRPr lang="en-US" sz="3000" dirty="0">
              <a:solidFill>
                <a:srgbClr val="009FE3"/>
              </a:solidFill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462B969-C937-4C62-8B8B-F2CECBA942C7}"/>
              </a:ext>
            </a:extLst>
          </p:cNvPr>
          <p:cNvSpPr/>
          <p:nvPr/>
        </p:nvSpPr>
        <p:spPr>
          <a:xfrm>
            <a:off x="493776" y="1078993"/>
            <a:ext cx="7799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  <a:p>
            <a:pPr marL="265113" indent="-265113" algn="just"/>
            <a:endParaRPr lang="sk-SK"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BC9F2C3-E856-4F64-B25D-1574DD6D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7" y="1523085"/>
            <a:ext cx="7448461" cy="218663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825BDB5-9320-4977-9B58-A50B9767F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3" y="4457014"/>
            <a:ext cx="7424311" cy="11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16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1"/>
          <p:cNvSpPr txBox="1">
            <a:spLocks noChangeArrowheads="1"/>
          </p:cNvSpPr>
          <p:nvPr/>
        </p:nvSpPr>
        <p:spPr bwMode="auto">
          <a:xfrm>
            <a:off x="654050" y="215900"/>
            <a:ext cx="694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009FE3"/>
                </a:solidFill>
              </a:rPr>
              <a:t>ČSOB Finančná skupina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2178050"/>
            <a:ext cx="8229600" cy="316071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32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Ďakujem za pozornosť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32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a teším sa na ďalšiu spoluprácu.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Michal Smolej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Špecialista pre komunálnu klientelu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Československá obchodná banka, a. s.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Žižkova 11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811 02 Bratislava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tel.: +421 259 665 847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mobil: +421 902 910 289</a:t>
            </a:r>
            <a:b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e-mail: msmolej@csob.sk</a:t>
            </a: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1800" b="1" u="sng" dirty="0"/>
              <a:t>1.1 Vývoj DPFO obcí 2019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3E91E45-8E11-4FD5-A139-3CC7756EB3B5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22945"/>
              </p:ext>
            </p:extLst>
          </p:nvPr>
        </p:nvGraphicFramePr>
        <p:xfrm>
          <a:off x="942907" y="1954530"/>
          <a:ext cx="7258185" cy="2690948"/>
        </p:xfrm>
        <a:graphic>
          <a:graphicData uri="http://schemas.openxmlformats.org/drawingml/2006/table">
            <a:tbl>
              <a:tblPr/>
              <a:tblGrid>
                <a:gridCol w="228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2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Ukazovateľ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(v mil. €)</a:t>
                      </a:r>
                      <a:endParaRPr kumimoji="0" lang="sk-SK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54" marB="3425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RVS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2019</a:t>
                      </a:r>
                      <a:endParaRPr kumimoji="0" lang="sk-SK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sk-SK" sz="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98" marR="68598" marT="34254" marB="3425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sk-SK" sz="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DPFO</a:t>
                      </a:r>
                      <a:endParaRPr kumimoji="0" lang="sk-SK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54" marB="3425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2 002,0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2 179,5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2 212,2 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4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medziročne</a:t>
                      </a:r>
                      <a:r>
                        <a:rPr lang="en-US" sz="2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sk-SK" sz="2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mil. €</a:t>
                      </a:r>
                      <a:endParaRPr kumimoji="0" lang="sk-SK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54" marB="3425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177,5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210,2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6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medziročne</a:t>
                      </a:r>
                      <a:r>
                        <a:rPr lang="en-US" sz="2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%</a:t>
                      </a: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</a:t>
                      </a:r>
                      <a:endParaRPr kumimoji="0" lang="sk-SK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54" marB="3425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+8,9%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+10,5%</a:t>
                      </a:r>
                    </a:p>
                  </a:txBody>
                  <a:tcPr marL="68598" marR="68598" marT="34254" marB="3425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064184" y="4645478"/>
            <a:ext cx="25077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sz="105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*septembrová prognóza</a:t>
            </a:r>
          </a:p>
        </p:txBody>
      </p:sp>
    </p:spTree>
    <p:extLst>
      <p:ext uri="{BB962C8B-B14F-4D97-AF65-F5344CB8AC3E}">
        <p14:creationId xmlns:p14="http://schemas.microsoft.com/office/powerpoint/2010/main" val="4068720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07139"/>
              </p:ext>
            </p:extLst>
          </p:nvPr>
        </p:nvGraphicFramePr>
        <p:xfrm>
          <a:off x="-76200" y="1919830"/>
          <a:ext cx="9420225" cy="396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Skupina 9"/>
          <p:cNvGrpSpPr/>
          <p:nvPr/>
        </p:nvGrpSpPr>
        <p:grpSpPr>
          <a:xfrm>
            <a:off x="6857220" y="1691791"/>
            <a:ext cx="1928665" cy="3722021"/>
            <a:chOff x="9827395" y="980940"/>
            <a:chExt cx="1762206" cy="4096861"/>
          </a:xfrm>
        </p:grpSpPr>
        <p:sp>
          <p:nvSpPr>
            <p:cNvPr id="11" name="Zaoblený obdĺžnik 10"/>
            <p:cNvSpPr/>
            <p:nvPr/>
          </p:nvSpPr>
          <p:spPr>
            <a:xfrm>
              <a:off x="9827395" y="1007913"/>
              <a:ext cx="1762206" cy="4069888"/>
            </a:xfrm>
            <a:prstGeom prst="roundRect">
              <a:avLst/>
            </a:prstGeom>
            <a:solidFill>
              <a:srgbClr val="92D05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sk-SK" sz="82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BlokTextu 2"/>
            <p:cNvSpPr txBox="1"/>
            <p:nvPr/>
          </p:nvSpPr>
          <p:spPr>
            <a:xfrm>
              <a:off x="10036672" y="980940"/>
              <a:ext cx="1362061" cy="41706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sk-SK" sz="1800" b="1" dirty="0">
                  <a:solidFill>
                    <a:prstClr val="black"/>
                  </a:solidFill>
                  <a:latin typeface="Calibri" panose="020F0502020204030204"/>
                </a:rPr>
                <a:t>Prognóza</a:t>
              </a:r>
            </a:p>
          </p:txBody>
        </p:sp>
        <p:sp>
          <p:nvSpPr>
            <p:cNvPr id="13" name="BlokTextu 3"/>
            <p:cNvSpPr txBox="1"/>
            <p:nvPr/>
          </p:nvSpPr>
          <p:spPr>
            <a:xfrm>
              <a:off x="9909225" y="1430322"/>
              <a:ext cx="1386228" cy="3863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sk-SK" sz="1350" b="1" dirty="0">
                  <a:solidFill>
                    <a:prstClr val="black"/>
                  </a:solidFill>
                  <a:latin typeface="Calibri" panose="020F0502020204030204"/>
                </a:rPr>
                <a:t>    Spolu: 2 212,2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/>
              <a:t>1.2 Vývoj DPFO obcí 2019 (po mesiacoch)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3E91E45-8E11-4FD5-A139-3CC7756EB3B5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2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ĺžnik 9"/>
          <p:cNvSpPr/>
          <p:nvPr/>
        </p:nvSpPr>
        <p:spPr>
          <a:xfrm>
            <a:off x="7318905" y="1877746"/>
            <a:ext cx="1646634" cy="3575447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825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Graf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28864"/>
              </p:ext>
            </p:extLst>
          </p:nvPr>
        </p:nvGraphicFramePr>
        <p:xfrm>
          <a:off x="7365008" y="1630540"/>
          <a:ext cx="1554429" cy="400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956" y="1166813"/>
            <a:ext cx="7554516" cy="30241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sk-SK" altLang="sk-SK" b="1" dirty="0"/>
              <a:t>1.3 Porovnanie vývoja DPFO obcí 2018-2019 (SKUT. po mesiacoch 1.-9.) 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A2DBA-645C-40D6-BCE1-B94C79DBC9EF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606" name="BlokTextu 7"/>
          <p:cNvSpPr txBox="1">
            <a:spLocks noChangeArrowheads="1"/>
          </p:cNvSpPr>
          <p:nvPr/>
        </p:nvSpPr>
        <p:spPr bwMode="auto">
          <a:xfrm>
            <a:off x="7389054" y="1489270"/>
            <a:ext cx="15534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altLang="sk-SK" sz="1350" dirty="0">
                <a:solidFill>
                  <a:prstClr val="black"/>
                </a:solidFill>
                <a:cs typeface="+mn-cs"/>
              </a:rPr>
              <a:t>január - september </a:t>
            </a:r>
          </a:p>
        </p:txBody>
      </p:sp>
      <p:sp>
        <p:nvSpPr>
          <p:cNvPr id="25610" name="BlokTextu 2"/>
          <p:cNvSpPr txBox="1">
            <a:spLocks noChangeArrowheads="1"/>
          </p:cNvSpPr>
          <p:nvPr/>
        </p:nvSpPr>
        <p:spPr bwMode="auto">
          <a:xfrm>
            <a:off x="7365007" y="2497948"/>
            <a:ext cx="7238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altLang="sk-SK" sz="1350" b="1" dirty="0">
                <a:solidFill>
                  <a:prstClr val="black"/>
                </a:solidFill>
                <a:cs typeface="+mn-cs"/>
              </a:rPr>
              <a:t>1</a:t>
            </a:r>
            <a:r>
              <a:rPr lang="sk-SK" altLang="sk-SK" sz="1350" dirty="0">
                <a:solidFill>
                  <a:prstClr val="black"/>
                </a:solidFill>
                <a:cs typeface="+mn-cs"/>
              </a:rPr>
              <a:t> </a:t>
            </a:r>
            <a:r>
              <a:rPr lang="sk-SK" altLang="sk-SK" sz="1350" b="1" dirty="0">
                <a:solidFill>
                  <a:prstClr val="black"/>
                </a:solidFill>
                <a:cs typeface="+mn-cs"/>
              </a:rPr>
              <a:t>493,4</a:t>
            </a:r>
          </a:p>
        </p:txBody>
      </p:sp>
      <p:sp>
        <p:nvSpPr>
          <p:cNvPr id="25611" name="BlokTextu 13"/>
          <p:cNvSpPr txBox="1">
            <a:spLocks noChangeArrowheads="1"/>
          </p:cNvSpPr>
          <p:nvPr/>
        </p:nvSpPr>
        <p:spPr bwMode="auto">
          <a:xfrm>
            <a:off x="8073097" y="1843568"/>
            <a:ext cx="7238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altLang="sk-SK" sz="1350" b="1" dirty="0">
                <a:solidFill>
                  <a:prstClr val="black"/>
                </a:solidFill>
                <a:cs typeface="+mn-cs"/>
              </a:rPr>
              <a:t>1</a:t>
            </a:r>
            <a:r>
              <a:rPr lang="sk-SK" altLang="sk-SK" sz="1350" dirty="0">
                <a:solidFill>
                  <a:prstClr val="black"/>
                </a:solidFill>
                <a:cs typeface="+mn-cs"/>
              </a:rPr>
              <a:t> </a:t>
            </a:r>
            <a:r>
              <a:rPr lang="sk-SK" altLang="sk-SK" sz="1350" b="1" dirty="0">
                <a:solidFill>
                  <a:prstClr val="black"/>
                </a:solidFill>
                <a:cs typeface="+mn-cs"/>
              </a:rPr>
              <a:t>668,9</a:t>
            </a:r>
          </a:p>
        </p:txBody>
      </p:sp>
      <p:sp>
        <p:nvSpPr>
          <p:cNvPr id="25612" name="BlokTextu 7"/>
          <p:cNvSpPr txBox="1">
            <a:spLocks noChangeArrowheads="1"/>
          </p:cNvSpPr>
          <p:nvPr/>
        </p:nvSpPr>
        <p:spPr bwMode="auto">
          <a:xfrm>
            <a:off x="160148" y="5357887"/>
            <a:ext cx="38501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altLang="sk-SK" sz="1050" i="1" dirty="0">
                <a:solidFill>
                  <a:prstClr val="black"/>
                </a:solidFill>
                <a:cs typeface="+mn-cs"/>
              </a:rPr>
              <a:t>*v mil. € vrátane zúčtovania v mesiaci marec</a:t>
            </a:r>
          </a:p>
        </p:txBody>
      </p:sp>
      <p:graphicFrame>
        <p:nvGraphicFramePr>
          <p:cNvPr id="16" name="Graf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10079"/>
              </p:ext>
            </p:extLst>
          </p:nvPr>
        </p:nvGraphicFramePr>
        <p:xfrm>
          <a:off x="390525" y="1635172"/>
          <a:ext cx="6704751" cy="406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3A470A3A-B096-475F-88F8-11F328B433A6}"/>
              </a:ext>
            </a:extLst>
          </p:cNvPr>
          <p:cNvSpPr txBox="1">
            <a:spLocks/>
          </p:cNvSpPr>
          <p:nvPr/>
        </p:nvSpPr>
        <p:spPr>
          <a:xfrm>
            <a:off x="1565275" y="412750"/>
            <a:ext cx="10072688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75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altLang="sk-SK" b="1"/>
              <a:t>1.3 Porovnanie vývoja DPFO obcí 2018-2019 (SKUT. po mesiacoch 1.-9.)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0241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1800" b="1" u="sng" dirty="0"/>
              <a:t>1.4 Vývoj daňových príjmov obcí 2020-2022</a:t>
            </a:r>
            <a:endParaRPr lang="sk-SK" dirty="0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/>
          </p:nvPr>
        </p:nvGraphicFramePr>
        <p:xfrm>
          <a:off x="1064185" y="1870171"/>
          <a:ext cx="7851216" cy="3184119"/>
        </p:xfrm>
        <a:graphic>
          <a:graphicData uri="http://schemas.openxmlformats.org/drawingml/2006/table">
            <a:tbl>
              <a:tblPr/>
              <a:tblGrid>
                <a:gridCol w="221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8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378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Ukazovateľ    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 mil. €)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RVS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OS*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Návrh RVS*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699" marB="456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699" marB="456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699" marB="456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3" marR="68583" marT="34276" marB="342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Daňové príjmy spolu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2 567,0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2 753,1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2 783,1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2 850,9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2 972,4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3 135,2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7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medziročne  (%)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7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toho: DPFO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2 002,0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2 179,5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2 212,2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2 265,2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2 370,2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2 516,3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9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daň z nehnuteľností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354,9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359,0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361,9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369,3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376,9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384,0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85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daň za </a:t>
                      </a:r>
                      <a:r>
                        <a:rPr kumimoji="0" lang="sk-SK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špec</a:t>
                      </a: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sk-SK" sz="1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  <a:endParaRPr kumimoji="0" lang="sk-SK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208,6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215,9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224,8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234,4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daň za </a:t>
                      </a:r>
                      <a:r>
                        <a:rPr kumimoji="0" lang="sk-SK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</a:t>
                      </a:r>
                      <a:r>
                        <a:rPr kumimoji="0" lang="sk-SK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priestor</a:t>
                      </a:r>
                    </a:p>
                  </a:txBody>
                  <a:tcPr marL="68583" marR="68583" marT="34276" marB="342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3E91E45-8E11-4FD5-A139-3CC7756EB3B5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64184" y="5108567"/>
            <a:ext cx="2984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sz="105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*septembrová prognóza</a:t>
            </a:r>
          </a:p>
        </p:txBody>
      </p:sp>
    </p:spTree>
    <p:extLst>
      <p:ext uri="{BB962C8B-B14F-4D97-AF65-F5344CB8AC3E}">
        <p14:creationId xmlns:p14="http://schemas.microsoft.com/office/powerpoint/2010/main" val="1458910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1800" b="1" u="sng" dirty="0"/>
              <a:t>1.5 Vývoj DPFO obcí 2017-2022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3E91E45-8E11-4FD5-A139-3CC7756EB3B5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7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134215"/>
              </p:ext>
            </p:extLst>
          </p:nvPr>
        </p:nvGraphicFramePr>
        <p:xfrm>
          <a:off x="899956" y="1501306"/>
          <a:ext cx="7999810" cy="317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Hárok" r:id="rId4" imgW="9229632" imgH="3762450" progId="Excel.Sheet.8">
                  <p:embed/>
                </p:oleObj>
              </mc:Choice>
              <mc:Fallback>
                <p:oleObj name="Hárok" r:id="rId4" imgW="9229632" imgH="3762450" progId="Excel.Sheet.8">
                  <p:embed/>
                  <p:pic>
                    <p:nvPicPr>
                      <p:cNvPr id="7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56" y="1501306"/>
                        <a:ext cx="7999810" cy="317539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6B6BC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2"/>
          <p:cNvSpPr txBox="1">
            <a:spLocks noChangeArrowheads="1"/>
          </p:cNvSpPr>
          <p:nvPr/>
        </p:nvSpPr>
        <p:spPr bwMode="auto">
          <a:xfrm>
            <a:off x="1636187" y="4722335"/>
            <a:ext cx="72275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ct val="20000"/>
              </a:spcBef>
              <a:spcAft>
                <a:spcPts val="0"/>
              </a:spcAft>
            </a:pPr>
            <a:r>
              <a:rPr lang="sk-SK" altLang="sk-SK" sz="1500" b="1" dirty="0">
                <a:solidFill>
                  <a:prstClr val="black"/>
                </a:solidFill>
                <a:cs typeface="+mn-cs"/>
              </a:rPr>
              <a:t>                          +11,4%            +8,9%            +3,9%             +4,6%            +6,2%</a:t>
            </a: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801055" y="4773360"/>
            <a:ext cx="160020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ct val="20000"/>
              </a:spcBef>
              <a:spcAft>
                <a:spcPts val="0"/>
              </a:spcAft>
            </a:pPr>
            <a:r>
              <a:rPr lang="sk-SK" altLang="sk-SK" sz="1500" i="1" dirty="0">
                <a:solidFill>
                  <a:prstClr val="black"/>
                </a:solidFill>
                <a:cs typeface="+mn-cs"/>
              </a:rPr>
              <a:t>medziročne (%)</a:t>
            </a:r>
          </a:p>
          <a:p>
            <a:pPr defTabSz="685800" fontAlgn="auto">
              <a:spcBef>
                <a:spcPct val="20000"/>
              </a:spcBef>
              <a:spcAft>
                <a:spcPts val="0"/>
              </a:spcAft>
            </a:pPr>
            <a:r>
              <a:rPr lang="sk-SK" altLang="sk-SK" sz="1350" dirty="0">
                <a:solidFill>
                  <a:prstClr val="black"/>
                </a:solidFill>
                <a:cs typeface="+mn-cs"/>
              </a:rPr>
              <a:t> </a:t>
            </a:r>
          </a:p>
        </p:txBody>
      </p:sp>
      <p:sp>
        <p:nvSpPr>
          <p:cNvPr id="10" name="BlokTextu 2"/>
          <p:cNvSpPr txBox="1">
            <a:spLocks noChangeArrowheads="1"/>
          </p:cNvSpPr>
          <p:nvPr/>
        </p:nvSpPr>
        <p:spPr bwMode="auto">
          <a:xfrm>
            <a:off x="1437810" y="5081077"/>
            <a:ext cx="73210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ct val="20000"/>
              </a:spcBef>
              <a:spcAft>
                <a:spcPts val="0"/>
              </a:spcAft>
            </a:pPr>
            <a:r>
              <a:rPr lang="sk-SK" altLang="sk-SK" sz="1500" b="1" dirty="0">
                <a:solidFill>
                  <a:prstClr val="black"/>
                </a:solidFill>
                <a:cs typeface="+mn-cs"/>
              </a:rPr>
              <a:t>                            +204,7            +177,5             +85,7            +105,0           +146,1</a:t>
            </a: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767823" y="5074805"/>
            <a:ext cx="178236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ct val="20000"/>
              </a:spcBef>
              <a:spcAft>
                <a:spcPts val="0"/>
              </a:spcAft>
            </a:pPr>
            <a:r>
              <a:rPr lang="sk-SK" altLang="sk-SK" sz="1500" i="1" dirty="0">
                <a:solidFill>
                  <a:prstClr val="black"/>
                </a:solidFill>
                <a:cs typeface="+mn-cs"/>
              </a:rPr>
              <a:t>medziročne (mil.€)</a:t>
            </a:r>
          </a:p>
          <a:p>
            <a:pPr defTabSz="685800" fontAlgn="auto">
              <a:spcBef>
                <a:spcPct val="20000"/>
              </a:spcBef>
              <a:spcAft>
                <a:spcPts val="0"/>
              </a:spcAft>
            </a:pPr>
            <a:r>
              <a:rPr lang="sk-SK" altLang="sk-SK" sz="1350" dirty="0">
                <a:solidFill>
                  <a:prstClr val="black"/>
                </a:solidFill>
                <a:cs typeface="+mn-cs"/>
              </a:rPr>
              <a:t> </a:t>
            </a:r>
          </a:p>
        </p:txBody>
      </p:sp>
      <p:cxnSp>
        <p:nvCxnSpPr>
          <p:cNvPr id="12" name="Rovná spojnica 11"/>
          <p:cNvCxnSpPr/>
          <p:nvPr/>
        </p:nvCxnSpPr>
        <p:spPr>
          <a:xfrm flipV="1">
            <a:off x="837887" y="5091056"/>
            <a:ext cx="8156000" cy="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4175574" y="2692351"/>
            <a:ext cx="847589" cy="442452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k-S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Šípka doprava 12"/>
          <p:cNvSpPr/>
          <p:nvPr/>
        </p:nvSpPr>
        <p:spPr>
          <a:xfrm rot="17570408">
            <a:off x="4055822" y="3194271"/>
            <a:ext cx="544226" cy="4694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sk-S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844A7069-ED4F-4CFF-8ACD-F3E2EAB0E5F8}"/>
              </a:ext>
            </a:extLst>
          </p:cNvPr>
          <p:cNvSpPr txBox="1">
            <a:spLocks/>
          </p:cNvSpPr>
          <p:nvPr/>
        </p:nvSpPr>
        <p:spPr bwMode="auto">
          <a:xfrm>
            <a:off x="763682" y="567769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sng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6"/>
              </a:rPr>
              <a:t>https://www.mfsr.sk/sk/financie/institut-financnej-politiky/ekonomicke-prognozy/danove-prognozy/danove-prognozy.html</a:t>
            </a:r>
            <a:br>
              <a:rPr kumimoji="0" lang="sk-SK" sz="40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sk-SK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5754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3215E-7024-4073-9077-9F14B455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66" y="1126426"/>
            <a:ext cx="8132726" cy="4259390"/>
          </a:xfrm>
        </p:spPr>
        <p:txBody>
          <a:bodyPr>
            <a:normAutofit fontScale="90000"/>
          </a:bodyPr>
          <a:lstStyle/>
          <a:p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(6)a) 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Len ak celková </a:t>
            </a: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suma dlhu 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obce alebo vyššieho územného celku neprekročí 60 %  skutočných bežných príjmov predchádzajúceho rozpočtového roka</a:t>
            </a:r>
            <a:br>
              <a:rPr lang="sk-SK" sz="1100" i="1" dirty="0">
                <a:solidFill>
                  <a:srgbClr val="FF0000"/>
                </a:solidFill>
              </a:rPr>
            </a:br>
            <a:br>
              <a:rPr lang="sk-SK" sz="1200" i="1" dirty="0">
                <a:solidFill>
                  <a:srgbClr val="FF0000"/>
                </a:solidFill>
              </a:rPr>
            </a:br>
            <a:br>
              <a:rPr lang="sk-SK" sz="2000" i="1" dirty="0">
                <a:solidFill>
                  <a:srgbClr val="FF0000"/>
                </a:solidFill>
              </a:rPr>
            </a:b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(9)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Obec a vyšší územný celok sledujú </a:t>
            </a: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v priebehu rozpočtového 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roka vývoj dlhu a splátok podľa odseku 6. Ak celková suma dlhu obce alebo vyššieho územného celku dosiahne </a:t>
            </a:r>
            <a:r>
              <a:rPr lang="sk-SK" sz="20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skutočných bežných príjmov predchádzajúceho rozpočtového roka, obec a vyšší územný celok sú povinní prijať opatrenia uvedené v odsekoch 10 a 11, ktorých cieľom je zníženie celkovej sumy dlhu obce alebo vyššieho územného celku.</a:t>
            </a:r>
            <a:b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br>
              <a:rPr lang="sk-SK" sz="20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</a:br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  <a:t>          </a:t>
            </a:r>
            <a:br>
              <a:rPr lang="sk-SK" sz="1900" dirty="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sk-SK" sz="1900" dirty="0">
              <a:solidFill>
                <a:srgbClr val="00497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E519365-E632-4A23-8AA1-25418F660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DLH/BP §17</a:t>
            </a:r>
          </a:p>
        </p:txBody>
      </p:sp>
    </p:spTree>
    <p:extLst>
      <p:ext uri="{BB962C8B-B14F-4D97-AF65-F5344CB8AC3E}">
        <p14:creationId xmlns:p14="http://schemas.microsoft.com/office/powerpoint/2010/main" val="3257390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3E6DDD1-4A07-4E7E-ADB2-F6CF14C2B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DS/BP §17</a:t>
            </a:r>
            <a:endParaRPr lang="en-US" dirty="0"/>
          </a:p>
          <a:p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BA82EDB0-86F9-4C9F-91D8-A36409BA9E31}"/>
              </a:ext>
            </a:extLst>
          </p:cNvPr>
          <p:cNvSpPr/>
          <p:nvPr/>
        </p:nvSpPr>
        <p:spPr>
          <a:xfrm>
            <a:off x="514350" y="1905417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(6)b) </a:t>
            </a:r>
            <a:r>
              <a:rPr lang="sk-SK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Len ak </a:t>
            </a:r>
            <a:r>
              <a:rPr lang="sk-SK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suma splátok </a:t>
            </a:r>
            <a:r>
              <a:rPr lang="sk-SK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návratných zdrojov financovania, vrátane úhrady výnosov a suma splátok záväzkov z investičných dodávateľských úverov neprekročí v príslušnom rozpočtovom roku </a:t>
            </a:r>
            <a:r>
              <a:rPr lang="sk-SK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25 %</a:t>
            </a:r>
            <a:r>
              <a:rPr lang="sk-SK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skutočných bežných príjmov predchádzajúceho rozpočtového roka </a:t>
            </a:r>
            <a:r>
              <a:rPr lang="sk-SK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znížených o prostriedky poskytnuté v príslušnom rozpočtovom roku obci alebo vyššiemu územnému celku z rozpočtu iného subjektu verejnej správy, prostriedky poskytnuté z Európskej únie a iné prostriedky zo zahraničia alebo prostriedky získané na základe osobitného predpisu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591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dĺžnik 1"/>
          <p:cNvSpPr>
            <a:spLocks noChangeArrowheads="1"/>
          </p:cNvSpPr>
          <p:nvPr/>
        </p:nvSpPr>
        <p:spPr bwMode="auto">
          <a:xfrm>
            <a:off x="487363" y="834986"/>
            <a:ext cx="7591317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265113" algn="just">
              <a:tabLst>
                <a:tab pos="92075" algn="l"/>
              </a:tabLst>
              <a:defRPr/>
            </a:pPr>
            <a:r>
              <a:rPr lang="sk-SK" dirty="0">
                <a:solidFill>
                  <a:srgbClr val="009FE3"/>
                </a:solidFill>
              </a:rPr>
              <a:t>Ozdravný režim a nútená správa </a:t>
            </a: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endParaRPr lang="sk-SK" sz="1700" b="1" dirty="0">
              <a:solidFill>
                <a:srgbClr val="00497B"/>
              </a:solidFill>
              <a:latin typeface="Arial" pitchFamily="34" charset="0"/>
              <a:cs typeface="Arial" pitchFamily="34" charset="0"/>
            </a:endParaRPr>
          </a:p>
          <a:p>
            <a:pPr marL="357188" indent="-265113" algn="just">
              <a:tabLst>
                <a:tab pos="92075" algn="l"/>
              </a:tabLst>
              <a:defRPr/>
            </a:pP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Ozdravný režim predchádza zavedeniu nútenej správy. Obec je povinná zaviesť ozdravný režim, ak celková výška jej záväzkov po lehote splatnosti presiahne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15 %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skutočných bežných príjmov obce predchádzajúceho rozpočtového roka a ak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neuhradila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 niektorý uznaný záväzok </a:t>
            </a:r>
            <a:r>
              <a:rPr lang="sk-SK" sz="1700" b="1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do 60 dní </a:t>
            </a: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odo dňa jeho splatnosti. </a:t>
            </a:r>
          </a:p>
          <a:p>
            <a:pPr marL="357188" algn="just">
              <a:tabLst>
                <a:tab pos="92075" algn="l"/>
              </a:tabLst>
              <a:defRPr/>
            </a:pPr>
            <a:r>
              <a:rPr lang="sk-SK" sz="1700" dirty="0">
                <a:solidFill>
                  <a:srgbClr val="00497B"/>
                </a:solidFill>
                <a:latin typeface="Arial" pitchFamily="34" charset="0"/>
                <a:cs typeface="Arial" pitchFamily="34" charset="0"/>
              </a:rPr>
              <a:t>Pre potreby zavedenia ozdravného režimu sa do celkovej výšky záväzkov obce po lehote splatnosti 60 dní nezapočítavajú záväzky z realizácie spoločných programov Slovenskej republiky a Európskej únie, operačných programov spadajúcich do cieľa Európska územná spolupráca a programov financovaných na základe medzinárodných zmlúv o poskytnutí grantu uzatvorených medzi Slovenskou republikou a inými štátmi najviac v sume zmluvne dohodnutého nenávratného finančného príspevku.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8F76C74-1CED-40D2-B968-E30DD928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15900"/>
            <a:ext cx="6942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000" dirty="0">
                <a:solidFill>
                  <a:srgbClr val="009FE3"/>
                </a:solidFill>
              </a:rPr>
              <a:t>Záväzky/BP §19</a:t>
            </a:r>
            <a:endParaRPr lang="en-US" sz="3000" dirty="0">
              <a:solidFill>
                <a:srgbClr val="009F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716</Words>
  <Application>Microsoft Office PowerPoint</Application>
  <PresentationFormat>Prezentácia na obrazovke (4:3)</PresentationFormat>
  <Paragraphs>193</Paragraphs>
  <Slides>13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1_Custom Design</vt:lpstr>
      <vt:lpstr>Custom Design</vt:lpstr>
      <vt:lpstr>Motív Office</vt:lpstr>
      <vt:lpstr>Hárok</vt:lpstr>
      <vt:lpstr>Prezentácia programu PowerPoint</vt:lpstr>
      <vt:lpstr>1.1 Vývoj DPFO obcí 2019</vt:lpstr>
      <vt:lpstr>1.2 Vývoj DPFO obcí 2019 (po mesiacoch)</vt:lpstr>
      <vt:lpstr>1.3 Porovnanie vývoja DPFO obcí 2018-2019 (SKUT. po mesiacoch 1.-9.) </vt:lpstr>
      <vt:lpstr>1.4 Vývoj daňových príjmov obcí 2020-2022</vt:lpstr>
      <vt:lpstr>1.5 Vývoj DPFO obcí 2017-2022</vt:lpstr>
      <vt:lpstr>  (6)a) Len ak celková suma dlhu obce alebo vyššieho územného celku neprekročí 60 %  skutočných bežných príjmov predchádzajúceho rozpočtového roka   (9)Obec a vyšší územný celok sledujú v priebehu rozpočtového roka vývoj dlhu a splátok podľa odseku 6. Ak celková suma dlhu obce alebo vyššieho územného celku dosiahne 50 % skutočných bežných príjmov predchádzajúceho rozpočtového roka, obec a vyšší územný celok sú povinní prijať opatrenia uvedené v odsekoch 10 a 11, ktorých cieľom je zníženie celkovej sumy dlhu obce alebo vyššieho územného celku.          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Malý</dc:creator>
  <cp:lastModifiedBy>SMOLEJ Michal</cp:lastModifiedBy>
  <cp:revision>158</cp:revision>
  <cp:lastPrinted>2018-10-10T13:03:47Z</cp:lastPrinted>
  <dcterms:created xsi:type="dcterms:W3CDTF">2014-04-07T08:41:06Z</dcterms:created>
  <dcterms:modified xsi:type="dcterms:W3CDTF">2019-10-01T10:28:42Z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0x010100056B554E3B113149BA7211E001954BDA</vt:lpwstr>
  </property>
  <property fmtid="{D5CDD505-2E9C-101B-9397-08002B2CF9AE}" pid="3" name="Category">
    <vt:lpwstr>Šablóny dokumentov</vt:lpwstr>
  </property>
  <property fmtid="{D5CDD505-2E9C-101B-9397-08002B2CF9AE}" pid="4" name="Náhľad">
    <vt:lpwstr>http://nas.intranet.csob.cz/slovakia/departments/ik/obrazky/nahlady/prezentacia.jpg, Šablóna prezentácie</vt:lpwstr>
  </property>
  <property fmtid="{D5CDD505-2E9C-101B-9397-08002B2CF9AE}" pid="5" name="Zaradenie">
    <vt:lpwstr>ČSOB FS</vt:lpwstr>
  </property>
  <property fmtid="{D5CDD505-2E9C-101B-9397-08002B2CF9AE}" pid="6" name="Formát">
    <vt:lpwstr>Powerpoint</vt:lpwstr>
  </property>
  <property fmtid="{D5CDD505-2E9C-101B-9397-08002B2CF9AE}" pid="7" name="MSIP_Label_fa11d4fc-10ca-495b-a9ef-03e0e34333ce_Enabled">
    <vt:lpwstr>True</vt:lpwstr>
  </property>
  <property fmtid="{D5CDD505-2E9C-101B-9397-08002B2CF9AE}" pid="8" name="MSIP_Label_fa11d4fc-10ca-495b-a9ef-03e0e34333ce_SiteId">
    <vt:lpwstr>64af2aee-7d6c-49ac-a409-192d3fee73b8</vt:lpwstr>
  </property>
  <property fmtid="{D5CDD505-2E9C-101B-9397-08002B2CF9AE}" pid="9" name="MSIP_Label_fa11d4fc-10ca-495b-a9ef-03e0e34333ce_Owner">
    <vt:lpwstr>MSMOLEJ@CSOB.SK</vt:lpwstr>
  </property>
  <property fmtid="{D5CDD505-2E9C-101B-9397-08002B2CF9AE}" pid="10" name="MSIP_Label_fa11d4fc-10ca-495b-a9ef-03e0e34333ce_SetDate">
    <vt:lpwstr>2019-09-11T11:31:49.5410039Z</vt:lpwstr>
  </property>
  <property fmtid="{D5CDD505-2E9C-101B-9397-08002B2CF9AE}" pid="11" name="MSIP_Label_fa11d4fc-10ca-495b-a9ef-03e0e34333ce_Name">
    <vt:lpwstr>Internal</vt:lpwstr>
  </property>
  <property fmtid="{D5CDD505-2E9C-101B-9397-08002B2CF9AE}" pid="12" name="MSIP_Label_fa11d4fc-10ca-495b-a9ef-03e0e34333ce_Application">
    <vt:lpwstr>Microsoft Azure Information Protection</vt:lpwstr>
  </property>
  <property fmtid="{D5CDD505-2E9C-101B-9397-08002B2CF9AE}" pid="13" name="MSIP_Label_fa11d4fc-10ca-495b-a9ef-03e0e34333ce_ActionId">
    <vt:lpwstr>dcefcdeb-e4ef-4849-9c92-0df411153a83</vt:lpwstr>
  </property>
  <property fmtid="{D5CDD505-2E9C-101B-9397-08002B2CF9AE}" pid="14" name="MSIP_Label_fa11d4fc-10ca-495b-a9ef-03e0e34333ce_Extended_MSFT_Method">
    <vt:lpwstr>Manual</vt:lpwstr>
  </property>
  <property fmtid="{D5CDD505-2E9C-101B-9397-08002B2CF9AE}" pid="15" name="MSIP_Label_439a79ed-3a55-4aee-911c-73cde52c0940_Enabled">
    <vt:lpwstr>True</vt:lpwstr>
  </property>
  <property fmtid="{D5CDD505-2E9C-101B-9397-08002B2CF9AE}" pid="16" name="MSIP_Label_439a79ed-3a55-4aee-911c-73cde52c0940_SiteId">
    <vt:lpwstr>64af2aee-7d6c-49ac-a409-192d3fee73b8</vt:lpwstr>
  </property>
  <property fmtid="{D5CDD505-2E9C-101B-9397-08002B2CF9AE}" pid="17" name="MSIP_Label_439a79ed-3a55-4aee-911c-73cde52c0940_Owner">
    <vt:lpwstr>MSMOLEJ@CSOB.SK</vt:lpwstr>
  </property>
  <property fmtid="{D5CDD505-2E9C-101B-9397-08002B2CF9AE}" pid="18" name="MSIP_Label_439a79ed-3a55-4aee-911c-73cde52c0940_SetDate">
    <vt:lpwstr>2019-09-11T11:31:49.5410039Z</vt:lpwstr>
  </property>
  <property fmtid="{D5CDD505-2E9C-101B-9397-08002B2CF9AE}" pid="19" name="MSIP_Label_439a79ed-3a55-4aee-911c-73cde52c0940_Name">
    <vt:lpwstr>Internal - No Visual Marking (SK)</vt:lpwstr>
  </property>
  <property fmtid="{D5CDD505-2E9C-101B-9397-08002B2CF9AE}" pid="20" name="MSIP_Label_439a79ed-3a55-4aee-911c-73cde52c0940_Application">
    <vt:lpwstr>Microsoft Azure Information Protection</vt:lpwstr>
  </property>
  <property fmtid="{D5CDD505-2E9C-101B-9397-08002B2CF9AE}" pid="21" name="MSIP_Label_439a79ed-3a55-4aee-911c-73cde52c0940_ActionId">
    <vt:lpwstr>dcefcdeb-e4ef-4849-9c92-0df411153a83</vt:lpwstr>
  </property>
  <property fmtid="{D5CDD505-2E9C-101B-9397-08002B2CF9AE}" pid="22" name="MSIP_Label_439a79ed-3a55-4aee-911c-73cde52c0940_Parent">
    <vt:lpwstr>fa11d4fc-10ca-495b-a9ef-03e0e34333ce</vt:lpwstr>
  </property>
  <property fmtid="{D5CDD505-2E9C-101B-9397-08002B2CF9AE}" pid="23" name="MSIP_Label_439a79ed-3a55-4aee-911c-73cde52c0940_Extended_MSFT_Method">
    <vt:lpwstr>Manual</vt:lpwstr>
  </property>
  <property fmtid="{D5CDD505-2E9C-101B-9397-08002B2CF9AE}" pid="24" name="Sensitivity">
    <vt:lpwstr>Internal Internal - No Visual Marking (SK)</vt:lpwstr>
  </property>
</Properties>
</file>