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12" r:id="rId3"/>
    <p:sldId id="271" r:id="rId4"/>
    <p:sldId id="302" r:id="rId5"/>
    <p:sldId id="270" r:id="rId6"/>
    <p:sldId id="313" r:id="rId7"/>
    <p:sldId id="260" r:id="rId8"/>
    <p:sldId id="262" r:id="rId9"/>
    <p:sldId id="263" r:id="rId10"/>
    <p:sldId id="291" r:id="rId11"/>
    <p:sldId id="264" r:id="rId12"/>
    <p:sldId id="338" r:id="rId13"/>
    <p:sldId id="337" r:id="rId14"/>
    <p:sldId id="335" r:id="rId15"/>
    <p:sldId id="310" r:id="rId16"/>
    <p:sldId id="300" r:id="rId17"/>
    <p:sldId id="311" r:id="rId18"/>
    <p:sldId id="301" r:id="rId19"/>
    <p:sldId id="304" r:id="rId20"/>
    <p:sldId id="303" r:id="rId21"/>
    <p:sldId id="306" r:id="rId22"/>
    <p:sldId id="294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94646"/>
  </p:normalViewPr>
  <p:slideViewPr>
    <p:cSldViewPr snapToGrid="0" snapToObjects="1">
      <p:cViewPr varScale="1">
        <p:scale>
          <a:sx n="77" d="100"/>
          <a:sy n="77" d="100"/>
        </p:scale>
        <p:origin x="12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BB7CA-C0B6-6D41-B2CB-08CEFF5F999E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C49E0-3A5F-674B-BC07-F78E3EFD21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935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C49E0-3A5F-674B-BC07-F78E3EFD21AC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904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Recyklačný body, odpočívadlách</a:t>
            </a:r>
          </a:p>
          <a:p>
            <a:r>
              <a:rPr lang="sk-SK" dirty="0"/>
              <a:t>• Školy, strediská dennej starostlivosti</a:t>
            </a:r>
          </a:p>
          <a:p>
            <a:r>
              <a:rPr lang="sk-SK" dirty="0"/>
              <a:t>• Nemocnica, </a:t>
            </a:r>
            <a:r>
              <a:rPr lang="sk-SK" dirty="0" err="1"/>
              <a:t>Nurcing</a:t>
            </a:r>
            <a:r>
              <a:rPr lang="sk-SK" dirty="0"/>
              <a:t> súkromia</a:t>
            </a:r>
          </a:p>
          <a:p>
            <a:r>
              <a:rPr lang="sk-SK" dirty="0"/>
              <a:t>• Kancelárie, tržnice</a:t>
            </a:r>
          </a:p>
          <a:p>
            <a:r>
              <a:rPr lang="sk-SK" dirty="0"/>
              <a:t>• Cintoríny</a:t>
            </a:r>
          </a:p>
          <a:p>
            <a:r>
              <a:rPr lang="sk-SK" dirty="0"/>
              <a:t>• vojenské základne, letiská</a:t>
            </a:r>
          </a:p>
          <a:p>
            <a:r>
              <a:rPr lang="sk-SK" dirty="0"/>
              <a:t>• Hotely, Kemp Oblasti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B7B3F-4C23-4DE8-9DD2-7A5AE30CDEC9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324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008C5-834D-B440-8EA2-31691A925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5DCD6F2-7E34-8846-9C2B-44D42C5B3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D2EEA9D-F2B2-FB43-AE3F-4759DD463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1ECDA29-862C-DC4F-B02C-DA986998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0FDD494-502E-BD44-8064-174A1551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267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E76D5E-B53E-DA44-9773-9AB54272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2214FC-F46D-8444-9973-ECD274693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A573967-D662-A748-BABD-D9073067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83AAC65-0BA3-D948-B6DB-6F3058F5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CFE410-9790-FA4B-B5F9-F0A4FC493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14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B8606B-1BB4-3F4E-B78C-F956E057F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161730AA-81C0-DF47-BC4B-445A015C3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FBD241F-B5A0-2E48-90E1-0E68C9AC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1087786-1B18-4342-B8CC-3FC6454F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6F9BB40-E8BD-9241-B56E-76024AE9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467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F112D-21BF-1D40-9A65-0BBF184A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EAEE30-2D6F-C245-A791-4385EA5AEB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E6D4661-4992-F147-B459-9976AF4F4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D69C463-FCBF-D049-91D2-D9BDDAC7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14A9150-3582-1440-8742-1B56CE97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D4F003C-2D3D-D84D-A227-D4CF0CD7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56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D13806-F470-F944-A6F8-8B45A8BD2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CA3D0E1E-B13C-1247-BAD2-07F9E9782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6CAEE32-46FF-1C47-93B5-18603B565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736120F2-36DA-EF40-91AC-AA1D2150F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5A37228-DB5F-7245-B8B2-E8615F414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3AA17659-ABFE-CC44-8A70-8854AD77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078EEF1-A6E5-F643-9E70-A732A290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D9880E0-B0B0-0F48-A406-4A8D6607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095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03025C-9D77-764A-B9BF-AE31FE8F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415EE3D1-9DFC-6B46-849F-00841D3BC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7A40959-C951-B946-AED7-50A753D0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E2EAD86-1E29-DD44-BB9A-7FEF7319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376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0F840BB-F20E-744D-9956-3B56222DF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AF5E692-E44F-5D40-9CD1-7ED76732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BC1632C-B791-9C4F-9012-D67F5C5E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838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85EDA3-FD04-1447-80E1-4C67049C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8604685-D6E9-FD49-A303-9FB9D29B3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11C339BE-BBF7-6C4B-9410-82F2C895F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C7612B2-4DBA-6941-ADE3-B4A1CF9BC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5837B24-317A-2E40-876A-2953D9BA8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5BDC320-F336-024D-84EF-413DF90D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02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2E056-2C68-7749-8E37-B713AD460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10490A1D-0C6D-7343-960C-AD07B88CA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F0E3F8A0-3468-1A46-880C-C95C71552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7224BCD-29E4-CE4F-94AC-22F4193B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979FF2B-F279-AD4D-B290-379E0A76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B3E0925-74C3-7543-B755-4C04D4A8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293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2FE237-B5B5-B442-86EB-73695ED90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6B049212-C9D6-8D40-8BA7-620218557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AAA622E-A9B3-8447-AA02-CDCB34B2A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4AD59A4-D5C2-9545-917E-2CE2FAFD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80F57AF-4504-C84B-BADF-0481EFA8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436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CC3BB2C-0798-3846-9798-F917BD7CB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E62DC898-B5B8-134D-8301-389226105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4973FE8-6E36-EB45-BAC8-C7B655DE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A7CD047-E19A-FF4D-AEB1-76BE9C0F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8AE3632-630A-6A49-989A-8F5C1DA2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4706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tusivu 2 - otsikko, 2 kuvaa,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09600" y="197768"/>
            <a:ext cx="9614859" cy="1143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 dirty="0"/>
              <a:t>2 Etusivun otsikko (tekstikoko 28 </a:t>
            </a:r>
            <a:r>
              <a:rPr lang="fi-FI" dirty="0" err="1"/>
              <a:t>pt</a:t>
            </a:r>
            <a:r>
              <a:rPr lang="fi-FI" dirty="0"/>
              <a:t>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609600" y="1600202"/>
            <a:ext cx="5198368" cy="37730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Tekstiä tai objekti </a:t>
            </a:r>
          </a:p>
          <a:p>
            <a:pPr lvl="0"/>
            <a:r>
              <a:rPr lang="fi-FI" dirty="0"/>
              <a:t>(tekstikoko 18 </a:t>
            </a:r>
            <a:r>
              <a:rPr lang="fi-FI" dirty="0" err="1"/>
              <a:t>pt</a:t>
            </a:r>
            <a:r>
              <a:rPr lang="fi-FI" dirty="0"/>
              <a:t>)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B0A-1FE0-49A2-9CCB-044116E792DA}" type="datetime1">
              <a:rPr lang="fi-FI" smtClean="0"/>
              <a:pPr/>
              <a:t>14.3.2019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Copyright Molok Oy 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kstin paikkamerkki 3"/>
          <p:cNvSpPr>
            <a:spLocks noGrp="1"/>
          </p:cNvSpPr>
          <p:nvPr>
            <p:ph type="body" sz="half" idx="13" hasCustomPrompt="1"/>
          </p:nvPr>
        </p:nvSpPr>
        <p:spPr>
          <a:xfrm>
            <a:off x="609600" y="5445224"/>
            <a:ext cx="9601067" cy="80486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/>
              <a:t>Esityksen pitäjän tiedot: nimi (tekstikoko 18 </a:t>
            </a:r>
            <a:r>
              <a:rPr lang="fi-FI" dirty="0" err="1"/>
              <a:t>pt</a:t>
            </a:r>
            <a:r>
              <a:rPr lang="fi-FI" dirty="0"/>
              <a:t>)</a:t>
            </a:r>
          </a:p>
          <a:p>
            <a:pPr lvl="0"/>
            <a:r>
              <a:rPr lang="fi-FI" dirty="0"/>
              <a:t>Esityksen pitopaikka ja aika (tekstikoko 18 </a:t>
            </a:r>
            <a:r>
              <a:rPr lang="fi-FI" dirty="0" err="1"/>
              <a:t>pt</a:t>
            </a:r>
            <a:r>
              <a:rPr lang="fi-FI" dirty="0"/>
              <a:t>)</a:t>
            </a:r>
          </a:p>
        </p:txBody>
      </p:sp>
      <p:sp>
        <p:nvSpPr>
          <p:cNvPr id="9" name="Sisällön paikkamerkki 2"/>
          <p:cNvSpPr>
            <a:spLocks noGrp="1"/>
          </p:cNvSpPr>
          <p:nvPr>
            <p:ph sz="half" idx="14" hasCustomPrompt="1"/>
          </p:nvPr>
        </p:nvSpPr>
        <p:spPr>
          <a:xfrm>
            <a:off x="6370240" y="1600202"/>
            <a:ext cx="5198368" cy="37730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Tekstiä tai objekti </a:t>
            </a:r>
          </a:p>
          <a:p>
            <a:pPr lvl="0"/>
            <a:r>
              <a:rPr lang="fi-FI" dirty="0"/>
              <a:t>(tekstikoko 18 </a:t>
            </a:r>
            <a:r>
              <a:rPr lang="fi-FI" dirty="0" err="1"/>
              <a:t>pt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9887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erusdia 10: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5CC5-E831-499C-8971-3BB57D4CAA64}" type="datetime1">
              <a:rPr lang="fi-FI" smtClean="0"/>
              <a:pPr/>
              <a:t>14.3.2019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Copyright Molok Oy 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1A06EE6-42DD-7A4A-B9DD-615E040C5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097A0156-88E6-8549-A123-D52E2AE79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k-SK"/>
              <a:t>Kliknite sem a upravte štýly predlohy textu
Druhá úroveň
Tretia úroveň
Štvrtá úroveň
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7EF5E51-A635-EC47-888E-2D16AEFFA8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B8FDA-A629-EA4F-80F6-F0D9A94FE11D}" type="datetimeFigureOut">
              <a:rPr lang="sk-SK" smtClean="0"/>
              <a:t>14. 3. 2019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66E9E71-978F-DC4D-828F-DF9C9C02E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9E0808A-6C6B-2C45-A9C6-08A41DB8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880EC-C2D1-754F-BDD5-A670ADCDF2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836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ECC9.780E4DC0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nyesteova@redox-enex.sk" TargetMode="External"/><Relationship Id="rId5" Type="http://schemas.openxmlformats.org/officeDocument/2006/relationships/hyperlink" Target="mailto:penjakova@redox-enex.sk" TargetMode="External"/><Relationship Id="rId4" Type="http://schemas.openxmlformats.org/officeDocument/2006/relationships/hyperlink" Target="mailto:hricko@enextrade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_REDOX-ENEX\Logo + peciatky\RedoxEnex logo PNG.png">
            <a:extLst>
              <a:ext uri="{FF2B5EF4-FFF2-40B4-BE49-F238E27FC236}">
                <a16:creationId xmlns:a16="http://schemas.microsoft.com/office/drawing/2014/main" id="{3DE6810B-0244-6D4C-B0C1-3A4372F5AC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567" y="323850"/>
            <a:ext cx="3364865" cy="723900"/>
          </a:xfrm>
          <a:prstGeom prst="rect">
            <a:avLst/>
          </a:prstGeom>
          <a:noFill/>
          <a:extLst/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A1EE0538-6993-A64C-89C1-445976E66F84}"/>
              </a:ext>
            </a:extLst>
          </p:cNvPr>
          <p:cNvSpPr txBox="1"/>
          <p:nvPr/>
        </p:nvSpPr>
        <p:spPr>
          <a:xfrm>
            <a:off x="2039816" y="1587011"/>
            <a:ext cx="869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                          </a:t>
            </a:r>
            <a:r>
              <a:rPr lang="sk-SK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     </a:t>
            </a:r>
            <a:r>
              <a:rPr lang="sk-SK" b="1" dirty="0"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Vertikálne systémy zberu komunálnych odpadov  </a:t>
            </a:r>
          </a:p>
          <a:p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                         MOLOK </a:t>
            </a:r>
            <a:r>
              <a:rPr lang="sk-SK" b="1" dirty="0" err="1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Classic</a:t>
            </a:r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, MOLOK Domino </a:t>
            </a:r>
            <a:r>
              <a:rPr lang="sk-SK" b="1" dirty="0" err="1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Global</a:t>
            </a:r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k-SK" dirty="0"/>
              <a:t>, </a:t>
            </a:r>
            <a:r>
              <a:rPr lang="sk-SK" b="1" dirty="0" err="1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Molok</a:t>
            </a:r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k-SK" b="1" dirty="0" err="1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CityScape</a:t>
            </a:r>
            <a:r>
              <a:rPr lang="sk-SK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sk-SK" dirty="0"/>
          </a:p>
        </p:txBody>
      </p:sp>
      <p:pic>
        <p:nvPicPr>
          <p:cNvPr id="8" name="Obrázok 7" descr="Obrázok, na ktorom je vnútri, mačkovitá šelma, podlaha&#10;&#10;Automaticky generovaný popis">
            <a:extLst>
              <a:ext uri="{FF2B5EF4-FFF2-40B4-BE49-F238E27FC236}">
                <a16:creationId xmlns:a16="http://schemas.microsoft.com/office/drawing/2014/main" id="{0776B672-B22A-3947-B084-9DEF453586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414954"/>
            <a:ext cx="7713785" cy="3470031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99815899-D02C-FC4B-91C6-9D6EF2BFA32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03" y="6072847"/>
            <a:ext cx="6045592" cy="46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9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2</a:t>
            </a:fld>
            <a:endParaRPr lang="fi-FI"/>
          </a:p>
        </p:txBody>
      </p:sp>
      <p:pic>
        <p:nvPicPr>
          <p:cNvPr id="11" name="Picture 2" descr="K:\REFERENSSIKUVAT lajitelma\maailman kartta\Molok_world_map.jpg">
            <a:extLst>
              <a:ext uri="{FF2B5EF4-FFF2-40B4-BE49-F238E27FC236}">
                <a16:creationId xmlns:a16="http://schemas.microsoft.com/office/drawing/2014/main" id="{A8ED62DE-52B7-4A85-A349-8DBC3AA23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2889" y="1849234"/>
            <a:ext cx="8043514" cy="3969106"/>
          </a:xfrm>
          <a:prstGeom prst="rect">
            <a:avLst/>
          </a:prstGeom>
          <a:noFill/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8A16DBE5-C24A-4A80-B8B5-569CF53B8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597" y="0"/>
            <a:ext cx="8043514" cy="22797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sk-SK" sz="1800" b="1" dirty="0">
                <a:latin typeface="+mn-lt"/>
              </a:rPr>
              <a:t>Viac ako 150 tis. kontajnerov v celom svete.</a:t>
            </a:r>
            <a:r>
              <a:rPr lang="sk-SK" sz="1800" dirty="0">
                <a:latin typeface="+mn-lt"/>
              </a:rPr>
              <a:t> </a:t>
            </a:r>
            <a:br>
              <a:rPr lang="sk-SK" sz="1800" dirty="0">
                <a:latin typeface="+mn-lt"/>
              </a:rPr>
            </a:br>
            <a:r>
              <a:rPr lang="sk-SK" sz="1800" dirty="0">
                <a:latin typeface="+mn-lt"/>
              </a:rPr>
              <a:t>Na </a:t>
            </a:r>
            <a:r>
              <a:rPr lang="sk-SK" sz="1800" b="1" dirty="0">
                <a:latin typeface="+mn-lt"/>
              </a:rPr>
              <a:t>Slovensku</a:t>
            </a:r>
            <a:r>
              <a:rPr lang="sk-SK" sz="1800" dirty="0">
                <a:latin typeface="+mn-lt"/>
              </a:rPr>
              <a:t> ich dnes máme okolo </a:t>
            </a:r>
            <a:r>
              <a:rPr lang="sk-SK" sz="1800" b="1" dirty="0">
                <a:latin typeface="+mn-lt"/>
              </a:rPr>
              <a:t>1000 ks.</a:t>
            </a:r>
            <a:br>
              <a:rPr lang="sk-SK" sz="1800" b="1" dirty="0">
                <a:latin typeface="+mn-lt"/>
              </a:rPr>
            </a:br>
            <a:r>
              <a:rPr lang="sk-SK" sz="1800" dirty="0">
                <a:latin typeface="+mn-lt"/>
              </a:rPr>
              <a:t>Tento systém s malými obmenami úspešne funguje už </a:t>
            </a:r>
            <a:r>
              <a:rPr lang="sk-SK" sz="1800" b="1" dirty="0">
                <a:latin typeface="+mn-lt"/>
              </a:rPr>
              <a:t>viac ako 25 rokov.</a:t>
            </a:r>
            <a:br>
              <a:rPr lang="sk-SK" dirty="0">
                <a:latin typeface="+mn-lt"/>
              </a:rPr>
            </a:br>
            <a:endParaRPr lang="sk-SK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468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3</a:t>
            </a:fld>
            <a:endParaRPr lang="fi-FI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105" y="1120012"/>
            <a:ext cx="8556177" cy="5189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Ovál 5"/>
          <p:cNvSpPr/>
          <p:nvPr/>
        </p:nvSpPr>
        <p:spPr>
          <a:xfrm>
            <a:off x="1860104" y="1268760"/>
            <a:ext cx="3083768" cy="1698854"/>
          </a:xfrm>
          <a:prstGeom prst="ellipse">
            <a:avLst/>
          </a:prstGeom>
          <a:solidFill>
            <a:srgbClr val="92D05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>
                <a:solidFill>
                  <a:schemeClr val="tx1"/>
                </a:solidFill>
              </a:rPr>
              <a:t>najstarší odpad je na dne nádoby prekrytý najnovším</a:t>
            </a:r>
          </a:p>
        </p:txBody>
      </p:sp>
      <p:sp>
        <p:nvSpPr>
          <p:cNvPr id="7" name="Ovál 6"/>
          <p:cNvSpPr/>
          <p:nvPr/>
        </p:nvSpPr>
        <p:spPr>
          <a:xfrm>
            <a:off x="4658834" y="1268761"/>
            <a:ext cx="3093350" cy="169885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>
                <a:solidFill>
                  <a:schemeClr val="tx1"/>
                </a:solidFill>
              </a:rPr>
              <a:t>stála teplota spomaľuje rozklad baktérií a eliminuje šírenie zápachu</a:t>
            </a:r>
          </a:p>
        </p:txBody>
      </p:sp>
      <p:sp>
        <p:nvSpPr>
          <p:cNvPr id="8" name="Ovál 7"/>
          <p:cNvSpPr/>
          <p:nvPr/>
        </p:nvSpPr>
        <p:spPr>
          <a:xfrm>
            <a:off x="7392144" y="5123583"/>
            <a:ext cx="2592088" cy="157526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jednoduchá, rýchla, čistá manipulácia</a:t>
            </a:r>
          </a:p>
        </p:txBody>
      </p:sp>
      <p:sp>
        <p:nvSpPr>
          <p:cNvPr id="12" name="Otsikko 1"/>
          <p:cNvSpPr txBox="1">
            <a:spLocks/>
          </p:cNvSpPr>
          <p:nvPr/>
        </p:nvSpPr>
        <p:spPr>
          <a:xfrm>
            <a:off x="3810000" y="58316"/>
            <a:ext cx="4572000" cy="9807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000" b="1" dirty="0">
                <a:latin typeface="+mn-lt"/>
              </a:rPr>
              <a:t>Estetika, jednoduchosť, hygiena a čistota</a:t>
            </a:r>
          </a:p>
        </p:txBody>
      </p:sp>
    </p:spTree>
    <p:extLst>
      <p:ext uri="{BB962C8B-B14F-4D97-AF65-F5344CB8AC3E}">
        <p14:creationId xmlns:p14="http://schemas.microsoft.com/office/powerpoint/2010/main" val="2435909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2" descr="vertailu ilmakuva.JPG">
            <a:extLst>
              <a:ext uri="{FF2B5EF4-FFF2-40B4-BE49-F238E27FC236}">
                <a16:creationId xmlns:a16="http://schemas.microsoft.com/office/drawing/2014/main" id="{CAA65F7E-F808-4B52-95F9-60AEE15A4809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33075" y="2276873"/>
            <a:ext cx="7328554" cy="271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9" name="Otsikko 1"/>
          <p:cNvSpPr txBox="1">
            <a:spLocks/>
          </p:cNvSpPr>
          <p:nvPr/>
        </p:nvSpPr>
        <p:spPr>
          <a:xfrm>
            <a:off x="5029200" y="18104"/>
            <a:ext cx="2133600" cy="98072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000" b="1" dirty="0"/>
              <a:t>Úspora priestoru</a:t>
            </a:r>
          </a:p>
        </p:txBody>
      </p:sp>
      <p:sp>
        <p:nvSpPr>
          <p:cNvPr id="10" name="Ovál 9"/>
          <p:cNvSpPr/>
          <p:nvPr/>
        </p:nvSpPr>
        <p:spPr>
          <a:xfrm>
            <a:off x="1991544" y="1124744"/>
            <a:ext cx="3240360" cy="151216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>
                <a:solidFill>
                  <a:schemeClr val="bg1"/>
                </a:solidFill>
              </a:rPr>
              <a:t>5 až 10 x menšia  plocha v porovnaní s bežnými nádobami </a:t>
            </a:r>
          </a:p>
        </p:txBody>
      </p:sp>
    </p:spTree>
    <p:extLst>
      <p:ext uri="{BB962C8B-B14F-4D97-AF65-F5344CB8AC3E}">
        <p14:creationId xmlns:p14="http://schemas.microsoft.com/office/powerpoint/2010/main" val="427672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5CC5-E831-499C-8971-3BB57D4CAA64}" type="datetime1">
              <a:rPr lang="fi-FI" smtClean="0"/>
              <a:pPr/>
              <a:t>14.3.2019</a:t>
            </a:fld>
            <a:endParaRPr lang="fi-FI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Copyright Molok Oy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055468" y="6254224"/>
            <a:ext cx="2133600" cy="365125"/>
          </a:xfrm>
        </p:spPr>
        <p:txBody>
          <a:bodyPr/>
          <a:lstStyle/>
          <a:p>
            <a:fld id="{B20CC154-0008-4F7D-9945-F755DF010129}" type="slidenum">
              <a:rPr lang="fi-FI" smtClean="0"/>
              <a:pPr/>
              <a:t>5</a:t>
            </a:fld>
            <a:endParaRPr lang="fi-F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1376671"/>
            <a:ext cx="3198527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7723531" y="4584342"/>
            <a:ext cx="235782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>
                <a:solidFill>
                  <a:schemeClr val="tx2"/>
                </a:solidFill>
              </a:rPr>
              <a:t>Priemer inštalačnej jamy</a:t>
            </a:r>
            <a:endParaRPr lang="sk-SK" sz="1600" dirty="0">
              <a:solidFill>
                <a:schemeClr val="tx2"/>
              </a:solidFill>
            </a:endParaRPr>
          </a:p>
          <a:p>
            <a:r>
              <a:rPr lang="sk-SK" sz="1500" dirty="0">
                <a:latin typeface="+mj-lt"/>
              </a:rPr>
              <a:t>5 m³ kontajner       2400mm</a:t>
            </a:r>
          </a:p>
          <a:p>
            <a:r>
              <a:rPr lang="sk-SK" sz="1500" dirty="0">
                <a:latin typeface="+mj-lt"/>
              </a:rPr>
              <a:t>3 m³ kontajner       2000 mm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5642030" y="3261037"/>
            <a:ext cx="19280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sk-SK" sz="1600" b="1" dirty="0">
                <a:solidFill>
                  <a:schemeClr val="tx2"/>
                </a:solidFill>
              </a:rPr>
              <a:t>Dokončovacia vrstva</a:t>
            </a:r>
          </a:p>
          <a:p>
            <a:pPr algn="just"/>
            <a:r>
              <a:rPr lang="sk-SK" sz="1600" dirty="0"/>
              <a:t>100mm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5470458" y="3799342"/>
            <a:ext cx="20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b="1" dirty="0">
                <a:solidFill>
                  <a:schemeClr val="tx2"/>
                </a:solidFill>
              </a:rPr>
              <a:t>Výplňový materiál</a:t>
            </a:r>
          </a:p>
          <a:p>
            <a:r>
              <a:rPr lang="sk-SK" sz="1600" dirty="0"/>
              <a:t>drvený štrk 0-16 mm alebo výkopová zemina (íl, hlina)</a:t>
            </a:r>
          </a:p>
        </p:txBody>
      </p:sp>
      <p:cxnSp>
        <p:nvCxnSpPr>
          <p:cNvPr id="24" name="Přímá spojnice se šipkou 23"/>
          <p:cNvCxnSpPr/>
          <p:nvPr/>
        </p:nvCxnSpPr>
        <p:spPr>
          <a:xfrm flipH="1">
            <a:off x="5046055" y="3463713"/>
            <a:ext cx="442568" cy="179425"/>
          </a:xfrm>
          <a:prstGeom prst="straightConnector1">
            <a:avLst/>
          </a:prstGeom>
          <a:ln w="31750" cmpd="sng">
            <a:solidFill>
              <a:srgbClr val="11830B"/>
            </a:solidFill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se šipkou 25"/>
          <p:cNvCxnSpPr/>
          <p:nvPr/>
        </p:nvCxnSpPr>
        <p:spPr>
          <a:xfrm flipH="1">
            <a:off x="4937533" y="4337951"/>
            <a:ext cx="567711" cy="452134"/>
          </a:xfrm>
          <a:prstGeom prst="straightConnector1">
            <a:avLst/>
          </a:prstGeom>
          <a:ln w="317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ovéPole 26"/>
          <p:cNvSpPr txBox="1"/>
          <p:nvPr/>
        </p:nvSpPr>
        <p:spPr>
          <a:xfrm>
            <a:off x="5441529" y="4957737"/>
            <a:ext cx="1827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>
                <a:solidFill>
                  <a:schemeClr val="tx2"/>
                </a:solidFill>
              </a:rPr>
              <a:t>Štrk 16-32</a:t>
            </a:r>
          </a:p>
          <a:p>
            <a:r>
              <a:rPr lang="sk-SK" sz="1600" dirty="0"/>
              <a:t>min. 500 mm vrstva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5357863" y="5548239"/>
            <a:ext cx="1724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>
                <a:solidFill>
                  <a:schemeClr val="tx2"/>
                </a:solidFill>
              </a:rPr>
              <a:t>Drvený štrk 0-16</a:t>
            </a:r>
          </a:p>
          <a:p>
            <a:r>
              <a:rPr lang="sk-SK" sz="1600" dirty="0"/>
              <a:t>min. 50 mm vrstva</a:t>
            </a:r>
          </a:p>
        </p:txBody>
      </p:sp>
      <p:cxnSp>
        <p:nvCxnSpPr>
          <p:cNvPr id="30" name="Přímá spojnice se šipkou 29"/>
          <p:cNvCxnSpPr/>
          <p:nvPr/>
        </p:nvCxnSpPr>
        <p:spPr>
          <a:xfrm flipH="1">
            <a:off x="4937533" y="5174922"/>
            <a:ext cx="517673" cy="373316"/>
          </a:xfrm>
          <a:prstGeom prst="straightConnector1">
            <a:avLst/>
          </a:prstGeom>
          <a:ln w="317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Přímá spojnice se šipkou 1023"/>
          <p:cNvCxnSpPr/>
          <p:nvPr/>
        </p:nvCxnSpPr>
        <p:spPr>
          <a:xfrm flipH="1">
            <a:off x="4871865" y="5802035"/>
            <a:ext cx="395474" cy="242336"/>
          </a:xfrm>
          <a:prstGeom prst="straightConnector1">
            <a:avLst/>
          </a:prstGeom>
          <a:ln w="317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Nadpis 1"/>
          <p:cNvSpPr txBox="1">
            <a:spLocks/>
          </p:cNvSpPr>
          <p:nvPr/>
        </p:nvSpPr>
        <p:spPr>
          <a:xfrm>
            <a:off x="1524000" y="0"/>
            <a:ext cx="6228184" cy="9807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000" b="1" dirty="0"/>
              <a:t>PEVNÉ ZABUDOVANIE </a:t>
            </a:r>
          </a:p>
          <a:p>
            <a:pPr algn="ctr"/>
            <a:r>
              <a:rPr lang="sk-SK" sz="1800" dirty="0"/>
              <a:t>V BOJI PROTI VANDALIZMU</a:t>
            </a:r>
          </a:p>
        </p:txBody>
      </p:sp>
      <p:sp>
        <p:nvSpPr>
          <p:cNvPr id="39" name="Ovál 38"/>
          <p:cNvSpPr/>
          <p:nvPr/>
        </p:nvSpPr>
        <p:spPr>
          <a:xfrm>
            <a:off x="4983006" y="1004788"/>
            <a:ext cx="5073435" cy="2256249"/>
          </a:xfrm>
          <a:prstGeom prst="ellipse">
            <a:avLst/>
          </a:prstGeom>
          <a:solidFill>
            <a:srgbClr val="038B1A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00" b="1" dirty="0">
                <a:solidFill>
                  <a:schemeClr val="bg1"/>
                </a:solidFill>
              </a:rPr>
              <a:t>Pevným zabudovaním do terénu znižuje MOLOK riziko vandalizmu. </a:t>
            </a:r>
          </a:p>
          <a:p>
            <a:pPr algn="ctr"/>
            <a:r>
              <a:rPr lang="sk-SK" sz="1600" b="1" dirty="0">
                <a:solidFill>
                  <a:schemeClr val="bg1"/>
                </a:solidFill>
              </a:rPr>
              <a:t>Jednoduchý dizajn konštrukcie kontajneru s minimálnym opotrebením a dlhou životnosťou. </a:t>
            </a:r>
          </a:p>
        </p:txBody>
      </p:sp>
    </p:spTree>
    <p:extLst>
      <p:ext uri="{BB962C8B-B14F-4D97-AF65-F5344CB8AC3E}">
        <p14:creationId xmlns:p14="http://schemas.microsoft.com/office/powerpoint/2010/main" val="224619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3" descr="Obrázok, na ktorom je vnútri, mačkovitá šelma, podlaha&#10;&#10;Automaticky generovaný popis">
            <a:extLst>
              <a:ext uri="{FF2B5EF4-FFF2-40B4-BE49-F238E27FC236}">
                <a16:creationId xmlns:a16="http://schemas.microsoft.com/office/drawing/2014/main" id="{12A0D1FC-F4CA-E74B-8DDB-53CD870255A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56" y="586873"/>
            <a:ext cx="9688811" cy="4391527"/>
          </a:xfrm>
          <a:prstGeom prst="rect">
            <a:avLst/>
          </a:prstGeom>
        </p:spPr>
      </p:pic>
      <p:pic>
        <p:nvPicPr>
          <p:cNvPr id="3" name="Obrázok 2" descr="Obrázok, na ktorom je trávnik, vonkajšie, cesta, strom&#10;&#10;Automaticky generovaný popis">
            <a:extLst>
              <a:ext uri="{FF2B5EF4-FFF2-40B4-BE49-F238E27FC236}">
                <a16:creationId xmlns:a16="http://schemas.microsoft.com/office/drawing/2014/main" id="{5152F738-3800-C74D-ABC5-2DA20296AF0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857" y="4978400"/>
            <a:ext cx="7910286" cy="1729559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24D34849-95F3-A246-879C-FE85B0D6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457" y="150041"/>
            <a:ext cx="6825342" cy="877093"/>
          </a:xfrm>
        </p:spPr>
        <p:txBody>
          <a:bodyPr>
            <a:normAutofit/>
          </a:bodyPr>
          <a:lstStyle/>
          <a:p>
            <a:r>
              <a:rPr lang="sk-SK" sz="1800" b="1" dirty="0">
                <a:latin typeface="+mn-lt"/>
              </a:rPr>
              <a:t>Varianty produktov</a:t>
            </a:r>
          </a:p>
        </p:txBody>
      </p:sp>
    </p:spTree>
    <p:extLst>
      <p:ext uri="{BB962C8B-B14F-4D97-AF65-F5344CB8AC3E}">
        <p14:creationId xmlns:p14="http://schemas.microsoft.com/office/powerpoint/2010/main" val="224030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B2130E45-67E6-3A4B-854B-14E136FFDC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97" y="1001486"/>
            <a:ext cx="4706318" cy="4717143"/>
          </a:xfrm>
          <a:prstGeom prst="rect">
            <a:avLst/>
          </a:prstGeom>
        </p:spPr>
      </p:pic>
      <p:pic>
        <p:nvPicPr>
          <p:cNvPr id="5" name="Obrázok 4" descr="Obrázok, na ktorom je snímka obrazovky&#10;&#10;Automaticky generovaný popis">
            <a:extLst>
              <a:ext uri="{FF2B5EF4-FFF2-40B4-BE49-F238E27FC236}">
                <a16:creationId xmlns:a16="http://schemas.microsoft.com/office/drawing/2014/main" id="{577FDFD3-4A26-7240-A6A7-1A68698111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690" y="1001486"/>
            <a:ext cx="4906624" cy="471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0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4B83172B-CFA9-BE45-BEC7-7A675FC77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38032" y="-136888"/>
            <a:ext cx="8765883" cy="6194419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EE6511F1-5872-0F47-A9DC-573E6789A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565" y="-701049"/>
            <a:ext cx="9704934" cy="732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5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85B0B6-324D-604B-A64B-80D0F4C1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571" y="365125"/>
            <a:ext cx="6201228" cy="749691"/>
          </a:xfrm>
        </p:spPr>
        <p:txBody>
          <a:bodyPr>
            <a:normAutofit/>
          </a:bodyPr>
          <a:lstStyle/>
          <a:p>
            <a:r>
              <a:rPr lang="sk-SK" sz="1800" b="1" dirty="0">
                <a:latin typeface="+mn-lt"/>
              </a:rPr>
              <a:t>Príslušenstvo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577A051-A1A3-A246-9EBE-56C3F079C5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30" y="1402915"/>
            <a:ext cx="10218056" cy="3256767"/>
          </a:xfrm>
          <a:prstGeom prst="rect">
            <a:avLst/>
          </a:prstGeom>
        </p:spPr>
      </p:pic>
      <p:sp>
        <p:nvSpPr>
          <p:cNvPr id="5" name="Pravouholník 4">
            <a:extLst>
              <a:ext uri="{FF2B5EF4-FFF2-40B4-BE49-F238E27FC236}">
                <a16:creationId xmlns:a16="http://schemas.microsoft.com/office/drawing/2014/main" id="{7BFA27CC-E9C1-2F4E-BFDA-8FF9FE93DBFB}"/>
              </a:ext>
            </a:extLst>
          </p:cNvPr>
          <p:cNvSpPr/>
          <p:nvPr/>
        </p:nvSpPr>
        <p:spPr>
          <a:xfrm>
            <a:off x="1377863" y="2596721"/>
            <a:ext cx="9972307" cy="1657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91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 txBox="1">
            <a:spLocks/>
          </p:cNvSpPr>
          <p:nvPr/>
        </p:nvSpPr>
        <p:spPr>
          <a:xfrm>
            <a:off x="1524000" y="0"/>
            <a:ext cx="8659660" cy="9807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000" b="1" dirty="0">
                <a:latin typeface="+mn-lt"/>
              </a:rPr>
              <a:t>Monitorovacie zariadenie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1" y="272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k-SK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3" y="1834480"/>
            <a:ext cx="2457945" cy="267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533" y="960471"/>
            <a:ext cx="1845176" cy="268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ál 16"/>
          <p:cNvSpPr/>
          <p:nvPr/>
        </p:nvSpPr>
        <p:spPr>
          <a:xfrm>
            <a:off x="2451911" y="3171800"/>
            <a:ext cx="4446240" cy="1296144"/>
          </a:xfrm>
          <a:prstGeom prst="ellipse">
            <a:avLst/>
          </a:prstGeom>
          <a:solidFill>
            <a:srgbClr val="038B1A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00" b="1" dirty="0">
                <a:solidFill>
                  <a:schemeClr val="bg1"/>
                </a:solidFill>
              </a:rPr>
              <a:t>Monitoringom naplnenosti kontajnerov pomáhame zefektívniť  prácu komunálnych služieb.</a:t>
            </a:r>
            <a:r>
              <a:rPr lang="sk-SK" sz="16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3" r="4237" b="53264"/>
          <a:stretch>
            <a:fillRect/>
          </a:stretch>
        </p:blipFill>
        <p:spPr bwMode="auto">
          <a:xfrm>
            <a:off x="4051765" y="1124745"/>
            <a:ext cx="2846387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9" y="4509121"/>
            <a:ext cx="2874281" cy="187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ál 19"/>
          <p:cNvSpPr/>
          <p:nvPr/>
        </p:nvSpPr>
        <p:spPr>
          <a:xfrm>
            <a:off x="6632553" y="4799786"/>
            <a:ext cx="3735208" cy="1296144"/>
          </a:xfrm>
          <a:prstGeom prst="ellipse">
            <a:avLst/>
          </a:prstGeom>
          <a:solidFill>
            <a:srgbClr val="038B1A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00" b="1" dirty="0">
                <a:solidFill>
                  <a:schemeClr val="bg1"/>
                </a:solidFill>
              </a:rPr>
              <a:t>Občan má možnosť cez mobilnú aplikáciu zistiť stav kontajnerov vo svojom okolí.</a:t>
            </a:r>
            <a:endParaRPr lang="sk-SK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83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9BDB600-5520-FA47-AC5A-29B6F91BC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8286"/>
            <a:ext cx="10515600" cy="5718628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                      Komplexnosť našich služieb</a:t>
            </a:r>
            <a:r>
              <a:rPr lang="sk-SK" dirty="0"/>
              <a:t> </a:t>
            </a:r>
            <a:r>
              <a:rPr lang="sk-SK" b="1" dirty="0"/>
              <a:t>vyjadruje škála činností:</a:t>
            </a:r>
            <a:endParaRPr lang="sk-SK" dirty="0"/>
          </a:p>
          <a:p>
            <a:pPr marL="0" indent="0">
              <a:buNone/>
            </a:pPr>
            <a:r>
              <a:rPr lang="sk-SK" b="1" dirty="0"/>
              <a:t> </a:t>
            </a:r>
            <a:endParaRPr lang="sk-SK" dirty="0"/>
          </a:p>
          <a:p>
            <a:pPr lvl="0"/>
            <a:r>
              <a:rPr lang="sk-SK" dirty="0"/>
              <a:t>príprava projektovej dokumentácie</a:t>
            </a:r>
          </a:p>
          <a:p>
            <a:pPr lvl="0"/>
            <a:r>
              <a:rPr lang="sk-SK" dirty="0"/>
              <a:t>súvisiaci inžiniering a potrebné vytýčenie sietí,</a:t>
            </a:r>
          </a:p>
          <a:p>
            <a:pPr lvl="0"/>
            <a:r>
              <a:rPr lang="sk-SK" dirty="0"/>
              <a:t>dodávka stavebných materiálov i prác a samotných kontajnerov</a:t>
            </a:r>
          </a:p>
          <a:p>
            <a:pPr lvl="0"/>
            <a:r>
              <a:rPr lang="sk-SK" dirty="0"/>
              <a:t>ponuka komunálnej techniky zabezpečujúcej stabilnú prevádzku vývozu odpadov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4639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vonkajšie, cesta, obloha, strom&#10;&#10;Automaticky generovaný popis">
            <a:extLst>
              <a:ext uri="{FF2B5EF4-FFF2-40B4-BE49-F238E27FC236}">
                <a16:creationId xmlns:a16="http://schemas.microsoft.com/office/drawing/2014/main" id="{83CFBF23-78C2-484D-BE10-1BF6A479C83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67" y="1891431"/>
            <a:ext cx="5599133" cy="4133588"/>
          </a:xfrm>
          <a:prstGeom prst="rect">
            <a:avLst/>
          </a:prstGeom>
        </p:spPr>
      </p:pic>
      <p:pic>
        <p:nvPicPr>
          <p:cNvPr id="5" name="Zástupný objekt pre obsah 3" descr="Obrázok, na ktorom je vonkajšie, cesta, strom, obloha&#10;&#10;Automaticky generovaný popis">
            <a:extLst>
              <a:ext uri="{FF2B5EF4-FFF2-40B4-BE49-F238E27FC236}">
                <a16:creationId xmlns:a16="http://schemas.microsoft.com/office/drawing/2014/main" id="{58077EC3-9FB8-0A49-9411-22B8C145627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84" y="974645"/>
            <a:ext cx="5207646" cy="3973136"/>
          </a:xfrm>
          <a:prstGeom prst="rect">
            <a:avLst/>
          </a:prstGeom>
        </p:spPr>
      </p:pic>
      <p:sp>
        <p:nvSpPr>
          <p:cNvPr id="6" name="Pravouholník 5">
            <a:extLst>
              <a:ext uri="{FF2B5EF4-FFF2-40B4-BE49-F238E27FC236}">
                <a16:creationId xmlns:a16="http://schemas.microsoft.com/office/drawing/2014/main" id="{EB1504AF-E8FA-AC46-99B6-146AB5D66C50}"/>
              </a:ext>
            </a:extLst>
          </p:cNvPr>
          <p:cNvSpPr/>
          <p:nvPr/>
        </p:nvSpPr>
        <p:spPr>
          <a:xfrm>
            <a:off x="4687917" y="150405"/>
            <a:ext cx="2748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b="1" dirty="0"/>
              <a:t>Vizualizácie PRED A PO</a:t>
            </a:r>
            <a:r>
              <a:rPr lang="sk-SK" sz="20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52429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cesta, obloha, vonkajšie, trávnik&#10;&#10;Automaticky generovaný popis">
            <a:extLst>
              <a:ext uri="{FF2B5EF4-FFF2-40B4-BE49-F238E27FC236}">
                <a16:creationId xmlns:a16="http://schemas.microsoft.com/office/drawing/2014/main" id="{BEBE73FF-BFE2-144D-9E7F-CF5E8BC33A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42367"/>
            <a:ext cx="5643522" cy="3952808"/>
          </a:xfrm>
          <a:prstGeom prst="rect">
            <a:avLst/>
          </a:prstGeom>
        </p:spPr>
      </p:pic>
      <p:pic>
        <p:nvPicPr>
          <p:cNvPr id="5" name="Obrázok 4" descr="Obrázok, na ktorom je cesta, obloha, vonkajšie, strom&#10;&#10;Automaticky generovaný popis">
            <a:extLst>
              <a:ext uri="{FF2B5EF4-FFF2-40B4-BE49-F238E27FC236}">
                <a16:creationId xmlns:a16="http://schemas.microsoft.com/office/drawing/2014/main" id="{10F84A37-9781-2E42-B1C7-186F40FB1AD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8" y="853657"/>
            <a:ext cx="5071500" cy="360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07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14</a:t>
            </a:fld>
            <a:endParaRPr lang="fi-FI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4223657" y="72008"/>
            <a:ext cx="3430957" cy="9807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000" b="1" dirty="0">
                <a:latin typeface="+mn-lt"/>
              </a:rPr>
              <a:t>Vývoz – rýchly a čistý</a:t>
            </a:r>
          </a:p>
        </p:txBody>
      </p:sp>
      <p:pic>
        <p:nvPicPr>
          <p:cNvPr id="7172" name="Picture 4" descr="http://i.ytimg.com/vi/ITrTqlkv0q8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212" r="26379" b="-1"/>
          <a:stretch/>
        </p:blipFill>
        <p:spPr bwMode="auto">
          <a:xfrm>
            <a:off x="6019156" y="3351887"/>
            <a:ext cx="3466056" cy="283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cleanmiddleeast.ae/files/issues/8/articles/300px-Molok-deep-wast-sy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156" y="1052737"/>
            <a:ext cx="3466056" cy="229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0.5.220.250\Volume_1\1 MOLOK\Fotodatabaza\Molok TTaNR upravene\_MG_07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1044301"/>
            <a:ext cx="3430957" cy="514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680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A695D2E-9E99-41D3-82C7-52B39AD22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31136" y="1966925"/>
            <a:ext cx="3622550" cy="3913757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Bratislava – 9stojísk (48 ks)</a:t>
            </a:r>
          </a:p>
          <a:p>
            <a:r>
              <a:rPr lang="sk-SK" dirty="0"/>
              <a:t>Trnava – 23 stojiská (121 ks)</a:t>
            </a:r>
          </a:p>
          <a:p>
            <a:r>
              <a:rPr lang="sk-SK" dirty="0"/>
              <a:t>Handlová – 4 stojiská (25 ks)</a:t>
            </a:r>
          </a:p>
          <a:p>
            <a:r>
              <a:rPr lang="sk-SK" dirty="0"/>
              <a:t>Stropkov – 2 stojiská (12 ks)</a:t>
            </a:r>
          </a:p>
          <a:p>
            <a:r>
              <a:rPr lang="sk-SK" dirty="0"/>
              <a:t>Nitra – 5 stojísk (29 ks)</a:t>
            </a:r>
          </a:p>
          <a:p>
            <a:r>
              <a:rPr lang="sk-SK" dirty="0"/>
              <a:t>Trenč. Teplice – 1 stojisko (6 ks)</a:t>
            </a:r>
          </a:p>
          <a:p>
            <a:r>
              <a:rPr lang="sk-SK" dirty="0"/>
              <a:t>Trenčín – 20 stojísk (109 ks)</a:t>
            </a:r>
          </a:p>
          <a:p>
            <a:r>
              <a:rPr lang="sk-SK" dirty="0"/>
              <a:t>Zvolen – 3 stojiská (22 ks)</a:t>
            </a:r>
          </a:p>
          <a:p>
            <a:r>
              <a:rPr lang="sk-SK" dirty="0"/>
              <a:t>Nemšová – 1 stojisko (4 ks)</a:t>
            </a:r>
          </a:p>
          <a:p>
            <a:endParaRPr lang="sk-SK" dirty="0">
              <a:latin typeface="Gill Sans MT" panose="020B0502020104020203" pitchFamily="34" charset="-18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399D974-057C-4485-9A47-2C592188F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5359" y="1966926"/>
            <a:ext cx="3858936" cy="3913757"/>
          </a:xfrm>
        </p:spPr>
        <p:txBody>
          <a:bodyPr>
            <a:normAutofit fontScale="77500" lnSpcReduction="20000"/>
          </a:bodyPr>
          <a:lstStyle/>
          <a:p>
            <a:r>
              <a:rPr lang="sk-SK" dirty="0"/>
              <a:t>Handlová – 3 stojiská (19 ks)</a:t>
            </a:r>
          </a:p>
          <a:p>
            <a:r>
              <a:rPr lang="sk-SK" dirty="0"/>
              <a:t>Topoľčany – 2 stojiská (11 ks)</a:t>
            </a:r>
          </a:p>
          <a:p>
            <a:r>
              <a:rPr lang="sk-SK" dirty="0"/>
              <a:t>Dolná Tižina – 1 stojisko (6 ks)</a:t>
            </a:r>
          </a:p>
          <a:p>
            <a:r>
              <a:rPr lang="sk-SK" dirty="0"/>
              <a:t>Púchov – 3 stojiská (16 ks)</a:t>
            </a:r>
          </a:p>
          <a:p>
            <a:r>
              <a:rPr lang="sk-SK" dirty="0"/>
              <a:t>Šaľa – 17 stojísk (88 ks)</a:t>
            </a:r>
          </a:p>
          <a:p>
            <a:r>
              <a:rPr lang="sk-SK" dirty="0"/>
              <a:t>Lučenec – 4 stojiská (18 ks)</a:t>
            </a:r>
          </a:p>
          <a:p>
            <a:r>
              <a:rPr lang="sk-SK" dirty="0"/>
              <a:t>Košice – 2 stojiská (12 ks)</a:t>
            </a:r>
            <a:endParaRPr lang="sk-SK" b="1" dirty="0"/>
          </a:p>
          <a:p>
            <a:r>
              <a:rPr lang="sk-SK" dirty="0"/>
              <a:t>Senica – 1 stojisko (6 ks)</a:t>
            </a:r>
          </a:p>
          <a:p>
            <a:r>
              <a:rPr lang="sk-SK" dirty="0"/>
              <a:t>Horné </a:t>
            </a:r>
            <a:r>
              <a:rPr lang="sk-SK" dirty="0" err="1"/>
              <a:t>Sŕnie</a:t>
            </a:r>
            <a:r>
              <a:rPr lang="sk-SK" dirty="0"/>
              <a:t> – 4 stojiská (12ks)</a:t>
            </a:r>
          </a:p>
          <a:p>
            <a:r>
              <a:rPr lang="sk-SK" dirty="0"/>
              <a:t>Senec – 10 stojísk (48ks)</a:t>
            </a:r>
          </a:p>
          <a:p>
            <a:pPr marL="0" indent="0">
              <a:buNone/>
            </a:pPr>
            <a:endParaRPr lang="sk-SK" dirty="0">
              <a:latin typeface="Gill Sans MT" panose="020B0502020104020203" pitchFamily="34" charset="-18"/>
            </a:endParaRPr>
          </a:p>
          <a:p>
            <a:endParaRPr lang="sk-SK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0AA4EEC7-56CD-4E40-89D6-2BBB51FB80BB}"/>
              </a:ext>
            </a:extLst>
          </p:cNvPr>
          <p:cNvSpPr txBox="1">
            <a:spLocks/>
          </p:cNvSpPr>
          <p:nvPr/>
        </p:nvSpPr>
        <p:spPr>
          <a:xfrm>
            <a:off x="2231136" y="390088"/>
            <a:ext cx="7729728" cy="1019262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>
                <a:latin typeface="+mn-lt"/>
              </a:rPr>
              <a:t>Realizácia </a:t>
            </a:r>
            <a:r>
              <a:rPr lang="sk-SK" dirty="0" err="1">
                <a:latin typeface="+mn-lt"/>
              </a:rPr>
              <a:t>Polopodzemných</a:t>
            </a:r>
            <a:r>
              <a:rPr lang="sk-SK" dirty="0">
                <a:latin typeface="+mn-lt"/>
              </a:rPr>
              <a:t> kontajnerov </a:t>
            </a:r>
            <a:r>
              <a:rPr lang="sk-SK" dirty="0" err="1">
                <a:latin typeface="+mn-lt"/>
              </a:rPr>
              <a:t>molok</a:t>
            </a:r>
            <a:r>
              <a:rPr lang="sk-SK" dirty="0">
                <a:latin typeface="+mn-lt"/>
              </a:rPr>
              <a:t> ROK 2018</a:t>
            </a:r>
          </a:p>
        </p:txBody>
      </p:sp>
    </p:spTree>
    <p:extLst>
      <p:ext uri="{BB962C8B-B14F-4D97-AF65-F5344CB8AC3E}">
        <p14:creationId xmlns:p14="http://schemas.microsoft.com/office/powerpoint/2010/main" val="3782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6853"/>
            <a:ext cx="7729728" cy="847330"/>
          </a:xfrm>
        </p:spPr>
        <p:txBody>
          <a:bodyPr/>
          <a:lstStyle/>
          <a:p>
            <a:r>
              <a:rPr lang="sk-SK" dirty="0">
                <a:latin typeface="+mn-lt"/>
              </a:rPr>
              <a:t>Trnava – sídlisko družba</a:t>
            </a: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DCF98AA4-D4EB-4B63-9353-64BF28D4BD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77" b="5934"/>
          <a:stretch/>
        </p:blipFill>
        <p:spPr>
          <a:xfrm>
            <a:off x="4208855" y="1496463"/>
            <a:ext cx="3774289" cy="5122953"/>
          </a:xfr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E3DCDC6A-DDE8-4DD1-A868-57510DDD9E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1" b="7316"/>
          <a:stretch/>
        </p:blipFill>
        <p:spPr>
          <a:xfrm>
            <a:off x="8073438" y="1496463"/>
            <a:ext cx="3900448" cy="2426365"/>
          </a:xfrm>
          <a:prstGeom prst="rect">
            <a:avLst/>
          </a:prstGeom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238C31DE-F218-4300-A954-262523EAD6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75" t="-134" r="4805" b="7912"/>
          <a:stretch/>
        </p:blipFill>
        <p:spPr>
          <a:xfrm>
            <a:off x="218114" y="4022026"/>
            <a:ext cx="3900447" cy="2600298"/>
          </a:xfrm>
          <a:prstGeom prst="rect">
            <a:avLst/>
          </a:prstGeo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094B20C4-C37F-4F5C-8790-7365418BF2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801" y="4022027"/>
            <a:ext cx="3896085" cy="2597390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BC49FEBF-718D-4453-B652-BA1E268E3D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66" b="11784"/>
          <a:stretch/>
        </p:blipFill>
        <p:spPr>
          <a:xfrm>
            <a:off x="218114" y="1496463"/>
            <a:ext cx="3896084" cy="24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9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18073"/>
            <a:ext cx="7729728" cy="838940"/>
          </a:xfrm>
        </p:spPr>
        <p:txBody>
          <a:bodyPr/>
          <a:lstStyle/>
          <a:p>
            <a:r>
              <a:rPr lang="sk-SK" dirty="0">
                <a:latin typeface="+mn-lt"/>
              </a:rPr>
              <a:t>Nitra</a:t>
            </a:r>
          </a:p>
        </p:txBody>
      </p:sp>
      <p:pic>
        <p:nvPicPr>
          <p:cNvPr id="9" name="Zástupný objekt pre obsah 8">
            <a:extLst>
              <a:ext uri="{FF2B5EF4-FFF2-40B4-BE49-F238E27FC236}">
                <a16:creationId xmlns:a16="http://schemas.microsoft.com/office/drawing/2014/main" id="{10C00029-0EEA-48CE-ACAF-99CFE49DF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" t="4610" b="616"/>
          <a:stretch/>
        </p:blipFill>
        <p:spPr>
          <a:xfrm>
            <a:off x="137086" y="1367406"/>
            <a:ext cx="4090965" cy="2586139"/>
          </a:xfr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F34C8A87-4B0F-4CCB-B89B-F0883E5CE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30" t="12032"/>
          <a:stretch/>
        </p:blipFill>
        <p:spPr>
          <a:xfrm>
            <a:off x="7963943" y="1367406"/>
            <a:ext cx="4090972" cy="2586139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8B80C52A-BAC1-434F-B5F6-DC0F704E58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0" t="11615" r="4820" b="417"/>
          <a:stretch/>
        </p:blipFill>
        <p:spPr>
          <a:xfrm>
            <a:off x="7963943" y="4041539"/>
            <a:ext cx="4090972" cy="2586141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BE377604-3DEF-4397-AACC-73ED66F299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5" t="12032" r="1205"/>
          <a:stretch/>
        </p:blipFill>
        <p:spPr>
          <a:xfrm>
            <a:off x="137086" y="4041540"/>
            <a:ext cx="4090965" cy="2586140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64A5000D-8BC3-42EE-A791-FC414EF5EC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4309" y="1367406"/>
            <a:ext cx="3523376" cy="528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2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6854"/>
            <a:ext cx="7729728" cy="838940"/>
          </a:xfrm>
        </p:spPr>
        <p:txBody>
          <a:bodyPr/>
          <a:lstStyle/>
          <a:p>
            <a:r>
              <a:rPr lang="sk-SK" dirty="0">
                <a:latin typeface="+mn-lt"/>
              </a:rPr>
              <a:t>Stropkov</a:t>
            </a:r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819EF435-1B89-4591-A10C-B76154D2E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26" t="3334"/>
          <a:stretch/>
        </p:blipFill>
        <p:spPr>
          <a:xfrm>
            <a:off x="447412" y="1669368"/>
            <a:ext cx="5497586" cy="4310106"/>
          </a:xfr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EEF1948C-D880-4B80-B136-FE35FC1727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03" y="1669368"/>
            <a:ext cx="5497585" cy="431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0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6854"/>
            <a:ext cx="7729728" cy="838940"/>
          </a:xfrm>
        </p:spPr>
        <p:txBody>
          <a:bodyPr/>
          <a:lstStyle/>
          <a:p>
            <a:r>
              <a:rPr lang="sk-SK" dirty="0">
                <a:latin typeface="+mn-lt"/>
              </a:rPr>
              <a:t>Bratislava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5578889-ED21-4711-B4CC-59C0D9BD1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92" y="1791516"/>
            <a:ext cx="5750500" cy="3833667"/>
          </a:xfr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79E5A88E-5A97-452F-84B4-1467EFDDD8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607" y="1791515"/>
            <a:ext cx="5750501" cy="383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4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6854"/>
            <a:ext cx="7729728" cy="838940"/>
          </a:xfrm>
        </p:spPr>
        <p:txBody>
          <a:bodyPr/>
          <a:lstStyle/>
          <a:p>
            <a:r>
              <a:rPr lang="sk-SK" dirty="0">
                <a:latin typeface="+mn-lt"/>
              </a:rPr>
              <a:t>Trenčín</a:t>
            </a:r>
          </a:p>
        </p:txBody>
      </p:sp>
      <p:pic>
        <p:nvPicPr>
          <p:cNvPr id="11" name="Zástupný objekt pre obsah 10">
            <a:extLst>
              <a:ext uri="{FF2B5EF4-FFF2-40B4-BE49-F238E27FC236}">
                <a16:creationId xmlns:a16="http://schemas.microsoft.com/office/drawing/2014/main" id="{956E0B99-E75D-4957-B78A-7F78FEFF3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0764"/>
          <a:stretch/>
        </p:blipFill>
        <p:spPr>
          <a:xfrm>
            <a:off x="188182" y="1724024"/>
            <a:ext cx="5781983" cy="3854655"/>
          </a:xfr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BB273D7A-F399-406E-AACB-DB6AF6C5BB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835" y="1724023"/>
            <a:ext cx="5781983" cy="385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8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3A98F-2E8F-42C0-891B-C46D64E9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6854"/>
            <a:ext cx="7729728" cy="838940"/>
          </a:xfrm>
        </p:spPr>
        <p:txBody>
          <a:bodyPr/>
          <a:lstStyle/>
          <a:p>
            <a:r>
              <a:rPr lang="sk-SK" dirty="0">
                <a:latin typeface="+mn-lt"/>
              </a:rPr>
              <a:t>Topoľčany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D9A04AEE-9580-4E89-A3E9-953EBD21E7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10" y="1948267"/>
            <a:ext cx="5807977" cy="3266987"/>
          </a:xfrm>
          <a:prstGeom prst="rect">
            <a:avLst/>
          </a:prstGeom>
        </p:spPr>
      </p:pic>
      <p:pic>
        <p:nvPicPr>
          <p:cNvPr id="8" name="Zástupný objekt pre obsah 7">
            <a:extLst>
              <a:ext uri="{FF2B5EF4-FFF2-40B4-BE49-F238E27FC236}">
                <a16:creationId xmlns:a16="http://schemas.microsoft.com/office/drawing/2014/main" id="{215B395A-941D-4E7E-91CD-E0E5D5CDC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548" t="14500" r="9779" b="37745"/>
          <a:stretch/>
        </p:blipFill>
        <p:spPr>
          <a:xfrm>
            <a:off x="6224014" y="1948266"/>
            <a:ext cx="5807976" cy="3266987"/>
          </a:xfrm>
        </p:spPr>
      </p:pic>
    </p:spTree>
    <p:extLst>
      <p:ext uri="{BB962C8B-B14F-4D97-AF65-F5344CB8AC3E}">
        <p14:creationId xmlns:p14="http://schemas.microsoft.com/office/powerpoint/2010/main" val="257425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C154-0008-4F7D-9945-F755DF010129}" type="slidenum">
              <a:rPr lang="fi-FI" smtClean="0"/>
              <a:pPr/>
              <a:t>22</a:t>
            </a:fld>
            <a:endParaRPr lang="fi-FI" dirty="0"/>
          </a:p>
        </p:txBody>
      </p:sp>
      <p:sp>
        <p:nvSpPr>
          <p:cNvPr id="11" name="BlokTextu 10"/>
          <p:cNvSpPr txBox="1"/>
          <p:nvPr/>
        </p:nvSpPr>
        <p:spPr>
          <a:xfrm>
            <a:off x="3389247" y="3463205"/>
            <a:ext cx="22465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b="1" dirty="0">
                <a:latin typeface="+mj-lt"/>
              </a:rPr>
              <a:t>REDOX – ENEX s. r. o.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>
                <a:latin typeface="+mj-lt"/>
              </a:rPr>
              <a:t>Zlatovská 1962,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>
                <a:latin typeface="+mj-lt"/>
              </a:rPr>
              <a:t>911 05 Trenčín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endParaRPr lang="sk-SK" sz="1400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IČO:	50 407 821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IČ DPH:	SK2120312898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endParaRPr lang="sk-SK" sz="1400" dirty="0">
              <a:latin typeface="+mj-lt"/>
            </a:endParaRPr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2981908" y="359388"/>
            <a:ext cx="6228184" cy="9807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2000" b="1" dirty="0">
                <a:latin typeface="+mn-lt"/>
              </a:rPr>
              <a:t>Autorizovaný zástupca MOLOK</a:t>
            </a:r>
          </a:p>
          <a:p>
            <a:pPr algn="ctr" fontAlgn="base"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2000" b="1" dirty="0">
                <a:latin typeface="+mn-lt"/>
              </a:rPr>
              <a:t>pre Slovensko:</a:t>
            </a:r>
          </a:p>
        </p:txBody>
      </p:sp>
      <p:pic>
        <p:nvPicPr>
          <p:cNvPr id="12" name="Obrázek 1" descr="Popis: Popis: Logo2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537" y="1916833"/>
            <a:ext cx="3166926" cy="7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ĺžnik 4"/>
          <p:cNvSpPr/>
          <p:nvPr/>
        </p:nvSpPr>
        <p:spPr>
          <a:xfrm>
            <a:off x="6384031" y="3463205"/>
            <a:ext cx="421139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b="1" dirty="0"/>
              <a:t>Ing. Ján Hricko </a:t>
            </a:r>
            <a:r>
              <a:rPr lang="sk-SK" sz="1400" dirty="0"/>
              <a:t>/ konateľ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 err="1">
                <a:hlinkClick r:id="rId4"/>
              </a:rPr>
              <a:t>hricko@redox-enex.sk</a:t>
            </a:r>
            <a:endParaRPr lang="sk-SK" sz="14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+421 911 179 157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endParaRPr lang="sk-SK" sz="14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b="1" dirty="0"/>
              <a:t>Jana Penjaková </a:t>
            </a:r>
            <a:r>
              <a:rPr lang="sk-SK" sz="1400" dirty="0"/>
              <a:t>/ obchodná manažérka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 err="1">
                <a:hlinkClick r:id="rId5"/>
              </a:rPr>
              <a:t>penjakova@redox-enex.sk</a:t>
            </a:r>
            <a:endParaRPr lang="sk-SK" sz="14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+ 421 911 414 112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endParaRPr lang="sk-SK" sz="14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Ing. Zdenka </a:t>
            </a:r>
            <a:r>
              <a:rPr lang="sk-SK" sz="1400" dirty="0" err="1"/>
              <a:t>Nyesteova</a:t>
            </a:r>
            <a:r>
              <a:rPr lang="sk-SK" sz="1400" dirty="0"/>
              <a:t> / obchodná manažérka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>
                <a:hlinkClick r:id="rId6"/>
              </a:rPr>
              <a:t>nyesteova@redox-enex.sk</a:t>
            </a:r>
            <a:endParaRPr lang="sk-SK" sz="14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r>
              <a:rPr lang="sk-SK" sz="1400" dirty="0"/>
              <a:t>+421918 587 142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49263" algn="l"/>
                <a:tab pos="685800" algn="l"/>
              </a:tabLst>
            </a:pP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374817318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463</Words>
  <Application>Microsoft Office PowerPoint</Application>
  <PresentationFormat>Širokouhlá</PresentationFormat>
  <Paragraphs>102</Paragraphs>
  <Slides>22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Gill Sans MT</vt:lpstr>
      <vt:lpstr>Motív balíka Office</vt:lpstr>
      <vt:lpstr>Prezentácia programu PowerPoint</vt:lpstr>
      <vt:lpstr>Viac ako 150 tis. kontajnerov v celom svete.  Na Slovensku ich dnes máme okolo 1000 ks. Tento systém s malými obmenami úspešne funguje už viac ako 25 rokov. </vt:lpstr>
      <vt:lpstr>Prezentácia programu PowerPoint</vt:lpstr>
      <vt:lpstr>Prezentácia programu PowerPoint</vt:lpstr>
      <vt:lpstr>Prezentácia programu PowerPoint</vt:lpstr>
      <vt:lpstr>Varianty produktov</vt:lpstr>
      <vt:lpstr>Prezentácia programu PowerPoint</vt:lpstr>
      <vt:lpstr>Prezentácia programu PowerPoint</vt:lpstr>
      <vt:lpstr>Príslušenstvo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Trnava – sídlisko družba</vt:lpstr>
      <vt:lpstr>Nitra</vt:lpstr>
      <vt:lpstr>Stropkov</vt:lpstr>
      <vt:lpstr>Bratislava</vt:lpstr>
      <vt:lpstr>Trenčín</vt:lpstr>
      <vt:lpstr>Topoľčany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zdenka.nyesteova@gmail.com</dc:creator>
  <cp:lastModifiedBy>VERES</cp:lastModifiedBy>
  <cp:revision>27</cp:revision>
  <dcterms:created xsi:type="dcterms:W3CDTF">2019-03-07T17:27:04Z</dcterms:created>
  <dcterms:modified xsi:type="dcterms:W3CDTF">2019-03-14T08:49:28Z</dcterms:modified>
</cp:coreProperties>
</file>