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ransition spd="slow"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terpollak.sk/" TargetMode="External"/><Relationship Id="rId2" Type="http://schemas.openxmlformats.org/officeDocument/2006/relationships/hyperlink" Target="http://www.minv.sk/?romske-komunity-uvo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55442" y="2871550"/>
            <a:ext cx="9413898" cy="2262781"/>
          </a:xfrm>
        </p:spPr>
        <p:txBody>
          <a:bodyPr/>
          <a:lstStyle/>
          <a:p>
            <a:r>
              <a:rPr lang="sk-SK" dirty="0" smtClean="0"/>
              <a:t>Rómska reforma </a:t>
            </a:r>
            <a:br>
              <a:rPr lang="sk-SK" dirty="0" smtClean="0"/>
            </a:br>
            <a:r>
              <a:rPr lang="sk-SK" b="1" dirty="0" smtClean="0">
                <a:solidFill>
                  <a:schemeClr val="accent3">
                    <a:lumMod val="75000"/>
                  </a:schemeClr>
                </a:solidFill>
              </a:rPr>
              <a:t>Správna cesta</a:t>
            </a:r>
            <a:endParaRPr lang="sk-SK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5442" y="5253900"/>
            <a:ext cx="6438877" cy="1126283"/>
          </a:xfrm>
        </p:spPr>
        <p:txBody>
          <a:bodyPr>
            <a:normAutofit/>
          </a:bodyPr>
          <a:lstStyle/>
          <a:p>
            <a:r>
              <a:rPr lang="sk-SK" sz="3600" dirty="0" smtClean="0"/>
              <a:t>Príklady dobrej praxe</a:t>
            </a:r>
            <a:endParaRPr lang="sk-SK" sz="3600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2" y="-1032653"/>
            <a:ext cx="3810000" cy="3784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2179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Vzdelávanie</a:t>
            </a:r>
            <a:br>
              <a:rPr lang="sk-SK" dirty="0" smtClean="0"/>
            </a:br>
            <a:r>
              <a:rPr lang="sk-SK" sz="2800" dirty="0" smtClean="0">
                <a:solidFill>
                  <a:schemeClr val="accent3">
                    <a:lumMod val="75000"/>
                  </a:schemeClr>
                </a:solidFill>
              </a:rPr>
              <a:t>Štipendijný program pre rómskych študentov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777544"/>
            <a:ext cx="8915400" cy="3777622"/>
          </a:xfrm>
        </p:spPr>
        <p:txBody>
          <a:bodyPr>
            <a:normAutofit/>
          </a:bodyPr>
          <a:lstStyle/>
          <a:p>
            <a:pPr lvl="1"/>
            <a:r>
              <a:rPr lang="sk-SK" sz="2000" b="1" dirty="0" smtClean="0"/>
              <a:t>35 000 EUR</a:t>
            </a:r>
          </a:p>
          <a:p>
            <a:pPr lvl="1"/>
            <a:endParaRPr lang="sk-SK" sz="2000" dirty="0" smtClean="0"/>
          </a:p>
          <a:p>
            <a:pPr lvl="1"/>
            <a:r>
              <a:rPr lang="sk-SK" sz="2000" b="1" dirty="0" smtClean="0"/>
              <a:t>120</a:t>
            </a:r>
            <a:r>
              <a:rPr lang="sk-SK" sz="2000" dirty="0" smtClean="0"/>
              <a:t> študentov a študentiek v roku 2014</a:t>
            </a:r>
          </a:p>
          <a:p>
            <a:pPr lvl="1"/>
            <a:endParaRPr lang="sk-SK" sz="2000" dirty="0"/>
          </a:p>
          <a:p>
            <a:pPr lvl="1"/>
            <a:r>
              <a:rPr lang="sk-SK" sz="2000" dirty="0" smtClean="0"/>
              <a:t>Veková skupina 15 – 20 rokov</a:t>
            </a: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9496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Bývanie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1738648"/>
            <a:ext cx="8915400" cy="4571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200" b="1" dirty="0"/>
              <a:t>Rómovia sa musia podieľať na výstavbe svojich domov a vysporiadaní pozemkov pod svojimi obydliami</a:t>
            </a:r>
            <a:endParaRPr lang="sk-SK" sz="2200" dirty="0"/>
          </a:p>
          <a:p>
            <a:pPr marL="0" indent="0">
              <a:buNone/>
            </a:pPr>
            <a:endParaRPr lang="sk-SK" sz="2200" dirty="0" smtClean="0"/>
          </a:p>
          <a:p>
            <a:r>
              <a:rPr lang="sk-SK" sz="2000" dirty="0" smtClean="0"/>
              <a:t>Pilotný projekt </a:t>
            </a:r>
            <a:r>
              <a:rPr lang="sk-SK" sz="2000" b="1" dirty="0" smtClean="0"/>
              <a:t>vysporiadania pozemkov </a:t>
            </a:r>
            <a:r>
              <a:rPr lang="sk-SK" sz="2000" dirty="0" smtClean="0"/>
              <a:t>pod rómskymi osadami – Krásnohorské Podhradie</a:t>
            </a:r>
          </a:p>
          <a:p>
            <a:endParaRPr lang="sk-SK" sz="2000" dirty="0" smtClean="0"/>
          </a:p>
          <a:p>
            <a:r>
              <a:rPr lang="sk-SK" sz="2000" dirty="0" smtClean="0"/>
              <a:t>Zmena </a:t>
            </a:r>
            <a:r>
              <a:rPr lang="sk-SK" sz="2000" b="1" dirty="0" smtClean="0"/>
              <a:t>stavebného zákona</a:t>
            </a:r>
          </a:p>
          <a:p>
            <a:endParaRPr lang="sk-SK" sz="2000" dirty="0" smtClean="0"/>
          </a:p>
          <a:p>
            <a:r>
              <a:rPr lang="sk-SK" sz="2000" dirty="0" smtClean="0"/>
              <a:t>Projekty </a:t>
            </a:r>
            <a:r>
              <a:rPr lang="sk-SK" sz="2000" b="1" dirty="0" smtClean="0"/>
              <a:t>svojpomocnej výstavby </a:t>
            </a:r>
            <a:r>
              <a:rPr lang="sk-SK" sz="2000" dirty="0" smtClean="0"/>
              <a:t>domov</a:t>
            </a:r>
          </a:p>
          <a:p>
            <a:endParaRPr lang="sk-SK" sz="2200" dirty="0" smtClean="0"/>
          </a:p>
          <a:p>
            <a:pPr lvl="1"/>
            <a:endParaRPr lang="sk-SK" sz="2000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043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Zmeny v sociálnom systéme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2236630"/>
            <a:ext cx="8915400" cy="3777622"/>
          </a:xfrm>
        </p:spPr>
        <p:txBody>
          <a:bodyPr>
            <a:normAutofit/>
          </a:bodyPr>
          <a:lstStyle/>
          <a:p>
            <a:r>
              <a:rPr lang="sk-SK" sz="2000" b="1" dirty="0"/>
              <a:t>Z</a:t>
            </a:r>
            <a:r>
              <a:rPr lang="sk-SK" sz="2000" b="1" dirty="0" smtClean="0"/>
              <a:t>ákon </a:t>
            </a:r>
            <a:r>
              <a:rPr lang="sk-SK" sz="2000" b="1" dirty="0"/>
              <a:t>o </a:t>
            </a:r>
            <a:r>
              <a:rPr lang="sk-SK" sz="2000" b="1" dirty="0" smtClean="0"/>
              <a:t>pomoci </a:t>
            </a:r>
            <a:r>
              <a:rPr lang="sk-SK" sz="2000" b="1" dirty="0"/>
              <a:t>v hmotnej núdzi </a:t>
            </a:r>
            <a:r>
              <a:rPr lang="sk-SK" sz="2000" dirty="0"/>
              <a:t>účinný od 1. januára </a:t>
            </a:r>
            <a:r>
              <a:rPr lang="sk-SK" sz="2000" dirty="0" smtClean="0"/>
              <a:t>2014</a:t>
            </a:r>
          </a:p>
          <a:p>
            <a:pPr marL="0" indent="0">
              <a:buNone/>
            </a:pPr>
            <a:endParaRPr lang="sk-SK" sz="2000" dirty="0" smtClean="0"/>
          </a:p>
          <a:p>
            <a:pPr lvl="1"/>
            <a:r>
              <a:rPr lang="sk-SK" sz="1800" dirty="0" smtClean="0"/>
              <a:t>Zrušenie priestupkovej imunity</a:t>
            </a:r>
          </a:p>
          <a:p>
            <a:pPr marL="457200" lvl="1" indent="0">
              <a:buNone/>
            </a:pPr>
            <a:endParaRPr lang="sk-SK" sz="1800" dirty="0" smtClean="0"/>
          </a:p>
          <a:p>
            <a:pPr lvl="1"/>
            <a:r>
              <a:rPr lang="sk-SK" sz="1800" dirty="0" smtClean="0"/>
              <a:t>Prepojenie sociálneho systému a povinnej školskej dochádzky</a:t>
            </a:r>
          </a:p>
          <a:p>
            <a:pPr marL="457200" lvl="1" indent="0">
              <a:buNone/>
            </a:pPr>
            <a:endParaRPr lang="sk-SK" sz="1800" dirty="0" smtClean="0"/>
          </a:p>
          <a:p>
            <a:pPr lvl="1"/>
            <a:r>
              <a:rPr lang="sk-SK" sz="1800" dirty="0" smtClean="0"/>
              <a:t>Podmienenie dávky v hmotnej núdzi prácou</a:t>
            </a:r>
          </a:p>
          <a:p>
            <a:endParaRPr lang="sk-SK" dirty="0" smtClean="0"/>
          </a:p>
          <a:p>
            <a:endParaRPr lang="sk-SK" sz="2200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1078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Nové pracovné miesta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1661375"/>
            <a:ext cx="8915400" cy="488109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200" b="1" dirty="0"/>
              <a:t>Rómovia chcú a vedia pracovať, počet vzdelaných Rómov rastie </a:t>
            </a:r>
            <a:endParaRPr lang="sk-SK" sz="2200" b="1" dirty="0" smtClean="0"/>
          </a:p>
          <a:p>
            <a:pPr lvl="0">
              <a:lnSpc>
                <a:spcPct val="150000"/>
              </a:lnSpc>
            </a:pPr>
            <a:r>
              <a:rPr lang="sk-SK" sz="2000" dirty="0" smtClean="0"/>
              <a:t>ÚSVRK </a:t>
            </a:r>
            <a:r>
              <a:rPr lang="sk-SK" sz="2000" dirty="0"/>
              <a:t>sa </a:t>
            </a:r>
            <a:r>
              <a:rPr lang="sk-SK" sz="2000" dirty="0" smtClean="0"/>
              <a:t>spolu s partnerskými inštitúciami </a:t>
            </a:r>
            <a:r>
              <a:rPr lang="sk-SK" sz="2000" dirty="0"/>
              <a:t>podarilo </a:t>
            </a:r>
            <a:r>
              <a:rPr lang="sk-SK" sz="2000" dirty="0" smtClean="0"/>
              <a:t>vytvoriť </a:t>
            </a:r>
            <a:r>
              <a:rPr lang="sk-SK" sz="2000" b="1" dirty="0" smtClean="0"/>
              <a:t>1</a:t>
            </a:r>
            <a:r>
              <a:rPr lang="sk-SK" sz="2000" b="1" dirty="0"/>
              <a:t> 406 pracovných </a:t>
            </a:r>
            <a:r>
              <a:rPr lang="sk-SK" sz="2000" b="1" dirty="0" smtClean="0"/>
              <a:t>miest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Projekt Progres – 10 miest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MRK2 – 162 miest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PRINED – 618 miest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Zdravé komunity – 160 miest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Rómske občianske hliadky – 450 miest</a:t>
            </a:r>
          </a:p>
          <a:p>
            <a:pPr>
              <a:lnSpc>
                <a:spcPct val="150000"/>
              </a:lnSpc>
            </a:pPr>
            <a:r>
              <a:rPr lang="sk-SK" sz="2000" b="1" dirty="0" smtClean="0"/>
              <a:t>+ Sociálny aspekt vo verejnom obstarávaní</a:t>
            </a:r>
          </a:p>
          <a:p>
            <a:pPr lvl="1"/>
            <a:endParaRPr lang="sk-SK" sz="1800" dirty="0"/>
          </a:p>
          <a:p>
            <a:endParaRPr lang="sk-SK" sz="2200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672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9212" y="527433"/>
            <a:ext cx="8911687" cy="1280890"/>
          </a:xfrm>
        </p:spPr>
        <p:txBody>
          <a:bodyPr/>
          <a:lstStyle/>
          <a:p>
            <a:r>
              <a:rPr lang="sk-SK" dirty="0" smtClean="0"/>
              <a:t>Komunitné centrá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1808323"/>
            <a:ext cx="8915400" cy="3567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Podpora komunitných centier </a:t>
            </a:r>
            <a:r>
              <a:rPr lang="sk-SK" sz="2400" b="1" dirty="0" smtClean="0"/>
              <a:t>ako príklad účelne vynaložených finančných prostriedkov. </a:t>
            </a:r>
          </a:p>
          <a:p>
            <a:endParaRPr lang="sk-SK" sz="2400" dirty="0" smtClean="0"/>
          </a:p>
          <a:p>
            <a:endParaRPr lang="sk-SK" sz="2400" dirty="0"/>
          </a:p>
          <a:p>
            <a:r>
              <a:rPr lang="sk-SK" sz="2200" dirty="0" smtClean="0"/>
              <a:t>Vybudovanie </a:t>
            </a:r>
            <a:r>
              <a:rPr lang="sk-SK" sz="2200" b="1" dirty="0" smtClean="0"/>
              <a:t>60</a:t>
            </a:r>
            <a:r>
              <a:rPr lang="sk-SK" sz="2200" dirty="0" smtClean="0"/>
              <a:t> komunitných centier do konca roka 2014</a:t>
            </a:r>
          </a:p>
          <a:p>
            <a:endParaRPr lang="sk-SK" sz="2200" dirty="0" smtClean="0"/>
          </a:p>
          <a:p>
            <a:r>
              <a:rPr lang="sk-SK" sz="2200" dirty="0" smtClean="0"/>
              <a:t>Výška finančného príspevku </a:t>
            </a:r>
            <a:r>
              <a:rPr lang="sk-SK" sz="2200" b="1" dirty="0" smtClean="0"/>
              <a:t>10,5 mil. EUR</a:t>
            </a: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0894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Zdravé komunity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56744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000" b="1" dirty="0"/>
              <a:t>Náklady na preventívne programy v oblasti zdravia sú nižšie ako výdavky na zdravotnú starostlivosť</a:t>
            </a:r>
            <a:r>
              <a:rPr lang="sk-SK" sz="2400" b="1" dirty="0"/>
              <a:t> </a:t>
            </a:r>
            <a:endParaRPr lang="sk-SK" sz="2400" b="1" dirty="0" smtClean="0"/>
          </a:p>
          <a:p>
            <a:pPr>
              <a:lnSpc>
                <a:spcPct val="150000"/>
              </a:lnSpc>
            </a:pPr>
            <a:endParaRPr lang="sk-SK" sz="2000" dirty="0" smtClean="0"/>
          </a:p>
          <a:p>
            <a:pPr>
              <a:lnSpc>
                <a:spcPct val="150000"/>
              </a:lnSpc>
            </a:pPr>
            <a:r>
              <a:rPr lang="sk-SK" sz="2000" b="1" dirty="0" smtClean="0"/>
              <a:t>144 </a:t>
            </a:r>
            <a:r>
              <a:rPr lang="sk-SK" sz="2000" dirty="0" smtClean="0"/>
              <a:t>lokalít</a:t>
            </a:r>
          </a:p>
          <a:p>
            <a:pPr>
              <a:lnSpc>
                <a:spcPct val="150000"/>
              </a:lnSpc>
            </a:pPr>
            <a:endParaRPr lang="sk-SK" sz="2000" dirty="0" smtClean="0"/>
          </a:p>
          <a:p>
            <a:pPr>
              <a:lnSpc>
                <a:spcPct val="150000"/>
              </a:lnSpc>
            </a:pPr>
            <a:r>
              <a:rPr lang="sk-SK" sz="2000" b="1" dirty="0" smtClean="0"/>
              <a:t>160</a:t>
            </a:r>
            <a:r>
              <a:rPr lang="sk-SK" sz="2000" dirty="0" smtClean="0"/>
              <a:t> pracovníkov v teréne</a:t>
            </a:r>
            <a:endParaRPr lang="sk-SK" sz="2000" dirty="0"/>
          </a:p>
          <a:p>
            <a:endParaRPr lang="sk-SK" sz="2400" b="1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0391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Bezpečnosť a vymožiteľnosť práva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2266682"/>
            <a:ext cx="8915400" cy="3567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Bezpečnosť v rómskych komunitách a v ich </a:t>
            </a:r>
            <a:r>
              <a:rPr lang="sk-SK" sz="2400" b="1" dirty="0" smtClean="0"/>
              <a:t>okolí</a:t>
            </a:r>
          </a:p>
          <a:p>
            <a:pPr marL="0" indent="0">
              <a:buNone/>
            </a:pPr>
            <a:endParaRPr lang="sk-SK" sz="2000" dirty="0"/>
          </a:p>
          <a:p>
            <a:r>
              <a:rPr lang="sk-SK" sz="2000" dirty="0" smtClean="0"/>
              <a:t>Zrušenie priestupkovej imunity</a:t>
            </a:r>
          </a:p>
          <a:p>
            <a:endParaRPr lang="sk-SK" sz="2000" dirty="0" smtClean="0"/>
          </a:p>
          <a:p>
            <a:r>
              <a:rPr lang="sk-SK" sz="2000" dirty="0" smtClean="0"/>
              <a:t>Profesionalizácia policajných špecialistov</a:t>
            </a:r>
          </a:p>
          <a:p>
            <a:endParaRPr lang="sk-SK" sz="2000" dirty="0" smtClean="0"/>
          </a:p>
          <a:p>
            <a:r>
              <a:rPr lang="sk-SK" sz="2000" dirty="0" smtClean="0"/>
              <a:t>Rómske občianske hliadky</a:t>
            </a: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0020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Vyhodnotenie programového obdobia 2007-2013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163650"/>
            <a:ext cx="8915400" cy="4694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 smtClean="0"/>
              <a:t>Viac zazmluvnených projektov a efektívnejšie čerpanie eurofondov pre potreby rómskych komunít</a:t>
            </a:r>
          </a:p>
          <a:p>
            <a:pPr marL="457200" lvl="1" indent="0">
              <a:buNone/>
            </a:pPr>
            <a:endParaRPr lang="sk-SK" sz="1800" dirty="0"/>
          </a:p>
          <a:p>
            <a:pPr lvl="1"/>
            <a:endParaRPr lang="sk-SK" sz="1800" dirty="0" smtClean="0"/>
          </a:p>
          <a:p>
            <a:pPr marL="0" indent="0">
              <a:buNone/>
            </a:pPr>
            <a:endParaRPr lang="sk-SK" sz="2000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049899"/>
              </p:ext>
            </p:extLst>
          </p:nvPr>
        </p:nvGraphicFramePr>
        <p:xfrm>
          <a:off x="2589212" y="3168204"/>
          <a:ext cx="8127999" cy="3182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631065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Termín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Počet zazmluvnených projektov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Využitie</a:t>
                      </a:r>
                      <a:r>
                        <a:rPr lang="sk-SK" baseline="0" dirty="0" smtClean="0"/>
                        <a:t> </a:t>
                      </a:r>
                      <a:r>
                        <a:rPr lang="sk-SK" dirty="0" smtClean="0"/>
                        <a:t>alokovaných</a:t>
                      </a:r>
                      <a:r>
                        <a:rPr lang="sk-SK" baseline="0" dirty="0" smtClean="0"/>
                        <a:t> zdrojov</a:t>
                      </a:r>
                      <a:endParaRPr lang="sk-SK" dirty="0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sk-SK" dirty="0" smtClean="0"/>
                        <a:t>1.</a:t>
                      </a:r>
                      <a:r>
                        <a:rPr lang="sk-SK" baseline="0" dirty="0" smtClean="0"/>
                        <a:t> október 2012 (nástup do funkcie)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51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8,67%</a:t>
                      </a:r>
                      <a:endParaRPr lang="sk-SK" dirty="0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sk-SK" dirty="0" smtClean="0"/>
                        <a:t>31. december 2013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154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32,27%</a:t>
                      </a:r>
                      <a:endParaRPr lang="sk-SK" dirty="0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sk-SK" dirty="0" smtClean="0"/>
                        <a:t>15. september 2014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214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48,48%</a:t>
                      </a:r>
                      <a:endParaRPr lang="sk-SK" dirty="0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sk-SK" dirty="0" smtClean="0"/>
                        <a:t>Odhad</a:t>
                      </a:r>
                      <a:r>
                        <a:rPr lang="sk-SK" baseline="0" dirty="0" smtClean="0"/>
                        <a:t> na konci obdobia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79%</a:t>
                      </a:r>
                      <a:endParaRPr lang="sk-SK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5165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Programové obdobie 2014-2020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9291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2000" b="1" dirty="0"/>
              <a:t>Eurofondy sa dostanú do tých najchudobnejších rómskych </a:t>
            </a:r>
            <a:r>
              <a:rPr lang="sk-SK" sz="2000" b="1" dirty="0" smtClean="0"/>
              <a:t>komunít</a:t>
            </a:r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endParaRPr lang="sk-SK" sz="2000" b="1" dirty="0"/>
          </a:p>
          <a:p>
            <a:pPr>
              <a:lnSpc>
                <a:spcPct val="150000"/>
              </a:lnSpc>
            </a:pPr>
            <a:r>
              <a:rPr lang="sk-SK" sz="2000" dirty="0" smtClean="0"/>
              <a:t>Koncentrácia a koordinácia prostriedkov na jednom mieste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„</a:t>
            </a:r>
            <a:r>
              <a:rPr lang="sk-SK" sz="2000" dirty="0" err="1" smtClean="0"/>
              <a:t>Take</a:t>
            </a:r>
            <a:r>
              <a:rPr lang="sk-SK" sz="2000" dirty="0" smtClean="0"/>
              <a:t> </a:t>
            </a:r>
            <a:r>
              <a:rPr lang="sk-SK" sz="2000" dirty="0" err="1" smtClean="0"/>
              <a:t>Away</a:t>
            </a:r>
            <a:r>
              <a:rPr lang="sk-SK" sz="2000" dirty="0" smtClean="0"/>
              <a:t>“ balík pre obce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150 obcí s najvyššou mierou segregačného indexu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Navýšenie prostriedkov v prioritnej osi 5.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Prioritná os 6. – technická vybavenosť obcí s MRK</a:t>
            </a: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2412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Podpora sociálnych a kultúrnych potrieb rómskych komunít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574702"/>
            <a:ext cx="8915400" cy="3929130"/>
          </a:xfrm>
        </p:spPr>
        <p:txBody>
          <a:bodyPr>
            <a:normAutofit/>
          </a:bodyPr>
          <a:lstStyle/>
          <a:p>
            <a:r>
              <a:rPr lang="sk-SK" sz="2000" b="1" dirty="0"/>
              <a:t>292</a:t>
            </a:r>
            <a:r>
              <a:rPr lang="sk-SK" sz="2000" dirty="0"/>
              <a:t> žiadostí o poskytnutie </a:t>
            </a:r>
            <a:r>
              <a:rPr lang="sk-SK" sz="2000" dirty="0" smtClean="0"/>
              <a:t>dotácie</a:t>
            </a:r>
          </a:p>
          <a:p>
            <a:endParaRPr lang="sk-SK" sz="2000" dirty="0" smtClean="0"/>
          </a:p>
          <a:p>
            <a:r>
              <a:rPr lang="sk-SK" sz="2000" b="1" dirty="0" smtClean="0"/>
              <a:t>15</a:t>
            </a:r>
            <a:r>
              <a:rPr lang="sk-SK" sz="2000" dirty="0" smtClean="0"/>
              <a:t> žiadostí nesplnilo kritériá</a:t>
            </a:r>
          </a:p>
          <a:p>
            <a:endParaRPr lang="sk-SK" sz="2000" dirty="0" smtClean="0"/>
          </a:p>
          <a:p>
            <a:r>
              <a:rPr lang="sk-SK" sz="2000" dirty="0"/>
              <a:t>Po ukončení kontroly formálnej správnosti bude postúpených </a:t>
            </a:r>
            <a:r>
              <a:rPr lang="sk-SK" sz="2000" dirty="0" smtClean="0"/>
              <a:t>na </a:t>
            </a:r>
            <a:r>
              <a:rPr lang="sk-SK" sz="2000" dirty="0"/>
              <a:t>hodnotenie spolu </a:t>
            </a:r>
            <a:r>
              <a:rPr lang="sk-SK" sz="2000" b="1" dirty="0"/>
              <a:t>277</a:t>
            </a:r>
            <a:r>
              <a:rPr lang="sk-SK" sz="2000" dirty="0"/>
              <a:t> žiadostí</a:t>
            </a:r>
            <a:endParaRPr lang="sk-SK" sz="2000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25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19082" y="2137893"/>
            <a:ext cx="9975364" cy="1911349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chemeClr val="accent3">
                    <a:lumMod val="75000"/>
                  </a:schemeClr>
                </a:solidFill>
              </a:rPr>
              <a:t>Odpočet plnenia úloh splnomocnenca vlády SR pre </a:t>
            </a:r>
            <a:r>
              <a:rPr lang="sk-SK" b="1" dirty="0">
                <a:solidFill>
                  <a:schemeClr val="accent3">
                    <a:lumMod val="75000"/>
                  </a:schemeClr>
                </a:solidFill>
              </a:rPr>
              <a:t>r</a:t>
            </a:r>
            <a:r>
              <a:rPr lang="sk-SK" b="1" dirty="0" smtClean="0">
                <a:solidFill>
                  <a:schemeClr val="accent3">
                    <a:lumMod val="75000"/>
                  </a:schemeClr>
                </a:solidFill>
              </a:rPr>
              <a:t>ómske komunity Petra Polláka</a:t>
            </a:r>
            <a:endParaRPr lang="sk-SK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765742" y="3759558"/>
            <a:ext cx="4082044" cy="15839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400" dirty="0"/>
              <a:t>k</a:t>
            </a:r>
            <a:r>
              <a:rPr lang="sk-SK" sz="2400" dirty="0" smtClean="0"/>
              <a:t> 30. septembru 2014</a:t>
            </a:r>
            <a:endParaRPr lang="sk-SK" sz="2400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40125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Podpora misijnej práce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929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Duchovná a osobnostná obnova rómskych </a:t>
            </a:r>
            <a:r>
              <a:rPr lang="sk-SK" sz="2400" b="1" dirty="0" smtClean="0"/>
              <a:t>komunít</a:t>
            </a:r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endParaRPr lang="sk-SK" sz="2000" b="1" dirty="0" smtClean="0"/>
          </a:p>
          <a:p>
            <a:r>
              <a:rPr lang="sk-SK" sz="2000" dirty="0" smtClean="0"/>
              <a:t>ÚSVRK </a:t>
            </a:r>
            <a:r>
              <a:rPr lang="sk-SK" sz="2000" dirty="0"/>
              <a:t>podporil </a:t>
            </a:r>
            <a:r>
              <a:rPr lang="sk-SK" sz="2000" b="1" dirty="0"/>
              <a:t>6 projektov </a:t>
            </a:r>
            <a:r>
              <a:rPr lang="sk-SK" sz="2000" dirty="0"/>
              <a:t>iniciovaných cirkevnými </a:t>
            </a:r>
            <a:r>
              <a:rPr lang="sk-SK" sz="2000" dirty="0" smtClean="0"/>
              <a:t>organizáciami</a:t>
            </a:r>
          </a:p>
          <a:p>
            <a:endParaRPr lang="sk-SK" sz="2000" dirty="0"/>
          </a:p>
          <a:p>
            <a:r>
              <a:rPr lang="sk-SK" sz="2000" dirty="0" smtClean="0"/>
              <a:t>Celková hodnoty finančnej podpory – </a:t>
            </a:r>
            <a:r>
              <a:rPr lang="sk-SK" sz="2000" b="1" dirty="0" smtClean="0"/>
              <a:t>63 000 </a:t>
            </a:r>
            <a:r>
              <a:rPr lang="sk-SK" sz="2000" dirty="0" smtClean="0"/>
              <a:t>EUR</a:t>
            </a: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3284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08805" y="1744572"/>
            <a:ext cx="8911687" cy="4102436"/>
          </a:xfrm>
        </p:spPr>
        <p:txBody>
          <a:bodyPr>
            <a:normAutofit/>
          </a:bodyPr>
          <a:lstStyle/>
          <a:p>
            <a:pPr algn="ctr"/>
            <a:r>
              <a:rPr lang="sk-SK" dirty="0" smtClean="0"/>
              <a:t>Ďakujem za pozornosť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2400" dirty="0">
                <a:solidFill>
                  <a:schemeClr val="accent3">
                    <a:lumMod val="75000"/>
                  </a:schemeClr>
                </a:solidFill>
              </a:rPr>
              <a:t>Viac informácií o aktivitách splnomocnenca vlády SR pre rómske komunity nájdete na internetovej stránke </a:t>
            </a:r>
            <a: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k-SK" sz="2400" u="sng" dirty="0" smtClean="0">
                <a:solidFill>
                  <a:schemeClr val="accent3">
                    <a:lumMod val="75000"/>
                  </a:schemeClr>
                </a:solidFill>
                <a:hlinkClick r:id="rId2"/>
              </a:rPr>
              <a:t>http</a:t>
            </a:r>
            <a:r>
              <a:rPr lang="sk-SK" sz="2400" u="sng" dirty="0">
                <a:solidFill>
                  <a:schemeClr val="accent3">
                    <a:lumMod val="75000"/>
                  </a:schemeClr>
                </a:solidFill>
                <a:hlinkClick r:id="rId2"/>
              </a:rPr>
              <a:t>://www.minv.sk/?romske-komunity-uvod</a:t>
            </a:r>
            <a:r>
              <a:rPr lang="sk-SK" sz="2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sk-SK" sz="2400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sz="24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sk-SK" sz="2400" u="sng" dirty="0" smtClean="0">
                <a:solidFill>
                  <a:schemeClr val="accent3">
                    <a:lumMod val="75000"/>
                  </a:schemeClr>
                </a:solidFill>
                <a:hlinkClick r:id="rId3"/>
              </a:rPr>
              <a:t>www.peterpollak.sk</a:t>
            </a:r>
            <a:r>
              <a:rPr lang="sk-SK" sz="2400" dirty="0"/>
              <a:t/>
            </a:r>
            <a:br>
              <a:rPr lang="sk-SK" sz="2400" dirty="0"/>
            </a:br>
            <a:endParaRPr lang="sk-SK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9053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Odpočet plnenia úloh splnomocnenca vlády SR pre rómske komunity Petra Polláka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2803301"/>
            <a:ext cx="8915400" cy="3777622"/>
          </a:xfrm>
        </p:spPr>
        <p:txBody>
          <a:bodyPr>
            <a:normAutofit/>
          </a:bodyPr>
          <a:lstStyle/>
          <a:p>
            <a:r>
              <a:rPr lang="sk-SK" sz="2000" b="1" dirty="0" smtClean="0"/>
              <a:t>383 mil. EUR</a:t>
            </a:r>
            <a:r>
              <a:rPr lang="sk-SK" sz="2000" dirty="0" smtClean="0"/>
              <a:t> na programové obdobie 2014-2020</a:t>
            </a:r>
          </a:p>
          <a:p>
            <a:endParaRPr lang="sk-SK" sz="2000" dirty="0" smtClean="0"/>
          </a:p>
          <a:p>
            <a:r>
              <a:rPr lang="sk-SK" sz="2000" dirty="0" smtClean="0"/>
              <a:t>Atlas Rómskych komunít 2013</a:t>
            </a:r>
          </a:p>
          <a:p>
            <a:endParaRPr lang="sk-SK" sz="2000" dirty="0" smtClean="0"/>
          </a:p>
          <a:p>
            <a:r>
              <a:rPr lang="sk-SK" sz="2000" dirty="0" smtClean="0"/>
              <a:t>Index podrozvinutosti – 150 obcí</a:t>
            </a:r>
            <a:endParaRPr lang="sk-SK" sz="2000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614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Vzdelávanie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92925" y="1673181"/>
            <a:ext cx="9178365" cy="4688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/>
              <a:t>Naštartovali sme aktivity proti zaraďovaniu detí </a:t>
            </a:r>
            <a:r>
              <a:rPr lang="sk-SK" sz="2000" b="1" dirty="0" smtClean="0"/>
              <a:t>do </a:t>
            </a:r>
            <a:r>
              <a:rPr lang="sk-SK" sz="2000" b="1" dirty="0"/>
              <a:t>špeciálnych škôl a </a:t>
            </a:r>
            <a:r>
              <a:rPr lang="sk-SK" sz="2000" b="1" dirty="0" smtClean="0"/>
              <a:t>začali realizovať </a:t>
            </a:r>
            <a:r>
              <a:rPr lang="sk-SK" sz="2000" b="1" dirty="0"/>
              <a:t>celodenný výchovný vzdelávací systém</a:t>
            </a:r>
            <a:endParaRPr lang="sk-SK" sz="2000" dirty="0"/>
          </a:p>
          <a:p>
            <a:pPr marL="0" indent="0">
              <a:buNone/>
            </a:pPr>
            <a:endParaRPr lang="sk-SK" sz="2000" dirty="0" smtClean="0"/>
          </a:p>
          <a:p>
            <a:pPr>
              <a:lnSpc>
                <a:spcPct val="150000"/>
              </a:lnSpc>
            </a:pPr>
            <a:r>
              <a:rPr lang="sk-SK" sz="2000" dirty="0" smtClean="0"/>
              <a:t>Rekonštrukcia a výstavba materských škôl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Výstavba modulových škôl a škôlok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Projekt Progres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Projekt MRK2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Projekt PRINED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Štipendijný program pre rómskych študentov</a:t>
            </a:r>
          </a:p>
          <a:p>
            <a:pPr>
              <a:lnSpc>
                <a:spcPct val="150000"/>
              </a:lnSpc>
            </a:pPr>
            <a:endParaRPr lang="sk-SK" sz="2000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4711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30448"/>
          </a:xfrm>
        </p:spPr>
        <p:txBody>
          <a:bodyPr>
            <a:normAutofit/>
          </a:bodyPr>
          <a:lstStyle/>
          <a:p>
            <a:r>
              <a:rPr lang="sk-SK" dirty="0" smtClean="0"/>
              <a:t>Vzdelávanie</a:t>
            </a:r>
            <a:br>
              <a:rPr lang="sk-SK" dirty="0" smtClean="0"/>
            </a:br>
            <a:r>
              <a:rPr lang="sk-SK" sz="3100" dirty="0" smtClean="0">
                <a:solidFill>
                  <a:schemeClr val="accent3">
                    <a:lumMod val="75000"/>
                  </a:schemeClr>
                </a:solidFill>
              </a:rPr>
              <a:t>Rekonštrukcia a výstavba materských škôl</a:t>
            </a:r>
            <a:endParaRPr lang="sk-SK" sz="31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89173"/>
          </a:xfrm>
        </p:spPr>
        <p:txBody>
          <a:bodyPr>
            <a:normAutofit/>
          </a:bodyPr>
          <a:lstStyle/>
          <a:p>
            <a:r>
              <a:rPr lang="sk-SK" b="1" dirty="0" smtClean="0"/>
              <a:t>Výstavba:</a:t>
            </a:r>
          </a:p>
          <a:p>
            <a:pPr lvl="1"/>
            <a:r>
              <a:rPr lang="sk-SK" dirty="0" smtClean="0"/>
              <a:t>Hrabušice</a:t>
            </a:r>
          </a:p>
          <a:p>
            <a:pPr lvl="1"/>
            <a:r>
              <a:rPr lang="sk-SK" dirty="0" smtClean="0"/>
              <a:t>Kučín</a:t>
            </a:r>
          </a:p>
          <a:p>
            <a:r>
              <a:rPr lang="sk-SK" b="1" dirty="0" smtClean="0"/>
              <a:t>Rekonštrukcia:</a:t>
            </a:r>
          </a:p>
          <a:p>
            <a:pPr lvl="1"/>
            <a:r>
              <a:rPr lang="sk-SK" dirty="0" smtClean="0"/>
              <a:t>Bystré </a:t>
            </a:r>
          </a:p>
          <a:p>
            <a:pPr lvl="1"/>
            <a:r>
              <a:rPr lang="sk-SK" dirty="0" smtClean="0"/>
              <a:t>Hlinné</a:t>
            </a:r>
          </a:p>
          <a:p>
            <a:pPr lvl="1"/>
            <a:r>
              <a:rPr lang="sk-SK" dirty="0" smtClean="0"/>
              <a:t>Krajná Poľana</a:t>
            </a:r>
          </a:p>
          <a:p>
            <a:pPr lvl="1"/>
            <a:r>
              <a:rPr lang="sk-SK" dirty="0" smtClean="0"/>
              <a:t>Levoča</a:t>
            </a:r>
          </a:p>
          <a:p>
            <a:pPr lvl="1"/>
            <a:r>
              <a:rPr lang="sk-SK" dirty="0" smtClean="0"/>
              <a:t>Rankovce</a:t>
            </a:r>
          </a:p>
          <a:p>
            <a:pPr lvl="1"/>
            <a:r>
              <a:rPr lang="sk-SK" dirty="0" smtClean="0"/>
              <a:t>Roztoky</a:t>
            </a:r>
          </a:p>
          <a:p>
            <a:pPr lvl="1"/>
            <a:r>
              <a:rPr lang="sk-SK" dirty="0" smtClean="0"/>
              <a:t>Vyšná Olšava</a:t>
            </a:r>
          </a:p>
          <a:p>
            <a:pPr lvl="1"/>
            <a:r>
              <a:rPr lang="sk-SK" dirty="0" smtClean="0"/>
              <a:t>Spišská Nová Ves</a:t>
            </a:r>
          </a:p>
          <a:p>
            <a:pPr lvl="1"/>
            <a:endParaRPr lang="sk-SK" dirty="0"/>
          </a:p>
          <a:p>
            <a:pPr lvl="1"/>
            <a:endParaRPr lang="sk-SK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8390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Vzdelávanie</a:t>
            </a:r>
            <a:br>
              <a:rPr lang="sk-SK" dirty="0"/>
            </a:br>
            <a:r>
              <a:rPr lang="sk-SK" sz="2800" dirty="0" smtClean="0">
                <a:solidFill>
                  <a:schemeClr val="accent3">
                    <a:lumMod val="75000"/>
                  </a:schemeClr>
                </a:solidFill>
              </a:rPr>
              <a:t>Výstavba modulových škôl</a:t>
            </a: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635876"/>
            <a:ext cx="8915400" cy="3777622"/>
          </a:xfrm>
        </p:spPr>
        <p:txBody>
          <a:bodyPr/>
          <a:lstStyle/>
          <a:p>
            <a:r>
              <a:rPr lang="sk-SK" b="1" dirty="0" smtClean="0"/>
              <a:t>5</a:t>
            </a:r>
            <a:r>
              <a:rPr lang="sk-SK" dirty="0" smtClean="0"/>
              <a:t> modulových škôl v roku 2013</a:t>
            </a:r>
          </a:p>
          <a:p>
            <a:endParaRPr lang="sk-SK" dirty="0" smtClean="0"/>
          </a:p>
          <a:p>
            <a:r>
              <a:rPr lang="sk-SK" b="1" dirty="0" smtClean="0"/>
              <a:t>11</a:t>
            </a:r>
            <a:r>
              <a:rPr lang="sk-SK" dirty="0" smtClean="0"/>
              <a:t> modulových škôl v roku 2014</a:t>
            </a:r>
          </a:p>
          <a:p>
            <a:endParaRPr lang="sk-SK" dirty="0" smtClean="0"/>
          </a:p>
          <a:p>
            <a:r>
              <a:rPr lang="sk-SK" dirty="0" smtClean="0"/>
              <a:t>Pokračovanie výstavby  až do roku 2020</a:t>
            </a:r>
            <a:endParaRPr lang="sk-SK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61113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Vzdelávanie</a:t>
            </a:r>
            <a:br>
              <a:rPr lang="sk-SK" dirty="0"/>
            </a:br>
            <a:r>
              <a:rPr lang="sk-SK" sz="2800" dirty="0" smtClean="0">
                <a:solidFill>
                  <a:schemeClr val="accent3">
                    <a:lumMod val="75000"/>
                  </a:schemeClr>
                </a:solidFill>
              </a:rPr>
              <a:t>Projekt Progress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262388"/>
            <a:ext cx="8915400" cy="3777622"/>
          </a:xfrm>
        </p:spPr>
        <p:txBody>
          <a:bodyPr>
            <a:normAutofit/>
          </a:bodyPr>
          <a:lstStyle/>
          <a:p>
            <a:r>
              <a:rPr lang="sk-SK" sz="2000" b="1" dirty="0" smtClean="0"/>
              <a:t>21</a:t>
            </a:r>
            <a:r>
              <a:rPr lang="sk-SK" sz="2000" dirty="0" smtClean="0"/>
              <a:t> lokalít</a:t>
            </a:r>
          </a:p>
          <a:p>
            <a:endParaRPr lang="sk-SK" sz="2000" dirty="0" smtClean="0"/>
          </a:p>
          <a:p>
            <a:r>
              <a:rPr lang="sk-SK" sz="2000" b="1" dirty="0" smtClean="0"/>
              <a:t>315</a:t>
            </a:r>
            <a:r>
              <a:rPr lang="sk-SK" sz="2000" dirty="0" smtClean="0"/>
              <a:t>  rómskych matiek </a:t>
            </a:r>
          </a:p>
          <a:p>
            <a:endParaRPr lang="sk-SK" sz="2000" dirty="0" smtClean="0"/>
          </a:p>
          <a:p>
            <a:r>
              <a:rPr lang="sk-SK" sz="2000" b="1" dirty="0"/>
              <a:t>525</a:t>
            </a:r>
            <a:r>
              <a:rPr lang="sk-SK" sz="2000" dirty="0"/>
              <a:t> </a:t>
            </a:r>
            <a:r>
              <a:rPr lang="sk-SK" sz="2000" dirty="0" smtClean="0"/>
              <a:t>detí</a:t>
            </a:r>
          </a:p>
          <a:p>
            <a:endParaRPr lang="sk-SK" sz="2000" dirty="0"/>
          </a:p>
          <a:p>
            <a:r>
              <a:rPr lang="sk-SK" sz="2000" dirty="0" smtClean="0"/>
              <a:t>Výsledky </a:t>
            </a:r>
            <a:r>
              <a:rPr lang="sk-SK" sz="2000" dirty="0"/>
              <a:t>projektu Progress ako hlavné argumenty pre zavedenie povinnej predškolskej výchovy</a:t>
            </a:r>
          </a:p>
          <a:p>
            <a:endParaRPr lang="sk-SK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1346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Vzdelávanie</a:t>
            </a:r>
            <a:br>
              <a:rPr lang="sk-SK" dirty="0"/>
            </a:br>
            <a:r>
              <a:rPr lang="sk-SK" sz="2800" dirty="0" smtClean="0">
                <a:solidFill>
                  <a:schemeClr val="accent3">
                    <a:lumMod val="75000"/>
                  </a:schemeClr>
                </a:solidFill>
              </a:rPr>
              <a:t>Projekt MRK2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416935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dirty="0" err="1"/>
              <a:t>Inkluzívny</a:t>
            </a:r>
            <a:r>
              <a:rPr lang="sk-SK" dirty="0"/>
              <a:t> model vzdelávania na </a:t>
            </a:r>
            <a:r>
              <a:rPr lang="sk-SK" dirty="0" err="1"/>
              <a:t>predprimárnom</a:t>
            </a:r>
            <a:r>
              <a:rPr lang="sk-SK" dirty="0"/>
              <a:t> stupni školskej </a:t>
            </a:r>
            <a:r>
              <a:rPr lang="sk-SK" dirty="0" smtClean="0"/>
              <a:t>sústavy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110</a:t>
            </a:r>
            <a:r>
              <a:rPr lang="sk-SK" dirty="0" smtClean="0"/>
              <a:t> materských škôl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162</a:t>
            </a:r>
            <a:r>
              <a:rPr lang="sk-SK" dirty="0" smtClean="0"/>
              <a:t> nových pracovných miest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6415</a:t>
            </a:r>
            <a:r>
              <a:rPr lang="sk-SK" dirty="0" smtClean="0"/>
              <a:t> detí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Zavedenie </a:t>
            </a:r>
            <a:r>
              <a:rPr lang="sk-SK" dirty="0"/>
              <a:t>podmienky pre pedagogických asistentov – ovládanie rómskeho jazyka</a:t>
            </a:r>
          </a:p>
          <a:p>
            <a:pPr>
              <a:lnSpc>
                <a:spcPct val="150000"/>
              </a:lnSpc>
            </a:pPr>
            <a:endParaRPr lang="sk-SK" dirty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5586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Vzdelávanie</a:t>
            </a:r>
            <a:br>
              <a:rPr lang="sk-SK" dirty="0" smtClean="0"/>
            </a:br>
            <a:r>
              <a:rPr lang="sk-SK" sz="2800" dirty="0" smtClean="0">
                <a:solidFill>
                  <a:schemeClr val="accent3">
                    <a:lumMod val="75000"/>
                  </a:schemeClr>
                </a:solidFill>
              </a:rPr>
              <a:t>Projekt PRINED</a:t>
            </a:r>
            <a:endParaRPr lang="sk-SK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89212" y="2082083"/>
            <a:ext cx="8915400" cy="418992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dirty="0" smtClean="0"/>
              <a:t>Úlohou projektu je</a:t>
            </a:r>
          </a:p>
          <a:p>
            <a:pPr lvl="1">
              <a:lnSpc>
                <a:spcPct val="150000"/>
              </a:lnSpc>
            </a:pPr>
            <a:r>
              <a:rPr lang="sk-SK" dirty="0" smtClean="0"/>
              <a:t>predchádzať </a:t>
            </a:r>
            <a:r>
              <a:rPr lang="sk-SK" dirty="0"/>
              <a:t>neoprávnenému zaraďovaniu rómskych detí do špeciálnych škôl, </a:t>
            </a:r>
          </a:p>
          <a:p>
            <a:pPr lvl="1">
              <a:lnSpc>
                <a:spcPct val="150000"/>
              </a:lnSpc>
            </a:pPr>
            <a:r>
              <a:rPr lang="sk-SK" dirty="0"/>
              <a:t>celodenný systém vzdelávania </a:t>
            </a:r>
          </a:p>
          <a:p>
            <a:pPr lvl="1">
              <a:lnSpc>
                <a:spcPct val="150000"/>
              </a:lnSpc>
            </a:pPr>
            <a:r>
              <a:rPr lang="sk-SK" dirty="0"/>
              <a:t>aktívne posilnenie základných škôl o </a:t>
            </a:r>
            <a:r>
              <a:rPr lang="sk-SK" dirty="0" err="1"/>
              <a:t>inkluzívny</a:t>
            </a:r>
            <a:r>
              <a:rPr lang="sk-SK" dirty="0"/>
              <a:t> </a:t>
            </a:r>
            <a:r>
              <a:rPr lang="sk-SK" dirty="0" smtClean="0"/>
              <a:t>tím</a:t>
            </a:r>
          </a:p>
          <a:p>
            <a:pPr>
              <a:lnSpc>
                <a:spcPct val="150000"/>
              </a:lnSpc>
            </a:pPr>
            <a:r>
              <a:rPr lang="sk-SK" b="1" dirty="0"/>
              <a:t>250</a:t>
            </a:r>
            <a:r>
              <a:rPr lang="sk-SK" dirty="0"/>
              <a:t> asistentov učiteľa na ZŠ a </a:t>
            </a:r>
            <a:r>
              <a:rPr lang="sk-SK" dirty="0" smtClean="0"/>
              <a:t>MŠ,</a:t>
            </a:r>
            <a:endParaRPr lang="sk-SK" dirty="0"/>
          </a:p>
          <a:p>
            <a:pPr>
              <a:lnSpc>
                <a:spcPct val="150000"/>
              </a:lnSpc>
            </a:pPr>
            <a:r>
              <a:rPr lang="sk-SK" b="1" dirty="0" smtClean="0"/>
              <a:t>368</a:t>
            </a:r>
            <a:r>
              <a:rPr lang="sk-SK" dirty="0" smtClean="0"/>
              <a:t> </a:t>
            </a:r>
            <a:r>
              <a:rPr lang="sk-SK" dirty="0"/>
              <a:t>odborných zamestnancov na ZŠ. </a:t>
            </a:r>
            <a:endParaRPr lang="sk-SK" dirty="0" smtClean="0"/>
          </a:p>
          <a:p>
            <a:pPr>
              <a:lnSpc>
                <a:spcPct val="150000"/>
              </a:lnSpc>
            </a:pPr>
            <a:r>
              <a:rPr lang="sk-SK" dirty="0" smtClean="0"/>
              <a:t>Počet detí zapojených do projektu – </a:t>
            </a:r>
            <a:r>
              <a:rPr lang="sk-SK" b="1" dirty="0" smtClean="0"/>
              <a:t>32 138</a:t>
            </a:r>
            <a:endParaRPr lang="sk-SK" dirty="0" smtClean="0"/>
          </a:p>
          <a:p>
            <a:pPr>
              <a:lnSpc>
                <a:spcPct val="150000"/>
              </a:lnSpc>
            </a:pPr>
            <a:r>
              <a:rPr lang="sk-SK" dirty="0" smtClean="0"/>
              <a:t>Z toho deti zo znevýhodneného prostredia – </a:t>
            </a:r>
            <a:r>
              <a:rPr lang="sk-SK" b="1" dirty="0" smtClean="0"/>
              <a:t>7 626</a:t>
            </a:r>
            <a:endParaRPr lang="sk-SK" b="1" dirty="0"/>
          </a:p>
          <a:p>
            <a:pPr lvl="1"/>
            <a:endParaRPr lang="sk-SK" dirty="0" smtClean="0"/>
          </a:p>
        </p:txBody>
      </p:sp>
      <p:pic>
        <p:nvPicPr>
          <p:cNvPr id="4" name="Obrázok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3" y="-463639"/>
            <a:ext cx="1642452" cy="163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3795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ym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468</TotalTime>
  <Words>417</Words>
  <Application>Microsoft Office PowerPoint</Application>
  <PresentationFormat>Širokouhlá</PresentationFormat>
  <Paragraphs>153</Paragraphs>
  <Slides>21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Dym</vt:lpstr>
      <vt:lpstr>Rómska reforma  Správna cesta</vt:lpstr>
      <vt:lpstr>Odpočet plnenia úloh splnomocnenca vlády SR pre rómske komunity Petra Polláka</vt:lpstr>
      <vt:lpstr>Odpočet plnenia úloh splnomocnenca vlády SR pre rómske komunity Petra Polláka</vt:lpstr>
      <vt:lpstr>Vzdelávanie</vt:lpstr>
      <vt:lpstr>Vzdelávanie Rekonštrukcia a výstavba materských škôl</vt:lpstr>
      <vt:lpstr>Vzdelávanie Výstavba modulových škôl</vt:lpstr>
      <vt:lpstr>Vzdelávanie Projekt Progress</vt:lpstr>
      <vt:lpstr>Vzdelávanie Projekt MRK2</vt:lpstr>
      <vt:lpstr>Vzdelávanie Projekt PRINED</vt:lpstr>
      <vt:lpstr>Vzdelávanie Štipendijný program pre rómskych študentov</vt:lpstr>
      <vt:lpstr>Bývanie</vt:lpstr>
      <vt:lpstr>Zmeny v sociálnom systéme</vt:lpstr>
      <vt:lpstr>Nové pracovné miesta</vt:lpstr>
      <vt:lpstr>Komunitné centrá</vt:lpstr>
      <vt:lpstr>Zdravé komunity</vt:lpstr>
      <vt:lpstr>Bezpečnosť a vymožiteľnosť práva</vt:lpstr>
      <vt:lpstr>Vyhodnotenie programového obdobia 2007-2013</vt:lpstr>
      <vt:lpstr>Programové obdobie 2014-2020</vt:lpstr>
      <vt:lpstr>Podpora sociálnych a kultúrnych potrieb rómskych komunít</vt:lpstr>
      <vt:lpstr>Podpora misijnej práce</vt:lpstr>
      <vt:lpstr>Ďakujem za pozornosť  Viac informácií o aktivitách splnomocnenca vlády SR pre rómske komunity nájdete na internetovej stránke  http://www.minv.sk/?romske-komunity-uvod  a  www.peterpollak.sk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Rómska reforma  Správna cesta</dc:title>
  <dc:creator>Michal Fiabáne</dc:creator>
  <cp:lastModifiedBy>Michal Fiabáne</cp:lastModifiedBy>
  <cp:revision>21</cp:revision>
  <dcterms:created xsi:type="dcterms:W3CDTF">2014-09-29T13:06:57Z</dcterms:created>
  <dcterms:modified xsi:type="dcterms:W3CDTF">2014-09-29T20:55:28Z</dcterms:modified>
</cp:coreProperties>
</file>