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63" r:id="rId3"/>
    <p:sldId id="287" r:id="rId4"/>
    <p:sldId id="260" r:id="rId5"/>
    <p:sldId id="258" r:id="rId6"/>
    <p:sldId id="272" r:id="rId7"/>
    <p:sldId id="274" r:id="rId8"/>
    <p:sldId id="286" r:id="rId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009FE3"/>
    <a:srgbClr val="0090CF"/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26" autoAdjust="0"/>
  </p:normalViewPr>
  <p:slideViewPr>
    <p:cSldViewPr snapToGrid="0" snapToObjects="1"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4D49E8-D49A-4E42-B3C8-ED433F209BFC}" type="datetimeFigureOut">
              <a:rPr lang="sk-SK"/>
              <a:pPr>
                <a:defRPr/>
              </a:pPr>
              <a:t>23. 9. 2019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AD1E9B-7E7E-4C60-B392-FBE105B6C7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847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7C3458-E629-4ED0-82A4-58242262A28D}" type="datetimeFigureOut">
              <a:rPr lang="sk-SK"/>
              <a:pPr>
                <a:defRPr/>
              </a:pPr>
              <a:t>23. 9. 2019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4C285E-740B-451D-A652-05416F4B03F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6686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311855"/>
            <a:ext cx="8229600" cy="7324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rgbClr val="009FE3"/>
                </a:solidFill>
                <a:latin typeface="Arial"/>
                <a:cs typeface="Arial"/>
              </a:defRPr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966299"/>
            <a:ext cx="8229600" cy="315986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3C3C3B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3C3C3B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3C3C3B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3C3C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B3BB38-B20E-4241-9A91-C861C4803070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7375A8-2943-4FEA-A2EC-59DF3DD9B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9A783B-101D-4D8D-950B-417AE45ED8A7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783F4C-2C9A-40BC-A75E-26A4D5F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DDBA0-D55D-42D3-A2E1-26BA1E9A676C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CF10-B214-454E-B78E-893428378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F120-630F-4C57-B49F-41A7F690A947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C418-F78F-4263-9266-B2D1762BB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468C-ABD0-439C-8324-D0048EF6D6C1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335D-1710-4A2F-91E0-C7C6C501C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159C-CA37-4FF1-BF20-B922D57F2DF1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8317-8300-4AA3-8589-44DED6245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A304-EF8E-4883-90F0-D51981B011E9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9A7E-CF59-47DD-8086-3B973A5DD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E737-B533-46F2-B9E9-03A57BC841B2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3CBB-F4D4-4FE3-A028-A4685A379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vy podklad2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 userDrawn="1"/>
        </p:nvCxnSpPr>
        <p:spPr>
          <a:xfrm>
            <a:off x="2447925" y="3979863"/>
            <a:ext cx="413385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CSOB LOGO.a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53225" y="0"/>
            <a:ext cx="23907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BBAE-9CFB-4C58-B0DC-3BB151D5F842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5959-2DA1-4EC9-BDCA-C3BB8BBFC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68" y="1126426"/>
            <a:ext cx="8209723" cy="5552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rgbClr val="009FE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0"/>
          </p:nvPr>
        </p:nvSpPr>
        <p:spPr>
          <a:xfrm>
            <a:off x="653465" y="215300"/>
            <a:ext cx="7011592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757116" y="1870497"/>
            <a:ext cx="4029075" cy="296426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800">
                <a:solidFill>
                  <a:srgbClr val="3C3C3B"/>
                </a:solidFill>
                <a:latin typeface="Arial"/>
                <a:cs typeface="Arial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3C3C3B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3C3C3B"/>
                </a:solidFill>
                <a:latin typeface="Arial"/>
                <a:cs typeface="Arial"/>
              </a:defRPr>
            </a:lvl3pPr>
            <a:lvl4pPr>
              <a:defRPr baseline="0">
                <a:solidFill>
                  <a:srgbClr val="3C3C3B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3C3C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76468" y="5014524"/>
            <a:ext cx="8209723" cy="1396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rgbClr val="3C3C3B"/>
                </a:solidFill>
                <a:latin typeface="Arial"/>
                <a:cs typeface="Arial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3C3C3B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3C3C3B"/>
                </a:solidFill>
                <a:latin typeface="Arial"/>
                <a:cs typeface="Arial"/>
              </a:defRPr>
            </a:lvl3pPr>
            <a:lvl4pPr>
              <a:defRPr baseline="0">
                <a:solidFill>
                  <a:srgbClr val="3C3C3B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3C3C3B"/>
                </a:solidFill>
                <a:latin typeface="Arial"/>
                <a:cs typeface="Arial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4"/>
          </p:nvPr>
        </p:nvSpPr>
        <p:spPr>
          <a:xfrm>
            <a:off x="576467" y="1888419"/>
            <a:ext cx="4019595" cy="50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15"/>
          </p:nvPr>
        </p:nvSpPr>
        <p:spPr>
          <a:xfrm>
            <a:off x="576466" y="2597038"/>
            <a:ext cx="4019595" cy="442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576466" y="3246743"/>
            <a:ext cx="4019595" cy="1588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rgbClr val="3C3C3B"/>
                </a:solidFill>
                <a:latin typeface="Arial"/>
                <a:cs typeface="Arial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3C3C3B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3C3C3B"/>
                </a:solidFill>
                <a:latin typeface="Arial"/>
                <a:cs typeface="Arial"/>
              </a:defRPr>
            </a:lvl3pPr>
            <a:lvl4pPr>
              <a:defRPr baseline="0">
                <a:solidFill>
                  <a:srgbClr val="3C3C3B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3C3C3B"/>
                </a:solidFill>
                <a:latin typeface="Arial"/>
                <a:cs typeface="Arial"/>
              </a:defRPr>
            </a:lvl5pPr>
          </a:lstStyle>
          <a:p>
            <a:pPr lvl="0"/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2E5C-4F28-48D9-940A-0DC04AD0CC88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7F152-3D23-4C06-9B79-AF43787D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D509-E373-44E8-9F4C-F214043D32C3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2D05-622C-4255-9E32-367C22C78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28BA-252B-467B-9F53-B25EC7EB1C54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FD50B-AC85-48EB-A771-7267A105E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7E9842-E1FC-44F3-9C5C-D74F62CFD15E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A4AFC0-AFAA-45DB-8D1B-D2E693BD5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CA2BC2-528F-4390-A80C-5B3FDC8B5BB1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5AC864-5DEB-4A6A-A493-B69B78571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4C644F-1B88-4904-B029-426879262FF4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805929-33AC-4B6A-A178-C6681BB86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D5C3DB-8A8B-4815-AD64-BE882AE2BAC2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15C0E3-38A6-4F4B-B590-E5253D25E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4166D-4BD8-4894-8415-6A77A068FA8A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D74BC4-A325-4D55-AD6F-AC77EE5A9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F8A80A-4BED-4493-A222-95078ACEAECC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66E021-F55F-42B9-91D1-B7E75115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1A8629-7300-48B7-901F-D6EBCAC91D92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FE557B-E6B7-4809-85E8-0AC1B1E3B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3088" y="0"/>
            <a:ext cx="7175500" cy="862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0850" y="185738"/>
            <a:ext cx="717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lokTextu 1"/>
          <p:cNvSpPr txBox="1"/>
          <p:nvPr userDrawn="1"/>
        </p:nvSpPr>
        <p:spPr>
          <a:xfrm>
            <a:off x="8585200" y="6608763"/>
            <a:ext cx="339725" cy="2460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0620546-CEC1-4429-B81C-69891E4409EC}" type="slidenum">
              <a:rPr lang="sk-SK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629A3-1C9D-498D-B8FF-CCA58E045813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9CC673-F1CA-4108-BC7F-202CD4329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704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847850" y="2674230"/>
            <a:ext cx="53959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sk-SK" sz="3200" dirty="0">
                <a:solidFill>
                  <a:srgbClr val="009FE3"/>
                </a:solidFill>
              </a:rPr>
              <a:t>Rozpočtovanie zdrojov na splácanie dlhovej služby</a:t>
            </a: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3055938" y="4076700"/>
            <a:ext cx="3027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 dirty="0">
              <a:solidFill>
                <a:srgbClr val="3C3C3B"/>
              </a:solidFill>
            </a:endParaRPr>
          </a:p>
          <a:p>
            <a:pPr algn="ctr"/>
            <a:r>
              <a:rPr lang="sk-SK" sz="1600" dirty="0">
                <a:solidFill>
                  <a:srgbClr val="3C3C3B"/>
                </a:solidFill>
              </a:rPr>
              <a:t>Podbanské, Hotel </a:t>
            </a:r>
            <a:r>
              <a:rPr lang="sk-SK" sz="1600" dirty="0" err="1">
                <a:solidFill>
                  <a:srgbClr val="3C3C3B"/>
                </a:solidFill>
              </a:rPr>
              <a:t>Permon</a:t>
            </a:r>
            <a:r>
              <a:rPr lang="sk-SK" sz="1600" dirty="0">
                <a:solidFill>
                  <a:srgbClr val="3C3C3B"/>
                </a:solidFill>
              </a:rPr>
              <a:t>, OCT2019</a:t>
            </a:r>
            <a:endParaRPr lang="en-US" sz="1600" dirty="0">
              <a:solidFill>
                <a:srgbClr val="3C3C3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3215E-7024-4073-9077-9F14B455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66" y="1126426"/>
            <a:ext cx="8132726" cy="4259390"/>
          </a:xfrm>
        </p:spPr>
        <p:txBody>
          <a:bodyPr>
            <a:normAutofit fontScale="90000"/>
          </a:bodyPr>
          <a:lstStyle/>
          <a:p>
            <a:br>
              <a:rPr lang="sk-SK" sz="1900" dirty="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rPr>
            </a:br>
            <a:br>
              <a:rPr lang="sk-SK" sz="1900" dirty="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sk-SK" sz="20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(6)a) </a:t>
            </a:r>
            <a: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Len ak celková </a:t>
            </a:r>
            <a:r>
              <a:rPr lang="sk-SK" sz="20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suma dlhu </a:t>
            </a:r>
            <a: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obce alebo vyššieho územného celku neprekročí 60 %  skutočných bežných príjmov predchádzajúceho rozpočtového roka</a:t>
            </a:r>
            <a:br>
              <a:rPr lang="sk-SK" sz="1100" i="1" dirty="0">
                <a:solidFill>
                  <a:srgbClr val="FF0000"/>
                </a:solidFill>
              </a:rPr>
            </a:br>
            <a:br>
              <a:rPr lang="sk-SK" sz="1200" i="1" dirty="0">
                <a:solidFill>
                  <a:srgbClr val="FF0000"/>
                </a:solidFill>
              </a:rPr>
            </a:br>
            <a:br>
              <a:rPr lang="sk-SK" sz="2000" i="1" dirty="0">
                <a:solidFill>
                  <a:srgbClr val="FF0000"/>
                </a:solidFill>
              </a:rPr>
            </a:br>
            <a:r>
              <a:rPr lang="sk-SK" sz="20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(9)</a:t>
            </a:r>
            <a: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Obec a vyšší územný celok sledujú </a:t>
            </a:r>
            <a:r>
              <a:rPr lang="sk-SK" sz="20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v priebehu rozpočtového </a:t>
            </a:r>
            <a: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roka vývoj dlhu a splátok podľa odseku 6. Ak celková suma dlhu obce alebo vyššieho územného celku dosiahne </a:t>
            </a:r>
            <a:r>
              <a:rPr lang="sk-SK" sz="20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50 %</a:t>
            </a:r>
            <a: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 skutočných bežných príjmov predchádzajúceho rozpočtového roka, obec a vyšší územný celok sú povinní prijať opatrenia uvedené v odsekoch 10 a 11, ktorých cieľom je zníženie celkovej sumy dlhu obce alebo vyššieho územného celku.</a:t>
            </a:r>
            <a:b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b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br>
              <a:rPr lang="sk-SK" sz="1900" dirty="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sk-SK" sz="1900" dirty="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rPr>
              <a:t>          </a:t>
            </a:r>
            <a:br>
              <a:rPr lang="sk-SK" sz="1900" dirty="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sk-SK" sz="1900" dirty="0">
              <a:solidFill>
                <a:srgbClr val="00497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E519365-E632-4A23-8AA1-25418F6602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/>
              <a:t>DLH/BP §17</a:t>
            </a:r>
          </a:p>
        </p:txBody>
      </p:sp>
    </p:spTree>
    <p:extLst>
      <p:ext uri="{BB962C8B-B14F-4D97-AF65-F5344CB8AC3E}">
        <p14:creationId xmlns:p14="http://schemas.microsoft.com/office/powerpoint/2010/main" val="325739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1"/>
          <p:cNvSpPr txBox="1">
            <a:spLocks noChangeArrowheads="1"/>
          </p:cNvSpPr>
          <p:nvPr/>
        </p:nvSpPr>
        <p:spPr bwMode="auto">
          <a:xfrm>
            <a:off x="654050" y="215900"/>
            <a:ext cx="69421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dirty="0">
                <a:solidFill>
                  <a:srgbClr val="009FE3"/>
                </a:solidFill>
              </a:rPr>
              <a:t>DS/BP §17</a:t>
            </a:r>
            <a:endParaRPr lang="en-US" sz="3000" dirty="0">
              <a:solidFill>
                <a:srgbClr val="009FE3"/>
              </a:solidFill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461138" y="767930"/>
            <a:ext cx="7759318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k-SK" b="1" noProof="1">
                <a:latin typeface="Arial" pitchFamily="34" charset="0"/>
                <a:cs typeface="Arial" pitchFamily="34" charset="0"/>
              </a:rPr>
              <a:t>    </a:t>
            </a:r>
            <a:endParaRPr lang="sk-SK" sz="1200" dirty="0">
              <a:latin typeface="Arial" pitchFamily="34" charset="0"/>
              <a:cs typeface="Arial" pitchFamily="34" charset="0"/>
            </a:endParaRPr>
          </a:p>
          <a:p>
            <a:endParaRPr lang="sk-SK" sz="1700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tabLst>
                <a:tab pos="266700" algn="l"/>
              </a:tabLst>
              <a:defRPr/>
            </a:pP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tabLst>
                <a:tab pos="266700" algn="l"/>
              </a:tabLst>
              <a:defRPr/>
            </a:pP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tabLst>
                <a:tab pos="266700" algn="l"/>
              </a:tabLst>
              <a:defRPr/>
            </a:pP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tabLst>
                <a:tab pos="266700" algn="l"/>
              </a:tabLst>
              <a:defRPr/>
            </a:pP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(6)b) 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Len ak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suma splátok 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návratných zdrojov financovania, vrátane úhrady výnosov a suma splátok záväzkov z investičných dodávateľských úverov neprekročí v príslušnom rozpočtovom roku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25 %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 skutočných bežných príjmov predchádzajúceho rozpočtového roka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znížených o prostriedky poskytnuté v príslušnom rozpočtovom roku obci alebo vyššiemu územnému celku z rozpočtu iného subjektu verejnej správy, prostriedky poskytnuté z Európskej únie a iné prostriedky zo zahraničia alebo prostriedky získané na základe osobitného predpisu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tabLst>
                <a:tab pos="266700" algn="l"/>
              </a:tabLst>
              <a:defRPr/>
            </a:pPr>
            <a:endParaRPr lang="sk-SK" sz="1200" i="1" dirty="0">
              <a:solidFill>
                <a:srgbClr val="FF0000"/>
              </a:solidFill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sk-SK" sz="1200" dirty="0">
                <a:solidFill>
                  <a:srgbClr val="003867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sk-SK" sz="1200" dirty="0">
              <a:latin typeface="Arial" pitchFamily="34" charset="0"/>
              <a:cs typeface="Arial" pitchFamily="34" charset="0"/>
            </a:endParaRPr>
          </a:p>
          <a:p>
            <a:pPr marL="265113" indent="-265113">
              <a:tabLst>
                <a:tab pos="266700" algn="l"/>
              </a:tabLst>
              <a:defRPr/>
            </a:pPr>
            <a:endParaRPr lang="sk-SK" sz="1600" dirty="0"/>
          </a:p>
          <a:p>
            <a:pPr marL="177800" indent="-177800" algn="just" fontAlgn="auto">
              <a:spcBef>
                <a:spcPct val="20000"/>
              </a:spcBef>
              <a:spcAft>
                <a:spcPts val="0"/>
              </a:spcAft>
              <a:tabLst>
                <a:tab pos="266700" algn="l"/>
              </a:tabLst>
              <a:defRPr/>
            </a:pPr>
            <a:endParaRPr lang="sk-SK" sz="1600" b="1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177800" indent="-177800" algn="just" fontAlgn="auto">
              <a:spcBef>
                <a:spcPct val="2000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sk-SK" sz="1600" b="1" dirty="0">
                <a:solidFill>
                  <a:srgbClr val="003399"/>
                </a:solidFill>
                <a:latin typeface="+mn-lt"/>
                <a:cs typeface="+mn-cs"/>
              </a:rPr>
              <a:t>    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tabLst>
                <a:tab pos="266700" algn="l"/>
              </a:tabLst>
              <a:defRPr/>
            </a:pPr>
            <a:endParaRPr lang="sk-SK" b="1" dirty="0">
              <a:solidFill>
                <a:srgbClr val="003867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dĺžnik 1"/>
          <p:cNvSpPr>
            <a:spLocks noChangeArrowheads="1"/>
          </p:cNvSpPr>
          <p:nvPr/>
        </p:nvSpPr>
        <p:spPr bwMode="auto">
          <a:xfrm>
            <a:off x="487363" y="834986"/>
            <a:ext cx="7591317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265113" algn="just">
              <a:tabLst>
                <a:tab pos="92075" algn="l"/>
              </a:tabLst>
              <a:defRPr/>
            </a:pPr>
            <a:r>
              <a:rPr lang="sk-SK" dirty="0">
                <a:solidFill>
                  <a:srgbClr val="009FE3"/>
                </a:solidFill>
              </a:rPr>
              <a:t>Ozdravný režim a nútená správa </a:t>
            </a: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265113" algn="just">
              <a:tabLst>
                <a:tab pos="92075" algn="l"/>
              </a:tabLst>
              <a:defRPr/>
            </a:pP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265113" algn="just">
              <a:tabLst>
                <a:tab pos="92075" algn="l"/>
              </a:tabLst>
              <a:defRPr/>
            </a:pP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265113" algn="just">
              <a:tabLst>
                <a:tab pos="92075" algn="l"/>
              </a:tabLst>
              <a:defRPr/>
            </a:pP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265113" algn="just">
              <a:tabLst>
                <a:tab pos="92075" algn="l"/>
              </a:tabLst>
              <a:defRPr/>
            </a:pP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265113" algn="just">
              <a:tabLst>
                <a:tab pos="92075" algn="l"/>
              </a:tabLst>
              <a:defRPr/>
            </a:pP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Ozdravný režim predchádza zavedeniu nútenej správy. Obec je povinná zaviesť ozdravný režim, ak celková výška jej záväzkov po lehote splatnosti presiahne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15 %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 skutočných bežných príjmov obce predchádzajúceho rozpočtového roka a ak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neuhradila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 niektorý uznaný záväzok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do 60 dní 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odo dňa jeho splatnosti. </a:t>
            </a:r>
          </a:p>
          <a:p>
            <a:pPr marL="357188" algn="just">
              <a:tabLst>
                <a:tab pos="92075" algn="l"/>
              </a:tabLst>
              <a:defRPr/>
            </a:pP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Pre potreby zavedenia ozdravného režimu sa do celkovej výšky záväzkov obce po lehote splatnosti 60 dní nezapočítavajú záväzky z realizácie spoločných programov Slovenskej republiky a Európskej únie, operačných programov spadajúcich do cieľa Európska územná spolupráca a programov financovaných na základe medzinárodných zmlúv o poskytnutí grantu uzatvorených medzi Slovenskou republikou a inými štátmi najviac v sume zmluvne dohodnutého nenávratného finančného príspevku. 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98F76C74-1CED-40D2-B968-E30DD928B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215900"/>
            <a:ext cx="69421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dirty="0">
                <a:solidFill>
                  <a:srgbClr val="009FE3"/>
                </a:solidFill>
              </a:rPr>
              <a:t>Záväzky/BP §19</a:t>
            </a:r>
            <a:endParaRPr lang="en-US" sz="3000" dirty="0">
              <a:solidFill>
                <a:srgbClr val="009FE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1"/>
          <p:cNvSpPr txBox="1">
            <a:spLocks noChangeArrowheads="1"/>
          </p:cNvSpPr>
          <p:nvPr/>
        </p:nvSpPr>
        <p:spPr bwMode="auto">
          <a:xfrm>
            <a:off x="654050" y="215900"/>
            <a:ext cx="6942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>
                <a:solidFill>
                  <a:srgbClr val="009FE3"/>
                </a:solidFill>
              </a:rPr>
              <a:t>Splácanie dlhovej služby – rozpočet §10</a:t>
            </a:r>
            <a:endParaRPr lang="en-US" sz="3000" dirty="0">
              <a:solidFill>
                <a:srgbClr val="009FE3"/>
              </a:solidFill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5C8B2883-83CA-4680-B0DD-441D3B7A0065}"/>
              </a:ext>
            </a:extLst>
          </p:cNvPr>
          <p:cNvSpPr/>
          <p:nvPr/>
        </p:nvSpPr>
        <p:spPr>
          <a:xfrm>
            <a:off x="493776" y="822962"/>
            <a:ext cx="779983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algn="just"/>
            <a:endParaRPr lang="sk-SK" sz="1600" dirty="0"/>
          </a:p>
          <a:p>
            <a:pPr marL="265113" indent="-265113" algn="just"/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(6)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Súčasťou rozpočtu obce a rozpočtu vyššieho územného celku sú aj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finančné operácie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, ktorými sa vykonávajú prevody prostriedkov peňažných fondov obce a prostriedkov peňažných fondov vyššieho územného celku a realizujú sa návratné zdroje financovania a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ich splácanie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. Za finančné operácie sa považujú aj poskytnuté pôžičky a návratné finančné výpomoci z rozpočtu obce alebo z rozpočtu vyššieho územného celku a ich splátky, vystavené a prijaté zmenky, predaj a obstaranie majetkových účastí. Finančné operácie nie sú súčasťou príjmov a výdavkov rozpočtu obce a rozpočtu vyššieho územného celku. </a:t>
            </a:r>
          </a:p>
          <a:p>
            <a:pPr marL="265113" indent="-265113" algn="just"/>
            <a:endParaRPr lang="sk-SK" sz="1700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endParaRPr lang="sk-SK" sz="1700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(7) 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........Ak je bežný rozpočet alebo kapitálový rozpočet zostavený ako prebytkový,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možno prebytok príslušného rozpočtu použiť na úhradu návratných zdrojov financovania. </a:t>
            </a:r>
          </a:p>
          <a:p>
            <a:pPr marL="265113" indent="-265113" algn="just"/>
            <a:endParaRPr lang="sk-SK" sz="1700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1"/>
          <p:cNvSpPr txBox="1">
            <a:spLocks noChangeArrowheads="1"/>
          </p:cNvSpPr>
          <p:nvPr/>
        </p:nvSpPr>
        <p:spPr bwMode="auto">
          <a:xfrm>
            <a:off x="654050" y="215900"/>
            <a:ext cx="69421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000" dirty="0">
              <a:solidFill>
                <a:srgbClr val="009FE3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02694A29-9789-45E9-809A-5E3763A3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225892"/>
            <a:ext cx="6942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>
                <a:solidFill>
                  <a:srgbClr val="009FE3"/>
                </a:solidFill>
              </a:rPr>
              <a:t>Splácanie dlhovej služby – DSCR</a:t>
            </a:r>
            <a:endParaRPr lang="en-US" sz="3000" dirty="0">
              <a:solidFill>
                <a:srgbClr val="009FE3"/>
              </a:solidFill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7462B969-C937-4C62-8B8B-F2CECBA942C7}"/>
              </a:ext>
            </a:extLst>
          </p:cNvPr>
          <p:cNvSpPr/>
          <p:nvPr/>
        </p:nvSpPr>
        <p:spPr>
          <a:xfrm>
            <a:off x="493776" y="1078993"/>
            <a:ext cx="7799832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sk-SK" sz="1700" b="1" dirty="0" err="1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VBR+úroky</a:t>
            </a: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Krytie dlhovej služby DSCR = -----------------------   (&gt; 1,2)</a:t>
            </a:r>
          </a:p>
          <a:p>
            <a:pPr marL="265113" indent="-265113" algn="just"/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DS</a:t>
            </a:r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VBR =&gt; výsledok bežného rozpočtu</a:t>
            </a:r>
          </a:p>
          <a:p>
            <a:pPr marL="265113" indent="-265113" algn="just"/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DS   =&gt; dlhová služba = istina + úroky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1"/>
          <p:cNvSpPr txBox="1">
            <a:spLocks noChangeArrowheads="1"/>
          </p:cNvSpPr>
          <p:nvPr/>
        </p:nvSpPr>
        <p:spPr bwMode="auto">
          <a:xfrm>
            <a:off x="654050" y="215900"/>
            <a:ext cx="6942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>
                <a:solidFill>
                  <a:srgbClr val="009FE3"/>
                </a:solidFill>
              </a:rPr>
              <a:t>ČSOB Finančná skupina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2178050"/>
            <a:ext cx="8229600" cy="3160713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sz="32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Ďakujem za pozornosť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sz="32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a teším sa na ďalšiu spoluprácu.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Michal Smolej</a:t>
            </a:r>
            <a:b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Špecialista pre komunálnu klientelu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Československá obchodná banka, a. s.</a:t>
            </a:r>
            <a:b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Žižkova 11</a:t>
            </a:r>
            <a:b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811 02 Bratislava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tel.: +421 259 665 847</a:t>
            </a:r>
            <a:b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fax: +421 254 414 774</a:t>
            </a:r>
            <a:b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mobil: +421 902 910 289</a:t>
            </a:r>
            <a:b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sk-SK" sz="1700" dirty="0" err="1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msmolej@csob.sk</a:t>
            </a:r>
            <a:endParaRPr lang="sk-SK" sz="1700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395</Words>
  <Application>Microsoft Office PowerPoint</Application>
  <PresentationFormat>Prezentácia na obrazovke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1_Custom Design</vt:lpstr>
      <vt:lpstr>Custom Design</vt:lpstr>
      <vt:lpstr>Prezentácia programu PowerPoint</vt:lpstr>
      <vt:lpstr>  (6)a) Len ak celková suma dlhu obce alebo vyššieho územného celku neprekročí 60 %  skutočných bežných príjmov predchádzajúceho rozpočtového roka   (9)Obec a vyšší územný celok sledujú v priebehu rozpočtového roka vývoj dlhu a splátok podľa odseku 6. Ak celková suma dlhu obce alebo vyššieho územného celku dosiahne 50 % skutočných bežných príjmov predchádzajúceho rozpočtového roka, obec a vyšší územný celok sú povinní prijať opatrenia uvedené v odsekoch 10 a 11, ktorých cieľom je zníženie celkovej sumy dlhu obce alebo vyššieho územného celku.           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Malý</dc:creator>
  <cp:lastModifiedBy>Zuzana Kotrus Rakociova</cp:lastModifiedBy>
  <cp:revision>144</cp:revision>
  <cp:lastPrinted>2018-10-10T13:03:47Z</cp:lastPrinted>
  <dcterms:created xsi:type="dcterms:W3CDTF">2014-04-07T08:41:06Z</dcterms:created>
  <dcterms:modified xsi:type="dcterms:W3CDTF">2019-09-23T19:52:21Z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0x010100056B554E3B113149BA7211E001954BDA</vt:lpwstr>
  </property>
  <property fmtid="{D5CDD505-2E9C-101B-9397-08002B2CF9AE}" pid="3" name="Category">
    <vt:lpwstr>Šablóny dokumentov</vt:lpwstr>
  </property>
  <property fmtid="{D5CDD505-2E9C-101B-9397-08002B2CF9AE}" pid="4" name="Náhľad">
    <vt:lpwstr>http://nas.intranet.csob.cz/slovakia/departments/ik/obrazky/nahlady/prezentacia.jpg, Šablóna prezentácie</vt:lpwstr>
  </property>
  <property fmtid="{D5CDD505-2E9C-101B-9397-08002B2CF9AE}" pid="5" name="Zaradenie">
    <vt:lpwstr>ČSOB FS</vt:lpwstr>
  </property>
  <property fmtid="{D5CDD505-2E9C-101B-9397-08002B2CF9AE}" pid="6" name="Formát">
    <vt:lpwstr>Powerpoint</vt:lpwstr>
  </property>
  <property fmtid="{D5CDD505-2E9C-101B-9397-08002B2CF9AE}" pid="7" name="MSIP_Label_fa11d4fc-10ca-495b-a9ef-03e0e34333ce_Enabled">
    <vt:lpwstr>True</vt:lpwstr>
  </property>
  <property fmtid="{D5CDD505-2E9C-101B-9397-08002B2CF9AE}" pid="8" name="MSIP_Label_fa11d4fc-10ca-495b-a9ef-03e0e34333ce_SiteId">
    <vt:lpwstr>64af2aee-7d6c-49ac-a409-192d3fee73b8</vt:lpwstr>
  </property>
  <property fmtid="{D5CDD505-2E9C-101B-9397-08002B2CF9AE}" pid="9" name="MSIP_Label_fa11d4fc-10ca-495b-a9ef-03e0e34333ce_Owner">
    <vt:lpwstr>MSMOLEJ@CSOB.SK</vt:lpwstr>
  </property>
  <property fmtid="{D5CDD505-2E9C-101B-9397-08002B2CF9AE}" pid="10" name="MSIP_Label_fa11d4fc-10ca-495b-a9ef-03e0e34333ce_SetDate">
    <vt:lpwstr>2019-09-11T11:31:49.5410039Z</vt:lpwstr>
  </property>
  <property fmtid="{D5CDD505-2E9C-101B-9397-08002B2CF9AE}" pid="11" name="MSIP_Label_fa11d4fc-10ca-495b-a9ef-03e0e34333ce_Name">
    <vt:lpwstr>Internal</vt:lpwstr>
  </property>
  <property fmtid="{D5CDD505-2E9C-101B-9397-08002B2CF9AE}" pid="12" name="MSIP_Label_fa11d4fc-10ca-495b-a9ef-03e0e34333ce_Application">
    <vt:lpwstr>Microsoft Azure Information Protection</vt:lpwstr>
  </property>
  <property fmtid="{D5CDD505-2E9C-101B-9397-08002B2CF9AE}" pid="13" name="MSIP_Label_fa11d4fc-10ca-495b-a9ef-03e0e34333ce_ActionId">
    <vt:lpwstr>dcefcdeb-e4ef-4849-9c92-0df411153a83</vt:lpwstr>
  </property>
  <property fmtid="{D5CDD505-2E9C-101B-9397-08002B2CF9AE}" pid="14" name="MSIP_Label_fa11d4fc-10ca-495b-a9ef-03e0e34333ce_Extended_MSFT_Method">
    <vt:lpwstr>Manual</vt:lpwstr>
  </property>
  <property fmtid="{D5CDD505-2E9C-101B-9397-08002B2CF9AE}" pid="15" name="MSIP_Label_439a79ed-3a55-4aee-911c-73cde52c0940_Enabled">
    <vt:lpwstr>True</vt:lpwstr>
  </property>
  <property fmtid="{D5CDD505-2E9C-101B-9397-08002B2CF9AE}" pid="16" name="MSIP_Label_439a79ed-3a55-4aee-911c-73cde52c0940_SiteId">
    <vt:lpwstr>64af2aee-7d6c-49ac-a409-192d3fee73b8</vt:lpwstr>
  </property>
  <property fmtid="{D5CDD505-2E9C-101B-9397-08002B2CF9AE}" pid="17" name="MSIP_Label_439a79ed-3a55-4aee-911c-73cde52c0940_Owner">
    <vt:lpwstr>MSMOLEJ@CSOB.SK</vt:lpwstr>
  </property>
  <property fmtid="{D5CDD505-2E9C-101B-9397-08002B2CF9AE}" pid="18" name="MSIP_Label_439a79ed-3a55-4aee-911c-73cde52c0940_SetDate">
    <vt:lpwstr>2019-09-11T11:31:49.5410039Z</vt:lpwstr>
  </property>
  <property fmtid="{D5CDD505-2E9C-101B-9397-08002B2CF9AE}" pid="19" name="MSIP_Label_439a79ed-3a55-4aee-911c-73cde52c0940_Name">
    <vt:lpwstr>Internal - No Visual Marking (SK)</vt:lpwstr>
  </property>
  <property fmtid="{D5CDD505-2E9C-101B-9397-08002B2CF9AE}" pid="20" name="MSIP_Label_439a79ed-3a55-4aee-911c-73cde52c0940_Application">
    <vt:lpwstr>Microsoft Azure Information Protection</vt:lpwstr>
  </property>
  <property fmtid="{D5CDD505-2E9C-101B-9397-08002B2CF9AE}" pid="21" name="MSIP_Label_439a79ed-3a55-4aee-911c-73cde52c0940_ActionId">
    <vt:lpwstr>dcefcdeb-e4ef-4849-9c92-0df411153a83</vt:lpwstr>
  </property>
  <property fmtid="{D5CDD505-2E9C-101B-9397-08002B2CF9AE}" pid="22" name="MSIP_Label_439a79ed-3a55-4aee-911c-73cde52c0940_Parent">
    <vt:lpwstr>fa11d4fc-10ca-495b-a9ef-03e0e34333ce</vt:lpwstr>
  </property>
  <property fmtid="{D5CDD505-2E9C-101B-9397-08002B2CF9AE}" pid="23" name="MSIP_Label_439a79ed-3a55-4aee-911c-73cde52c0940_Extended_MSFT_Method">
    <vt:lpwstr>Manual</vt:lpwstr>
  </property>
  <property fmtid="{D5CDD505-2E9C-101B-9397-08002B2CF9AE}" pid="24" name="Sensitivity">
    <vt:lpwstr>Internal Internal - No Visual Marking (SK)</vt:lpwstr>
  </property>
</Properties>
</file>