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432" r:id="rId3"/>
    <p:sldId id="433" r:id="rId4"/>
    <p:sldId id="435" r:id="rId5"/>
    <p:sldId id="403" r:id="rId6"/>
    <p:sldId id="438" r:id="rId7"/>
    <p:sldId id="437" r:id="rId8"/>
    <p:sldId id="443" r:id="rId9"/>
    <p:sldId id="440" r:id="rId10"/>
    <p:sldId id="436" r:id="rId11"/>
    <p:sldId id="445" r:id="rId12"/>
    <p:sldId id="441" r:id="rId13"/>
    <p:sldId id="439" r:id="rId14"/>
    <p:sldId id="442" r:id="rId15"/>
    <p:sldId id="397" r:id="rId16"/>
  </p:sldIdLst>
  <p:sldSz cx="12192000" cy="6858000"/>
  <p:notesSz cx="6805613" cy="9944100"/>
  <p:custDataLst>
    <p:tags r:id="rId19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ndrášová Alexandra" initials="OA" lastIdx="1" clrIdx="0"/>
  <p:cmAuthor id="1" name="Juhaščíková Ivana" initials="JI" lastIdx="4" clrIdx="1"/>
  <p:cmAuthor id="2" name="Ivančíková Ľudmila" initials="IĽ" lastIdx="0" clrIdx="2">
    <p:extLst>
      <p:ext uri="{19B8F6BF-5375-455C-9EA6-DF929625EA0E}">
        <p15:presenceInfo xmlns:p15="http://schemas.microsoft.com/office/powerpoint/2012/main" userId="S-1-5-21-585247997-1763333647-1380202520-17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9DA"/>
    <a:srgbClr val="054B96"/>
    <a:srgbClr val="EC2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741" autoAdjust="0"/>
  </p:normalViewPr>
  <p:slideViewPr>
    <p:cSldViewPr snapToGrid="0">
      <p:cViewPr varScale="1">
        <p:scale>
          <a:sx n="72" d="100"/>
          <a:sy n="72" d="100"/>
        </p:scale>
        <p:origin x="105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9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12B3-43B6-4789-85BA-8A27B0BC557E}" type="datetimeFigureOut">
              <a:rPr lang="sk-SK" smtClean="0"/>
              <a:t>3. 10. 2019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4940" y="9445171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4F221-97D5-4892-A18C-C1E09586A5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035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89C8-5C74-4BEA-AD56-C0650D13C1B4}" type="datetimeFigureOut">
              <a:rPr lang="sk-SK" smtClean="0"/>
              <a:t>3. 10. 2019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038" y="4786314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45626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4451" y="9445626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0C5BD-0AE3-48D3-A3ED-AA5E547759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941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6958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9113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7149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0121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0592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7837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8833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2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sk-SK" i="1" baseline="300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10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112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5337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03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5914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640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C5BD-0AE3-48D3-A3ED-AA5E5477598C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823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565109" y="2613764"/>
            <a:ext cx="5380479" cy="1357086"/>
          </a:xfrm>
        </p:spPr>
        <p:txBody>
          <a:bodyPr anchor="t">
            <a:normAutofit/>
          </a:bodyPr>
          <a:lstStyle>
            <a:lvl1pPr algn="l">
              <a:defRPr sz="3200" cap="all" baseline="0">
                <a:solidFill>
                  <a:srgbClr val="054B96"/>
                </a:solidFill>
                <a:latin typeface="+mn-lt"/>
              </a:defRPr>
            </a:lvl1pPr>
          </a:lstStyle>
          <a:p>
            <a:r>
              <a:rPr lang="sk-SK" sz="3200" dirty="0">
                <a:solidFill>
                  <a:srgbClr val="054B96"/>
                </a:solidFill>
              </a:rPr>
              <a:t>HLAVNÝ </a:t>
            </a:r>
            <a:br>
              <a:rPr lang="sk-SK" sz="3200" dirty="0">
                <a:solidFill>
                  <a:srgbClr val="054B96"/>
                </a:solidFill>
              </a:rPr>
            </a:br>
            <a:r>
              <a:rPr lang="sk-SK" sz="3200" dirty="0">
                <a:solidFill>
                  <a:srgbClr val="054B96"/>
                </a:solidFill>
              </a:rPr>
              <a:t>NÁZOV </a:t>
            </a:r>
            <a:br>
              <a:rPr lang="sk-SK" sz="3200" dirty="0">
                <a:solidFill>
                  <a:srgbClr val="054B96"/>
                </a:solidFill>
              </a:rPr>
            </a:br>
            <a:r>
              <a:rPr lang="sk-SK" sz="3200" dirty="0">
                <a:solidFill>
                  <a:srgbClr val="054B96"/>
                </a:solidFill>
              </a:rPr>
              <a:t>PREZENTÁCIE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6" y="0"/>
            <a:ext cx="1247323" cy="6858000"/>
          </a:xfrm>
          <a:prstGeom prst="rect">
            <a:avLst/>
          </a:prstGeom>
        </p:spPr>
      </p:pic>
      <p:sp>
        <p:nvSpPr>
          <p:cNvPr id="4" name="Zástupný symbol textu 5"/>
          <p:cNvSpPr>
            <a:spLocks noGrp="1"/>
          </p:cNvSpPr>
          <p:nvPr>
            <p:ph type="body" sz="quarter" idx="10" hasCustomPrompt="1"/>
          </p:nvPr>
        </p:nvSpPr>
        <p:spPr>
          <a:xfrm>
            <a:off x="5565106" y="4743451"/>
            <a:ext cx="5930207" cy="1575708"/>
          </a:xfrm>
        </p:spPr>
        <p:txBody>
          <a:bodyPr/>
          <a:lstStyle>
            <a:lvl1pPr marL="0" indent="0">
              <a:buNone/>
              <a:defRPr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Vypracoval:</a:t>
            </a:r>
            <a:br>
              <a:rPr lang="sk-SK" dirty="0"/>
            </a:br>
            <a:r>
              <a:rPr lang="sk-SK" dirty="0"/>
              <a:t>Sekcia: </a:t>
            </a:r>
          </a:p>
        </p:txBody>
      </p:sp>
    </p:spTree>
    <p:extLst>
      <p:ext uri="{BB962C8B-B14F-4D97-AF65-F5344CB8AC3E}">
        <p14:creationId xmlns:p14="http://schemas.microsoft.com/office/powerpoint/2010/main" val="298554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 s log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2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24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á snímka - vypracov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442394" y="2613600"/>
            <a:ext cx="8110070" cy="1357086"/>
          </a:xfrm>
        </p:spPr>
        <p:txBody>
          <a:bodyPr anchor="t">
            <a:normAutofit/>
          </a:bodyPr>
          <a:lstStyle>
            <a:lvl1pPr algn="l">
              <a:defRPr sz="3200" cap="all" baseline="0">
                <a:solidFill>
                  <a:srgbClr val="054B96"/>
                </a:solidFill>
                <a:latin typeface="+mn-lt"/>
              </a:defRPr>
            </a:lvl1pPr>
          </a:lstStyle>
          <a:p>
            <a:r>
              <a:rPr lang="sk-SK" sz="3200" dirty="0">
                <a:solidFill>
                  <a:srgbClr val="054B96"/>
                </a:solidFill>
              </a:rPr>
              <a:t>HLAVNÝ </a:t>
            </a:r>
            <a:br>
              <a:rPr lang="sk-SK" sz="3200" dirty="0">
                <a:solidFill>
                  <a:srgbClr val="054B96"/>
                </a:solidFill>
              </a:rPr>
            </a:br>
            <a:r>
              <a:rPr lang="sk-SK" sz="3200" dirty="0">
                <a:solidFill>
                  <a:srgbClr val="054B96"/>
                </a:solidFill>
              </a:rPr>
              <a:t>NÁZOV </a:t>
            </a:r>
            <a:br>
              <a:rPr lang="sk-SK" sz="3200" dirty="0">
                <a:solidFill>
                  <a:srgbClr val="054B96"/>
                </a:solidFill>
              </a:rPr>
            </a:br>
            <a:r>
              <a:rPr lang="sk-SK" sz="3200" dirty="0">
                <a:solidFill>
                  <a:srgbClr val="054B96"/>
                </a:solidFill>
              </a:rPr>
              <a:t>PREZENTÁCIE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0" hasCustomPrompt="1"/>
          </p:nvPr>
        </p:nvSpPr>
        <p:spPr>
          <a:xfrm>
            <a:off x="3442393" y="4743451"/>
            <a:ext cx="8110071" cy="1575708"/>
          </a:xfrm>
        </p:spPr>
        <p:txBody>
          <a:bodyPr/>
          <a:lstStyle>
            <a:lvl1pPr marL="0" indent="0">
              <a:buNone/>
              <a:defRPr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Vypracoval:</a:t>
            </a:r>
            <a:br>
              <a:rPr lang="sk-SK" dirty="0"/>
            </a:br>
            <a:r>
              <a:rPr lang="sk-SK" dirty="0"/>
              <a:t>Sekcia: </a:t>
            </a:r>
          </a:p>
        </p:txBody>
      </p:sp>
      <p:pic>
        <p:nvPicPr>
          <p:cNvPr id="5" name="Obrázo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933" y="0"/>
            <a:ext cx="1247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5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00000" y="1259999"/>
            <a:ext cx="10515600" cy="456069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23" name="Zástupný symbol textu 22"/>
          <p:cNvSpPr>
            <a:spLocks noGrp="1"/>
          </p:cNvSpPr>
          <p:nvPr>
            <p:ph type="body" sz="quarter" idx="10" hasCustomPrompt="1"/>
          </p:nvPr>
        </p:nvSpPr>
        <p:spPr>
          <a:xfrm>
            <a:off x="900000" y="6267992"/>
            <a:ext cx="8781355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25" name="Rovná spojnica 24"/>
          <p:cNvCxnSpPr/>
          <p:nvPr userDrawn="1"/>
        </p:nvCxnSpPr>
        <p:spPr>
          <a:xfrm>
            <a:off x="0" y="6234653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ok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850107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>
            <a:normAutofit/>
          </a:bodyPr>
          <a:lstStyle>
            <a:lvl1pPr>
              <a:defRPr lang="sk-SK" sz="2400" cap="all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– Názov kapitoly</a:t>
            </a:r>
            <a:endParaRPr lang="sk-S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000" y="1260000"/>
            <a:ext cx="10515600" cy="296787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95258" y="4312716"/>
            <a:ext cx="10515600" cy="15178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12" name="Zástupný symbol textu 22"/>
          <p:cNvSpPr>
            <a:spLocks noGrp="1"/>
          </p:cNvSpPr>
          <p:nvPr>
            <p:ph type="body" sz="quarter" idx="10" hasCustomPrompt="1"/>
          </p:nvPr>
        </p:nvSpPr>
        <p:spPr>
          <a:xfrm>
            <a:off x="917475" y="6267992"/>
            <a:ext cx="8802526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3" name="Rovná spojnica 12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symbol textu 14"/>
          <p:cNvSpPr>
            <a:spLocks noGrp="1"/>
          </p:cNvSpPr>
          <p:nvPr>
            <p:ph type="body" sz="quarter" idx="11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sk-SK" sz="2400" cap="all" baseline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sk-SK" dirty="0"/>
              <a:t>SLIDE – Názov kapitoly</a:t>
            </a:r>
          </a:p>
        </p:txBody>
      </p:sp>
      <p:pic>
        <p:nvPicPr>
          <p:cNvPr id="15" name="Obrázo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7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07024" y="1259999"/>
            <a:ext cx="5181600" cy="457052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41024" y="1260000"/>
            <a:ext cx="5181600" cy="45705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>
            <a:normAutofit/>
          </a:bodyPr>
          <a:lstStyle>
            <a:lvl1pPr>
              <a:defRPr lang="sk-SK" sz="2400" cap="all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– Názov kapitoly</a:t>
            </a:r>
            <a:endParaRPr lang="sk-S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textu 22"/>
          <p:cNvSpPr>
            <a:spLocks noGrp="1"/>
          </p:cNvSpPr>
          <p:nvPr>
            <p:ph type="body" sz="quarter" idx="10" hasCustomPrompt="1"/>
          </p:nvPr>
        </p:nvSpPr>
        <p:spPr>
          <a:xfrm>
            <a:off x="917475" y="6267992"/>
            <a:ext cx="8802526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2" name="Rovná spojnica 11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ok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98780" y="12600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98780" y="2115408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31192" y="12600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31192" y="2115408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sk-SK" sz="2400" cap="all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– Názov kapitoly</a:t>
            </a:r>
            <a:endParaRPr lang="sk-S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ástupný symbol textu 22"/>
          <p:cNvSpPr>
            <a:spLocks noGrp="1"/>
          </p:cNvSpPr>
          <p:nvPr>
            <p:ph type="body" sz="quarter" idx="13" hasCustomPrompt="1"/>
          </p:nvPr>
        </p:nvSpPr>
        <p:spPr>
          <a:xfrm>
            <a:off x="917475" y="6267992"/>
            <a:ext cx="8802526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4" name="Rovná spojnica 13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o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>
            <a:normAutofit/>
          </a:bodyPr>
          <a:lstStyle>
            <a:lvl1pPr>
              <a:defRPr lang="sk-SK" sz="2400" cap="all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sk-S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– Názov kapitoly</a:t>
            </a:r>
            <a:endParaRPr lang="sk-S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textu 22"/>
          <p:cNvSpPr>
            <a:spLocks noGrp="1"/>
          </p:cNvSpPr>
          <p:nvPr>
            <p:ph type="body" sz="quarter" idx="13" hasCustomPrompt="1"/>
          </p:nvPr>
        </p:nvSpPr>
        <p:spPr>
          <a:xfrm>
            <a:off x="917475" y="6267992"/>
            <a:ext cx="8802526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0" name="Rovná spojnica 9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o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3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000" y="1260000"/>
            <a:ext cx="3932237" cy="9062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1260000"/>
            <a:ext cx="6172200" cy="46010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00000" y="2232195"/>
            <a:ext cx="3932237" cy="3670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11" name="Zástupný symbol textu 22"/>
          <p:cNvSpPr>
            <a:spLocks noGrp="1"/>
          </p:cNvSpPr>
          <p:nvPr>
            <p:ph type="body" sz="quarter" idx="13" hasCustomPrompt="1"/>
          </p:nvPr>
        </p:nvSpPr>
        <p:spPr>
          <a:xfrm>
            <a:off x="917475" y="6267992"/>
            <a:ext cx="8802526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2" name="Rovná spojnica 11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textu 14"/>
          <p:cNvSpPr>
            <a:spLocks noGrp="1"/>
          </p:cNvSpPr>
          <p:nvPr>
            <p:ph type="body" sz="quarter" idx="11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sk-SK" sz="2400" cap="all" baseline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sk-SK" dirty="0"/>
              <a:t>SLIDE – Názov kapitoly</a:t>
            </a:r>
          </a:p>
        </p:txBody>
      </p:sp>
      <p:pic>
        <p:nvPicPr>
          <p:cNvPr id="14" name="Obrázo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4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000" y="1260000"/>
            <a:ext cx="3932237" cy="832757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1259999"/>
            <a:ext cx="6172200" cy="464223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99999" y="2142016"/>
            <a:ext cx="3932237" cy="37602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Zástupný symbol textu 22"/>
          <p:cNvSpPr>
            <a:spLocks noGrp="1"/>
          </p:cNvSpPr>
          <p:nvPr>
            <p:ph type="body" sz="quarter" idx="10" hasCustomPrompt="1"/>
          </p:nvPr>
        </p:nvSpPr>
        <p:spPr>
          <a:xfrm>
            <a:off x="917474" y="6267992"/>
            <a:ext cx="8857557" cy="36576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rgbClr val="054B96"/>
                </a:solidFill>
              </a:defRPr>
            </a:lvl1pPr>
          </a:lstStyle>
          <a:p>
            <a:pPr lvl="0"/>
            <a:r>
              <a:rPr lang="sk-SK" dirty="0"/>
              <a:t>Hlavný názov prezentácie</a:t>
            </a:r>
          </a:p>
        </p:txBody>
      </p:sp>
      <p:cxnSp>
        <p:nvCxnSpPr>
          <p:cNvPr id="12" name="Rovná spojnica 11"/>
          <p:cNvCxnSpPr/>
          <p:nvPr userDrawn="1"/>
        </p:nvCxnSpPr>
        <p:spPr>
          <a:xfrm>
            <a:off x="0" y="6235200"/>
            <a:ext cx="9720000" cy="0"/>
          </a:xfrm>
          <a:prstGeom prst="line">
            <a:avLst/>
          </a:prstGeom>
          <a:ln w="19050">
            <a:solidFill>
              <a:srgbClr val="D8D9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textu 14"/>
          <p:cNvSpPr>
            <a:spLocks noGrp="1"/>
          </p:cNvSpPr>
          <p:nvPr>
            <p:ph type="body" sz="quarter" idx="11" hasCustomPrompt="1"/>
          </p:nvPr>
        </p:nvSpPr>
        <p:spPr>
          <a:xfrm>
            <a:off x="849600" y="496800"/>
            <a:ext cx="11358000" cy="496800"/>
          </a:xfrm>
          <a:solidFill>
            <a:srgbClr val="054B96"/>
          </a:solidFill>
          <a:ln>
            <a:solidFill>
              <a:srgbClr val="054B9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sk-SK" sz="2400" cap="all" baseline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sk-SK" dirty="0"/>
              <a:t>SLIDE – Názov kapitoly</a:t>
            </a:r>
          </a:p>
        </p:txBody>
      </p:sp>
      <p:pic>
        <p:nvPicPr>
          <p:cNvPr id="14" name="Obrázo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4" y="-5650"/>
            <a:ext cx="57150" cy="150495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9"/>
          <a:stretch/>
        </p:blipFill>
        <p:spPr>
          <a:xfrm>
            <a:off x="9963842" y="6090017"/>
            <a:ext cx="1457325" cy="76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7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C64AD7-9C37-487A-86E7-C607EE272670}" type="datetimeFigureOut">
              <a:rPr lang="sk-SK" smtClean="0"/>
              <a:pPr/>
              <a:t>3. 10. 2019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10327D-C7C5-4446-8325-36FC196DD30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122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udmila.ivancikova@statistics.s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k-SK" sz="2800" dirty="0"/>
            </a:br>
            <a:br>
              <a:rPr lang="sk-SK" sz="2800" dirty="0"/>
            </a:br>
            <a:br>
              <a:rPr lang="sk-SK" sz="2800" dirty="0"/>
            </a:br>
            <a:br>
              <a:rPr lang="sk-SK" sz="2800" b="1" dirty="0"/>
            </a:br>
            <a:br>
              <a:rPr lang="sk-SK" sz="2800" b="1" cap="none" dirty="0">
                <a:cs typeface="Arial" panose="020B0604020202020204" pitchFamily="34" charset="0"/>
              </a:rPr>
            </a:br>
            <a:endParaRPr lang="sk-SK" sz="2800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0"/>
          </p:nvPr>
        </p:nvSpPr>
        <p:spPr>
          <a:xfrm>
            <a:off x="5758249" y="3292307"/>
            <a:ext cx="6021270" cy="3165875"/>
          </a:xfrm>
        </p:spPr>
        <p:txBody>
          <a:bodyPr>
            <a:normAutofit/>
          </a:bodyPr>
          <a:lstStyle/>
          <a:p>
            <a:pPr algn="just"/>
            <a:r>
              <a:rPr lang="sk-SK" b="1" dirty="0"/>
              <a:t>Sčítanie obyvateľov, domov a bytov 2021 – úlohy obce vo svetle nového dizajnu </a:t>
            </a:r>
          </a:p>
          <a:p>
            <a:pPr algn="just"/>
            <a:r>
              <a:rPr lang="sk-SK" sz="2000" dirty="0"/>
              <a:t>Konferencia</a:t>
            </a:r>
            <a:r>
              <a:rPr lang="sk-SK" sz="2000" b="1" dirty="0"/>
              <a:t> </a:t>
            </a:r>
            <a:r>
              <a:rPr lang="sk-SK" sz="2000" dirty="0"/>
              <a:t>Asociácie prednostov úradov miestnej samosprávy </a:t>
            </a:r>
          </a:p>
          <a:p>
            <a:pPr algn="just"/>
            <a:r>
              <a:rPr lang="sk-SK" sz="2000" dirty="0"/>
              <a:t>Podbanské, 3.10.2019</a:t>
            </a:r>
          </a:p>
          <a:p>
            <a:pPr algn="just"/>
            <a:r>
              <a:rPr lang="sk-SK" sz="1800" dirty="0"/>
              <a:t>PhDr. Ľudmila Ivančíková, PhD.</a:t>
            </a:r>
          </a:p>
          <a:p>
            <a:pPr algn="just"/>
            <a:r>
              <a:rPr lang="sk-SK" sz="1800" dirty="0"/>
              <a:t>RNDr. Zuzana Podmanická</a:t>
            </a:r>
          </a:p>
          <a:p>
            <a:endParaRPr lang="sk-SK" sz="2400" dirty="0"/>
          </a:p>
          <a:p>
            <a:endParaRPr lang="sk-SK" dirty="0"/>
          </a:p>
          <a:p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774357" y="3049574"/>
            <a:ext cx="369878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k-SK" sz="3200" dirty="0">
                <a:solidFill>
                  <a:srgbClr val="054B96"/>
                </a:solidFill>
              </a:rPr>
              <a:t>Štatistický úrad SR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49" y="903646"/>
            <a:ext cx="46386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Rozhodujúcim okamihom sčítania, (dátum na ktorý sa </a:t>
            </a:r>
            <a:r>
              <a:rPr lang="sk-SK" dirty="0">
                <a:solidFill>
                  <a:srgbClr val="0070C0"/>
                </a:solidFill>
              </a:rPr>
              <a:t>vzťahujú údaje  </a:t>
            </a:r>
            <a:r>
              <a:rPr lang="sk-SK" dirty="0"/>
              <a:t>zisťované počas doby sčítania) je polnoc zo štvrtka 31. decembra 2020 na piatok 1. januára 2021.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0070C0"/>
                </a:solidFill>
              </a:rPr>
              <a:t>Doba sčítania obyvateľov </a:t>
            </a:r>
            <a:r>
              <a:rPr lang="sk-SK" dirty="0"/>
              <a:t>trvá od 15. februára 2021 do 31. marca 2021.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Obec zodpovedá za úplnosť sčítania na území obce z hľadiska počtu obyvateľov obce a vytvára všetky predpoklady na dosiahnutie úplného sčítania na území obce.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OBYVATEĽOV  (ESO)</a:t>
            </a:r>
          </a:p>
        </p:txBody>
      </p:sp>
    </p:spTree>
    <p:extLst>
      <p:ext uri="{BB962C8B-B14F-4D97-AF65-F5344CB8AC3E}">
        <p14:creationId xmlns:p14="http://schemas.microsoft.com/office/powerpoint/2010/main" val="126449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Zástupný symbol obsahu 1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5296" y="1580885"/>
            <a:ext cx="9425233" cy="3920068"/>
          </a:xfrm>
          <a:prstGeom prst="rect">
            <a:avLst/>
          </a:prstGeom>
        </p:spPr>
      </p:pic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SčítanIe</a:t>
            </a:r>
            <a:r>
              <a:rPr lang="sk-SK" dirty="0"/>
              <a:t> obyvateľov</a:t>
            </a:r>
          </a:p>
        </p:txBody>
      </p:sp>
    </p:spTree>
    <p:extLst>
      <p:ext uri="{BB962C8B-B14F-4D97-AF65-F5344CB8AC3E}">
        <p14:creationId xmlns:p14="http://schemas.microsoft.com/office/powerpoint/2010/main" val="139878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solidFill>
            <a:srgbClr val="D8D9DA"/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OBEC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k-SK" dirty="0"/>
              <a:t>určí kontaktnú osobu pre SODB 2021</a:t>
            </a:r>
          </a:p>
          <a:p>
            <a:r>
              <a:rPr lang="sk-SK" dirty="0"/>
              <a:t>zriadi kontaktné miesto, zabezpečuje jeho prevádzku, zverejní ich zoznam na území obce</a:t>
            </a:r>
          </a:p>
          <a:p>
            <a:r>
              <a:rPr lang="sk-SK" dirty="0"/>
              <a:t>oznámi kontaktnému bodu</a:t>
            </a:r>
            <a:r>
              <a:rPr lang="sk-SK" dirty="0">
                <a:solidFill>
                  <a:srgbClr val="EC2028"/>
                </a:solidFill>
              </a:rPr>
              <a:t> </a:t>
            </a:r>
            <a:r>
              <a:rPr lang="sk-SK" dirty="0"/>
              <a:t>údaje o kontaktnom mieste - najneskôr do 31. decembra 2020</a:t>
            </a:r>
          </a:p>
          <a:p>
            <a:r>
              <a:rPr lang="sk-SK" dirty="0"/>
              <a:t>vedie evidenciu obyvateľov, ktorí na území obce požiadali o službu asistovaného sčítania s pomocou mobilného asistenta sčítania</a:t>
            </a:r>
          </a:p>
          <a:p>
            <a:r>
              <a:rPr lang="sk-SK" dirty="0"/>
              <a:t>zodpovedá za vytvorenie virtuálnych asistenčných obvodov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ŠÚ SR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k-SK" dirty="0"/>
              <a:t>zriadi a personálne zabezpečí kontaktný bod (regionálne pracoviská ŠÚ SR), kontaktný bod  - </a:t>
            </a:r>
            <a:r>
              <a:rPr lang="sk-SK" dirty="0" err="1"/>
              <a:t>supervisor</a:t>
            </a:r>
            <a:r>
              <a:rPr lang="sk-SK" dirty="0"/>
              <a:t> pre priebeh sčítania obyvateľov v obciach kraja, spolupráca pri sčítaní špecifických skupín obyvateľstva </a:t>
            </a:r>
          </a:p>
          <a:p>
            <a:r>
              <a:rPr lang="sk-SK" dirty="0"/>
              <a:t>vedie zoznam kontaktných miest, zoznam kontaktných osôb pre ESO</a:t>
            </a:r>
          </a:p>
          <a:p>
            <a:r>
              <a:rPr lang="sk-SK" dirty="0"/>
              <a:t>kontroly kontaktných miest z hľadiska požiadaviek na prevádzku (pred a počas sčítania)</a:t>
            </a:r>
          </a:p>
          <a:p>
            <a:r>
              <a:rPr lang="sk-SK" dirty="0"/>
              <a:t>požiadavky na mobilného asistenta – </a:t>
            </a:r>
            <a:r>
              <a:rPr lang="sk-SK" dirty="0" err="1"/>
              <a:t>call</a:t>
            </a:r>
            <a:r>
              <a:rPr lang="sk-SK" dirty="0"/>
              <a:t> centrum obec, pracoviská ŠÚ SR, ŠÚ SR</a:t>
            </a:r>
          </a:p>
          <a:p>
            <a:r>
              <a:rPr lang="sk-SK" dirty="0"/>
              <a:t>IS ESO – tvorba virtuálneho sčítacieho obvodu</a:t>
            </a:r>
          </a:p>
          <a:p>
            <a:endParaRPr lang="sk-SK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OBYVATEĽOV - ESO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618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OBEC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sk-SK" dirty="0"/>
              <a:t>nábor a výber asistentov sčítania </a:t>
            </a:r>
          </a:p>
          <a:p>
            <a:r>
              <a:rPr lang="sk-SK" dirty="0"/>
              <a:t>oznámi kontaktnému bodu údaje o asistentovi sčítania - do 11. januára 2021 </a:t>
            </a:r>
          </a:p>
          <a:p>
            <a:r>
              <a:rPr lang="sk-SK" dirty="0"/>
              <a:t>starosta vymenúva asistentov sčítania</a:t>
            </a:r>
          </a:p>
          <a:p>
            <a:r>
              <a:rPr lang="sk-SK" dirty="0"/>
              <a:t>súčinnosť pri školení asistentov</a:t>
            </a:r>
          </a:p>
          <a:p>
            <a:r>
              <a:rPr lang="sk-SK" dirty="0"/>
              <a:t>pre účely sčítania v zariadeniach odošle výzvu na podanie návrhu na vymenovanie stacionárneho asistenta sčítania – do 30. októbra 2020  </a:t>
            </a:r>
          </a:p>
          <a:p>
            <a:r>
              <a:rPr lang="sk-SK" dirty="0"/>
              <a:t>monitoruje činnosť asistentov sčítania na území obce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ŠÚ SR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k-SK" dirty="0"/>
              <a:t>vedie zoznam asistentov sčítania </a:t>
            </a:r>
          </a:p>
          <a:p>
            <a:r>
              <a:rPr lang="sk-SK" dirty="0"/>
              <a:t>školenie asistentov ( prostredníctvom kontaktných miest ŠÚ SR), e-learning</a:t>
            </a:r>
          </a:p>
          <a:p>
            <a:r>
              <a:rPr lang="sk-SK" dirty="0"/>
              <a:t>metodické pokyny pre obce, metodické pokyny pre asistentov</a:t>
            </a:r>
          </a:p>
          <a:p>
            <a:r>
              <a:rPr lang="sk-SK" dirty="0"/>
              <a:t>IS ESO – systém monitorovania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OBYVATEĽOV - ESO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2348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obsah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287719"/>
              </p:ext>
            </p:extLst>
          </p:nvPr>
        </p:nvGraphicFramePr>
        <p:xfrm>
          <a:off x="1189704" y="1415846"/>
          <a:ext cx="9950245" cy="468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Výdavky obcí - prenesený výkon štátnej správy (eur)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2020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2021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Sčítanie domov a bytov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9 342 000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 -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Kontaktné osoby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-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3 960 000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Asistenti stacionárni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1 674 000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Asistenti mobilní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5 280 000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Réžia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3 000 000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3 000 000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</a:rPr>
                        <a:t>SUMA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12 342 000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13 914 000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ástupný symbol textu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FINANCOVANIE</a:t>
            </a:r>
          </a:p>
        </p:txBody>
      </p:sp>
    </p:spTree>
    <p:extLst>
      <p:ext uri="{BB962C8B-B14F-4D97-AF65-F5344CB8AC3E}">
        <p14:creationId xmlns:p14="http://schemas.microsoft.com/office/powerpoint/2010/main" val="1201841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Ďakujem za pozornosť.</a:t>
            </a:r>
          </a:p>
          <a:p>
            <a:pPr marL="0" indent="0" algn="ctr">
              <a:buNone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Ludmila.ivancikova@statistics.sk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Zuzana.podmanicka@statistics.sk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8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SODB 2021 – nový koncept</a:t>
            </a:r>
          </a:p>
          <a:p>
            <a:r>
              <a:rPr lang="sk-SK" dirty="0"/>
              <a:t>Príprava SODB 2021</a:t>
            </a:r>
          </a:p>
          <a:p>
            <a:r>
              <a:rPr lang="sk-SK" dirty="0"/>
              <a:t>Sčítanie domov a bytov</a:t>
            </a:r>
          </a:p>
          <a:p>
            <a:r>
              <a:rPr lang="sk-SK" dirty="0"/>
              <a:t>Sčítanie obyvateľov</a:t>
            </a:r>
          </a:p>
          <a:p>
            <a:r>
              <a:rPr lang="sk-SK" dirty="0"/>
              <a:t>Financovanie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155145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2600" dirty="0"/>
              <a:t>Sčítanie okolo roku 2020 bude opäť súčasťou celosvetového programu populačných, domových a bytových cenzov</a:t>
            </a:r>
          </a:p>
          <a:p>
            <a:pPr marL="0" indent="0">
              <a:buNone/>
            </a:pPr>
            <a:endParaRPr lang="sk-SK" sz="2600" dirty="0"/>
          </a:p>
          <a:p>
            <a:r>
              <a:rPr lang="sk-SK" sz="2600" dirty="0"/>
              <a:t>V krajinách EÚ sa realizuje na základe už existujúceho </a:t>
            </a:r>
            <a:r>
              <a:rPr lang="sk-SK" sz="2600" b="1" dirty="0">
                <a:solidFill>
                  <a:srgbClr val="0070C0"/>
                </a:solidFill>
              </a:rPr>
              <a:t>Nariadenia EP a Rady č. 763/2008 o sčítaní obyvateľov, domov a bytov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sz="2500" dirty="0"/>
              <a:t>Realizáciu  SODB 2021 spresňujú 4 </a:t>
            </a:r>
            <a:r>
              <a:rPr lang="sk-SK" sz="2500" b="1" dirty="0">
                <a:solidFill>
                  <a:srgbClr val="0070C0"/>
                </a:solidFill>
              </a:rPr>
              <a:t>nové  vykonávacie nariadenia</a:t>
            </a:r>
            <a:r>
              <a:rPr lang="sk-SK" sz="25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500" dirty="0"/>
              <a:t>nariadenie, ktorým sa stanovuje referenčný rok, program štatistických dát a metadáta pre sčítanie 2021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500" dirty="0"/>
              <a:t>nariadenie o technických špecifikáciách tém a ich členení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500" dirty="0"/>
              <a:t>nariadenie o spôsobe spracovania a štruktúre správ o kvalite a technickom formáte na zasielanie údajov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500" dirty="0"/>
              <a:t>nariadenie o prechodnom priamom štatistickom opatrení zameranom na zverejňovanie vybraných tém sčítania obyvateľov, domov a bytov v roku 2021 </a:t>
            </a:r>
            <a:r>
              <a:rPr lang="sk-SK" sz="2500" dirty="0" err="1"/>
              <a:t>geokódovaných</a:t>
            </a:r>
            <a:r>
              <a:rPr lang="sk-SK" sz="2500" dirty="0"/>
              <a:t> na sieť s bunkami s rozlohou bunky 1 km2</a:t>
            </a:r>
          </a:p>
          <a:p>
            <a:endParaRPr lang="sk-SK" b="1" dirty="0"/>
          </a:p>
          <a:p>
            <a:r>
              <a:rPr lang="sk-SK" sz="2600" dirty="0"/>
              <a:t>Na Slovensku sa realizuje na základe </a:t>
            </a:r>
            <a:r>
              <a:rPr lang="sk-SK" sz="2600" b="1" dirty="0">
                <a:solidFill>
                  <a:srgbClr val="0070C0"/>
                </a:solidFill>
              </a:rPr>
              <a:t>zákona 223/2019 o sčítaní obyvateľov domov a bytov v roku 2021 </a:t>
            </a:r>
            <a:r>
              <a:rPr lang="sk-SK" sz="2600" dirty="0"/>
              <a:t>(vyhlásený v Z. z. 22.7.2019, účinný od  1.9.2019)</a:t>
            </a:r>
          </a:p>
          <a:p>
            <a:endParaRPr lang="sk-SK" sz="2600" dirty="0"/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SČÍTANIE OBYVATEĽOV, DOMOV A BYTOV V ROKU 2021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629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INTEGROVANÉ</a:t>
            </a:r>
            <a:r>
              <a:rPr lang="sk-SK" dirty="0"/>
              <a:t> sčítanie – využitie administratívnych zdrojov dát (registre a IS ministerstiev, SP, FR, UGKK...) a údajov od obyvateľov (z terénu – vyčerpávajúce zisťovanie), zníženie administratívnej záťaže obyvateľstva, efektivita existujúcich zdrojov </a:t>
            </a:r>
          </a:p>
          <a:p>
            <a:r>
              <a:rPr lang="sk-SK" b="1" dirty="0">
                <a:solidFill>
                  <a:srgbClr val="00B05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VÝLUČNE ELEKTRONICKÉ </a:t>
            </a:r>
            <a:r>
              <a:rPr lang="sk-SK" dirty="0"/>
              <a:t>sčítanie – bez použitia papierových formulárov</a:t>
            </a:r>
          </a:p>
          <a:p>
            <a:r>
              <a:rPr lang="sk-SK" dirty="0"/>
              <a:t>Sčítacích komisárov nahradia </a:t>
            </a:r>
            <a:r>
              <a:rPr lang="sk-SK" b="1" dirty="0">
                <a:solidFill>
                  <a:srgbClr val="7030A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SČÍTACÍ ASISTENTI </a:t>
            </a:r>
            <a:r>
              <a:rPr lang="sk-SK" dirty="0"/>
              <a:t>(„asistujú“ buď  na kontaktnom mieste, v zariadení, alebo doma u obyvateľa), nový prvok – </a:t>
            </a:r>
            <a:r>
              <a:rPr lang="sk-SK" b="1" dirty="0">
                <a:solidFill>
                  <a:srgbClr val="FFC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KONTAKTNÉ MIESTA</a:t>
            </a:r>
          </a:p>
          <a:p>
            <a:r>
              <a:rPr lang="sk-SK" b="1" dirty="0">
                <a:solidFill>
                  <a:srgbClr val="0070C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ÚZEMNÁ PRÍPRAVA </a:t>
            </a:r>
            <a:r>
              <a:rPr lang="sk-SK" dirty="0"/>
              <a:t>je  bez činnosti obcí – použitím administratívnych údajov (od stola)</a:t>
            </a:r>
          </a:p>
          <a:p>
            <a:r>
              <a:rPr lang="sk-SK" b="1" dirty="0">
                <a:solidFill>
                  <a:srgbClr val="C000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SČÍTANIE DOMOV A BYTOV </a:t>
            </a:r>
            <a:r>
              <a:rPr lang="sk-SK" dirty="0"/>
              <a:t>– bez účasti obyvateľov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sk-SK" b="1" dirty="0"/>
              <a:t>Sčítanie obyvateľov, domov a bytov 2021 – úlohy obce vo svetle nového dizajnu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SODB2021 – nový koncept</a:t>
            </a:r>
          </a:p>
        </p:txBody>
      </p:sp>
    </p:spTree>
    <p:extLst>
      <p:ext uri="{BB962C8B-B14F-4D97-AF65-F5344CB8AC3E}">
        <p14:creationId xmlns:p14="http://schemas.microsoft.com/office/powerpoint/2010/main" val="28875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Vymedzuje </a:t>
            </a:r>
            <a:r>
              <a:rPr lang="sk-SK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údaje, ktoré sa zisťujú sčítaním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základné pojmy, určuje </a:t>
            </a:r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činnosti kontaktného miesta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postavenie, práva a povinnosti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asistenta sčítania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vrátane podmienok jeho vymenovania,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úlohy Štatistického úradu SR, obce a spolupracujúcich ministerstiev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postup pri sčítaní osobitných kategórií obyvateľov, inštitúty </a:t>
            </a:r>
            <a:r>
              <a:rPr lang="sk-SK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postcenzu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 </a:t>
            </a:r>
            <a:r>
              <a:rPr lang="sk-SK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dosčítania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spôsob spracovania údajov z elektronických formulárov a administratívnych zdrojov, ochranu pred zneužitím získaných údajov a podmienky ich poskytovania fyzickým osobám a právnickým osobám na žiadosť, </a:t>
            </a:r>
            <a:r>
              <a:rPr lang="sk-SK" sz="2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správne delikty </a:t>
            </a:r>
            <a:r>
              <a:rPr lang="sk-SK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 porušenie povinností podľa zákona a vytvára právny rámec fungovania elektronického systému pre sčítanie ako informačného systému verejnej správy</a:t>
            </a:r>
            <a:endParaRPr lang="sk-SK" sz="28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>
          <a:xfrm>
            <a:off x="900000" y="6259754"/>
            <a:ext cx="8781355" cy="365760"/>
          </a:xfrm>
        </p:spPr>
        <p:txBody>
          <a:bodyPr>
            <a:normAutofit/>
          </a:bodyPr>
          <a:lstStyle/>
          <a:p>
            <a:pPr algn="just"/>
            <a:r>
              <a:rPr lang="sk-SK" sz="1100" b="1" dirty="0"/>
              <a:t>Sčítanie obyvateľov, domov a bytov 2021 – úlohy obce vo svetle nového dizajnu </a:t>
            </a:r>
          </a:p>
          <a:p>
            <a:pPr algn="just"/>
            <a:endParaRPr lang="sk-SK" sz="11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Zákon 223/2019 o sčítaní  OBYVATEĽOV? DOMOV A BYTOV 2021</a:t>
            </a:r>
          </a:p>
        </p:txBody>
      </p:sp>
    </p:spTree>
    <p:extLst>
      <p:ext uri="{BB962C8B-B14F-4D97-AF65-F5344CB8AC3E}">
        <p14:creationId xmlns:p14="http://schemas.microsoft.com/office/powerpoint/2010/main" val="332198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solidFill>
            <a:srgbClr val="D8D9DA"/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OBCE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sk-SK" dirty="0"/>
              <a:t>zabezpečuje informačnú a propagačnú kampaň na území obce,</a:t>
            </a:r>
          </a:p>
          <a:p>
            <a:r>
              <a:rPr lang="sk-SK" dirty="0"/>
              <a:t>územná príprava – výnimočne pri riešení nekonzistencií v teréne</a:t>
            </a:r>
          </a:p>
          <a:p>
            <a:r>
              <a:rPr lang="sk-SK" dirty="0"/>
              <a:t>harmonizácia údajov o počte obyvateľov v obci (do 12/2020)</a:t>
            </a: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ŠÚ SR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sk-SK" dirty="0"/>
              <a:t>spolupráca pri zabezpečovaní </a:t>
            </a:r>
            <a:r>
              <a:rPr lang="sk-SK" dirty="0" err="1"/>
              <a:t>KaP</a:t>
            </a:r>
            <a:r>
              <a:rPr lang="sk-SK" dirty="0"/>
              <a:t> na území obce ( bannery, letáky, letáčiky)</a:t>
            </a:r>
          </a:p>
          <a:p>
            <a:r>
              <a:rPr lang="sk-SK" dirty="0"/>
              <a:t>územná príprava – IS ÚP, využitie AZÚ</a:t>
            </a:r>
          </a:p>
          <a:p>
            <a:r>
              <a:rPr lang="sk-SK" dirty="0"/>
              <a:t>harmonizácia údajov o počte obyvateľov – metodika, kontrola....</a:t>
            </a:r>
          </a:p>
          <a:p>
            <a:r>
              <a:rPr lang="sk-SK" dirty="0"/>
              <a:t>metodika, formuláre, legislatíva (opatrenia)</a:t>
            </a:r>
          </a:p>
          <a:p>
            <a:r>
              <a:rPr lang="sk-SK" dirty="0"/>
              <a:t>IS pre sčítanie</a:t>
            </a:r>
          </a:p>
          <a:p>
            <a:r>
              <a:rPr lang="sk-SK" dirty="0"/>
              <a:t>Analýzy AZÚ pre účely sčítania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PRÍPRAVA SODB 2021</a:t>
            </a: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35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rgbClr val="0070C0"/>
                </a:solidFill>
              </a:rPr>
              <a:t>Doba sčítania </a:t>
            </a:r>
            <a:r>
              <a:rPr lang="sk-SK" dirty="0"/>
              <a:t>domov a bytov trvá od 1. júna 2020 do 12. februára 2021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Rozhodujúcim okamihom sčítania, (dátum na ktorý sa </a:t>
            </a:r>
            <a:r>
              <a:rPr lang="sk-SK" dirty="0">
                <a:solidFill>
                  <a:srgbClr val="0070C0"/>
                </a:solidFill>
              </a:rPr>
              <a:t>vzťahujú údaje  </a:t>
            </a:r>
            <a:r>
              <a:rPr lang="sk-SK" dirty="0"/>
              <a:t>zisťované počas doby sčítania) je polnoc zo štvrtka 31. decembra 2020 na piatok 1. januára 2021. </a:t>
            </a:r>
          </a:p>
          <a:p>
            <a:pPr marL="0" indent="0">
              <a:buNone/>
            </a:pPr>
            <a:endParaRPr lang="sk-SK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/>
              <a:t>Pre účely sčítania domov a bytov budú  využité: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dirty="0"/>
              <a:t>dostupné štatistické údaje ŠÚ SR (sčítanie 2011, príp. sčítanie 2001)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dirty="0"/>
              <a:t>administratívne zdroje údajov (Register adries, Kataster nehnuteľností, ZB GIS)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dirty="0"/>
              <a:t>exitujúce evidencie na obci (daňová evidencia, kolaudačné rozhodnutia, stavebné povolenia, DCOM,...)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dirty="0"/>
              <a:t>údaje, ktoré majú k dispozícii správcovia bytových domov a správcovské spoločnosti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DOMOV A BYTOV (SDB)</a:t>
            </a:r>
          </a:p>
        </p:txBody>
      </p:sp>
    </p:spTree>
    <p:extLst>
      <p:ext uri="{BB962C8B-B14F-4D97-AF65-F5344CB8AC3E}">
        <p14:creationId xmlns:p14="http://schemas.microsoft.com/office/powerpoint/2010/main" val="350985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Sčítanie domov a bytov bude realizované len elektronicky, prostredníctvom </a:t>
            </a:r>
            <a:r>
              <a:rPr lang="sk-SK" b="1" dirty="0">
                <a:solidFill>
                  <a:srgbClr val="0070C0"/>
                </a:solidFill>
              </a:rPr>
              <a:t>webu ŠÚ SR</a:t>
            </a:r>
            <a:r>
              <a:rPr lang="sk-SK" dirty="0">
                <a:solidFill>
                  <a:srgbClr val="0070C0"/>
                </a:solidFill>
              </a:rPr>
              <a:t> </a:t>
            </a:r>
          </a:p>
          <a:p>
            <a:endParaRPr lang="sk-SK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b="1" dirty="0">
                <a:solidFill>
                  <a:srgbClr val="0070C0"/>
                </a:solidFill>
              </a:rPr>
              <a:t>Postup zberu údajov</a:t>
            </a:r>
            <a:r>
              <a:rPr lang="sk-SK" sz="1800" b="1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b="1" dirty="0"/>
              <a:t>Sprístupnený modul ZBER_SDB_2021 – </a:t>
            </a:r>
            <a:r>
              <a:rPr lang="sk-SK" sz="1800" dirty="0"/>
              <a:t>modul obsahujúci </a:t>
            </a:r>
            <a:r>
              <a:rPr lang="sk-SK" sz="1800" dirty="0" err="1"/>
              <a:t>predvyplnené</a:t>
            </a:r>
            <a:r>
              <a:rPr lang="sk-SK" sz="1800" dirty="0"/>
              <a:t> </a:t>
            </a:r>
            <a:r>
              <a:rPr lang="sk-SK" sz="1800" dirty="0" err="1"/>
              <a:t>eDB</a:t>
            </a:r>
            <a:r>
              <a:rPr lang="sk-SK" sz="1800" dirty="0"/>
              <a:t> formuláre o domoch a bytoch.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800" b="1" dirty="0"/>
              <a:t>Prístup do systému – </a:t>
            </a:r>
            <a:r>
              <a:rPr lang="sk-SK" sz="1800" dirty="0"/>
              <a:t>prístup prostredníctvom mena, ktoré bude tvorené štatistickým kódom obce podľa číselníka č. 0051 (akronym ICZUJ) a hesla. Prístupové meno a heslo bude obciam distribuované cez jednotné kanály.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400" dirty="0"/>
          </a:p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sk-SK" b="1" dirty="0"/>
              <a:t>Sčítanie obyvateľov, domov a bytov 2021 – úlohy obce vo svetle nového dizajnu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DOMOV A BYTOV (SDB)</a:t>
            </a:r>
          </a:p>
        </p:txBody>
      </p:sp>
    </p:spTree>
    <p:extLst>
      <p:ext uri="{BB962C8B-B14F-4D97-AF65-F5344CB8AC3E}">
        <p14:creationId xmlns:p14="http://schemas.microsoft.com/office/powerpoint/2010/main" val="348615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solidFill>
            <a:srgbClr val="D8D9DA"/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OBEC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sk-SK" sz="3100" dirty="0"/>
              <a:t>určí osobu pre SDB</a:t>
            </a:r>
          </a:p>
          <a:p>
            <a:r>
              <a:rPr lang="sk-SK" sz="3100" dirty="0"/>
              <a:t>účasť na školení</a:t>
            </a:r>
          </a:p>
          <a:p>
            <a:r>
              <a:rPr lang="sk-SK" sz="3100"/>
              <a:t>kontaktuje </a:t>
            </a:r>
            <a:r>
              <a:rPr lang="sk-SK" sz="3100" dirty="0"/>
              <a:t>správcovské spoločnosti</a:t>
            </a:r>
          </a:p>
          <a:p>
            <a:r>
              <a:rPr lang="sk-SK" sz="3100" dirty="0"/>
              <a:t>realizuje a zodpovedá za sčítanie domov a bytov na svojom území </a:t>
            </a:r>
          </a:p>
          <a:p>
            <a:pPr marL="0" indent="0">
              <a:buNone/>
            </a:pPr>
            <a:endParaRPr lang="sk-SK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dirty="0">
                <a:solidFill>
                  <a:srgbClr val="0070C0"/>
                </a:solidFill>
              </a:rPr>
              <a:t>Činnosti, ktoré sa budú v rámci SDB realizovať: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dirty="0"/>
              <a:t>odstraňovanie celých záznamov o už neexistujúcich domoch a bytoch </a:t>
            </a:r>
            <a:r>
              <a:rPr lang="sk-SK" sz="1800" dirty="0"/>
              <a:t>(napr. zaniknuté asanáciou, ...),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dirty="0"/>
              <a:t>aktualizovanie údajov o  domoch a bytoch ak došlo ku zmene </a:t>
            </a:r>
            <a:r>
              <a:rPr lang="sk-SK" sz="1800" dirty="0"/>
              <a:t>(napr. rekonštrukcia, plynofikácia, kanalizácia...),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dirty="0"/>
              <a:t>dopĺňanie chýbajúcich údajov o domoch a bytoch </a:t>
            </a:r>
            <a:r>
              <a:rPr lang="sk-SK" sz="1800" dirty="0"/>
              <a:t>(napr. nezistené v predchádzajúcich sčítaniach)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k-SK" dirty="0"/>
              <a:t>dopĺňanie celých záznamov údajov o nových domoch a bytoch </a:t>
            </a:r>
            <a:r>
              <a:rPr lang="sk-SK" sz="1800" dirty="0"/>
              <a:t>(napr. dokončených v priebehu roku  2020)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400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054B96"/>
            </a:solidFill>
          </a:ln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ŠÚ SR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l-PL" dirty="0"/>
              <a:t>kontaktný bod (PK ŠÚ SR) - supervisor pre priebeh sčítania domov a bytov v obciach kraja </a:t>
            </a:r>
          </a:p>
          <a:p>
            <a:r>
              <a:rPr lang="sk-SK" dirty="0"/>
              <a:t>vedenie zoznam osôb zodpovedných za SDB </a:t>
            </a:r>
          </a:p>
          <a:p>
            <a:r>
              <a:rPr lang="sk-SK" dirty="0"/>
              <a:t>IS ESDB</a:t>
            </a:r>
          </a:p>
          <a:p>
            <a:r>
              <a:rPr lang="sk-SK" dirty="0"/>
              <a:t>metodické poradenstvo  na území kraja </a:t>
            </a:r>
          </a:p>
          <a:p>
            <a:r>
              <a:rPr lang="sk-SK" dirty="0"/>
              <a:t>technická asistencia v krajských mestách</a:t>
            </a:r>
          </a:p>
          <a:p>
            <a:r>
              <a:rPr lang="sk-SK" dirty="0"/>
              <a:t>školenie zástupcov obcí  </a:t>
            </a:r>
          </a:p>
          <a:p>
            <a:r>
              <a:rPr lang="sk-SK" dirty="0"/>
              <a:t>metodické pokyny pre obce k SDB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SČÍTANIE DOMOV A BYTOV (SDB)  - ÚLOHY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b="1" dirty="0"/>
              <a:t>Sčítanie obyvateľov, domov a bytov 2021 – úlohy obce vo svetle nového dizajnu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7160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11260</TotalTime>
  <Words>1073</Words>
  <Application>Microsoft Office PowerPoint</Application>
  <PresentationFormat>Širokouhlá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2" baseType="lpstr">
      <vt:lpstr>Adobe Devanagari</vt:lpstr>
      <vt:lpstr>Arial</vt:lpstr>
      <vt:lpstr>Calibri</vt:lpstr>
      <vt:lpstr>Courier New</vt:lpstr>
      <vt:lpstr>Times New Roman</vt:lpstr>
      <vt:lpstr>Wingdings</vt:lpstr>
      <vt:lpstr>Motív Office</vt:lpstr>
      <vt:lpstr>     </vt:lpstr>
      <vt:lpstr>Obsah</vt:lpstr>
      <vt:lpstr>SČÍTANIE OBYVATEĽOV, DOMOV A BYTOV V ROKU 2021</vt:lpstr>
      <vt:lpstr>SODB2021 – nový koncept</vt:lpstr>
      <vt:lpstr>Zákon 223/2019 o sčítaní  OBYVATEĽOV? DOMOV A BYTOV 2021</vt:lpstr>
      <vt:lpstr>PRÍPRAVA SODB 2021</vt:lpstr>
      <vt:lpstr>SČÍTANIE DOMOV A BYTOV (SDB)</vt:lpstr>
      <vt:lpstr>SČÍTANIE DOMOV A BYTOV (SDB)</vt:lpstr>
      <vt:lpstr>SČÍTANIE DOMOV A BYTOV (SDB)  - ÚLOHY</vt:lpstr>
      <vt:lpstr>SČÍTANIE OBYVATEĽOV  (ESO)</vt:lpstr>
      <vt:lpstr>SčítanIe obyvateľov</vt:lpstr>
      <vt:lpstr>SČÍTANIE OBYVATEĽOV - ESO</vt:lpstr>
      <vt:lpstr>SČÍTANIE OBYVATEĽOV - ESO</vt:lpstr>
      <vt:lpstr>FINANCOVANIE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***</dc:creator>
  <cp:lastModifiedBy>Zuzana Kotrus Rakociova</cp:lastModifiedBy>
  <cp:revision>581</cp:revision>
  <cp:lastPrinted>2018-06-13T10:16:55Z</cp:lastPrinted>
  <dcterms:created xsi:type="dcterms:W3CDTF">2016-09-27T11:41:08Z</dcterms:created>
  <dcterms:modified xsi:type="dcterms:W3CDTF">2019-10-03T13:28:35Z</dcterms:modified>
</cp:coreProperties>
</file>