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Override PartName="/ppt/diagrams/layout2.xml" ContentType="application/vnd.openxmlformats-officedocument.drawingml.diagramLayou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72"/>
  </p:notesMasterIdLst>
  <p:handoutMasterIdLst>
    <p:handoutMasterId r:id="rId73"/>
  </p:handoutMasterIdLst>
  <p:sldIdLst>
    <p:sldId id="256" r:id="rId5"/>
    <p:sldId id="292" r:id="rId6"/>
    <p:sldId id="303" r:id="rId7"/>
    <p:sldId id="302" r:id="rId8"/>
    <p:sldId id="294" r:id="rId9"/>
    <p:sldId id="304" r:id="rId10"/>
    <p:sldId id="305" r:id="rId11"/>
    <p:sldId id="296"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 id="274" r:id="rId7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8889" autoAdjust="0"/>
  </p:normalViewPr>
  <p:slideViewPr>
    <p:cSldViewPr>
      <p:cViewPr varScale="1">
        <p:scale>
          <a:sx n="68" d="100"/>
          <a:sy n="68" d="100"/>
        </p:scale>
        <p:origin x="-1176" y="-108"/>
      </p:cViewPr>
      <p:guideLst>
        <p:guide orient="horz" pos="2160"/>
        <p:guide pos="2880"/>
      </p:guideLst>
    </p:cSldViewPr>
  </p:slideViewPr>
  <p:outlineViewPr>
    <p:cViewPr>
      <p:scale>
        <a:sx n="1" d="1"/>
        <a:sy n="1" d="1"/>
      </p:scale>
      <p:origin x="0" y="2406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Pracovn__h_rok_programu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Pracovn__h_rok_programu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Pracovn__h_rok_programu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Pracovn__h_rok_programu_Microsoft_Office_Excel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k-SK"/>
  <c:clrMapOvr bg1="lt1" tx1="dk1" bg2="lt2" tx2="dk2" accent1="accent1" accent2="accent2" accent3="accent3" accent4="accent4" accent5="accent5" accent6="accent6" hlink="hlink" folHlink="folHlink"/>
  <c:chart>
    <c:plotArea>
      <c:layout/>
      <c:barChart>
        <c:barDir val="col"/>
        <c:grouping val="clustered"/>
        <c:ser>
          <c:idx val="0"/>
          <c:order val="0"/>
          <c:tx>
            <c:strRef>
              <c:f>Hárok1!$A$2</c:f>
              <c:strCache>
                <c:ptCount val="1"/>
                <c:pt idx="0">
                  <c:v>príjmy schválené</c:v>
                </c:pt>
              </c:strCache>
            </c:strRef>
          </c:tx>
          <c:cat>
            <c:strRef>
              <c:f>Hárok1!$B$1:$N$1</c:f>
              <c:strCache>
                <c:ptCount val="13"/>
                <c:pt idx="0">
                  <c:v>Tlmače</c:v>
                </c:pt>
                <c:pt idx="1">
                  <c:v>Vráble</c:v>
                </c:pt>
                <c:pt idx="2">
                  <c:v>Leopoldov</c:v>
                </c:pt>
                <c:pt idx="3">
                  <c:v>Trstená</c:v>
                </c:pt>
                <c:pt idx="4">
                  <c:v>Liptovský Hrádok</c:v>
                </c:pt>
                <c:pt idx="5">
                  <c:v>Podolínec</c:v>
                </c:pt>
                <c:pt idx="6">
                  <c:v>Kúty</c:v>
                </c:pt>
                <c:pt idx="7">
                  <c:v>Podbrezová</c:v>
                </c:pt>
                <c:pt idx="8">
                  <c:v>Klenovec</c:v>
                </c:pt>
                <c:pt idx="9">
                  <c:v>Trenčianska Turná</c:v>
                </c:pt>
                <c:pt idx="10">
                  <c:v>Beluša</c:v>
                </c:pt>
                <c:pt idx="11">
                  <c:v>MČ Košice - Krásna</c:v>
                </c:pt>
                <c:pt idx="12">
                  <c:v>MČ Košice - Nad Jazerom</c:v>
                </c:pt>
              </c:strCache>
            </c:strRef>
          </c:cat>
          <c:val>
            <c:numRef>
              <c:f>Hárok1!$B$2:$N$2</c:f>
              <c:numCache>
                <c:formatCode>General</c:formatCode>
                <c:ptCount val="13"/>
                <c:pt idx="0">
                  <c:v>1659802</c:v>
                </c:pt>
                <c:pt idx="1">
                  <c:v>8769900</c:v>
                </c:pt>
                <c:pt idx="2">
                  <c:v>2045419</c:v>
                </c:pt>
                <c:pt idx="3">
                  <c:v>9046773</c:v>
                </c:pt>
                <c:pt idx="4">
                  <c:v>8085763</c:v>
                </c:pt>
                <c:pt idx="5">
                  <c:v>1778710</c:v>
                </c:pt>
                <c:pt idx="6">
                  <c:v>1551115</c:v>
                </c:pt>
                <c:pt idx="7">
                  <c:v>7152602</c:v>
                </c:pt>
                <c:pt idx="8">
                  <c:v>2598900</c:v>
                </c:pt>
                <c:pt idx="9">
                  <c:v>1894321</c:v>
                </c:pt>
                <c:pt idx="10">
                  <c:v>2814923</c:v>
                </c:pt>
                <c:pt idx="11" formatCode="#,##0">
                  <c:v>547054</c:v>
                </c:pt>
                <c:pt idx="12">
                  <c:v>1136665</c:v>
                </c:pt>
              </c:numCache>
            </c:numRef>
          </c:val>
        </c:ser>
        <c:ser>
          <c:idx val="1"/>
          <c:order val="1"/>
          <c:tx>
            <c:strRef>
              <c:f>Hárok1!$A$3</c:f>
              <c:strCache>
                <c:ptCount val="1"/>
                <c:pt idx="0">
                  <c:v>príjmy skutočné</c:v>
                </c:pt>
              </c:strCache>
            </c:strRef>
          </c:tx>
          <c:cat>
            <c:strRef>
              <c:f>Hárok1!$B$1:$N$1</c:f>
              <c:strCache>
                <c:ptCount val="13"/>
                <c:pt idx="0">
                  <c:v>Tlmače</c:v>
                </c:pt>
                <c:pt idx="1">
                  <c:v>Vráble</c:v>
                </c:pt>
                <c:pt idx="2">
                  <c:v>Leopoldov</c:v>
                </c:pt>
                <c:pt idx="3">
                  <c:v>Trstená</c:v>
                </c:pt>
                <c:pt idx="4">
                  <c:v>Liptovský Hrádok</c:v>
                </c:pt>
                <c:pt idx="5">
                  <c:v>Podolínec</c:v>
                </c:pt>
                <c:pt idx="6">
                  <c:v>Kúty</c:v>
                </c:pt>
                <c:pt idx="7">
                  <c:v>Podbrezová</c:v>
                </c:pt>
                <c:pt idx="8">
                  <c:v>Klenovec</c:v>
                </c:pt>
                <c:pt idx="9">
                  <c:v>Trenčianska Turná</c:v>
                </c:pt>
                <c:pt idx="10">
                  <c:v>Beluša</c:v>
                </c:pt>
                <c:pt idx="11">
                  <c:v>MČ Košice - Krásna</c:v>
                </c:pt>
                <c:pt idx="12">
                  <c:v>MČ Košice - Nad Jazerom</c:v>
                </c:pt>
              </c:strCache>
            </c:strRef>
          </c:cat>
          <c:val>
            <c:numRef>
              <c:f>Hárok1!$B$3:$N$3</c:f>
              <c:numCache>
                <c:formatCode>General</c:formatCode>
                <c:ptCount val="13"/>
                <c:pt idx="0">
                  <c:v>2926360</c:v>
                </c:pt>
                <c:pt idx="1">
                  <c:v>7144828</c:v>
                </c:pt>
                <c:pt idx="2">
                  <c:v>2490604</c:v>
                </c:pt>
                <c:pt idx="3">
                  <c:v>6930543</c:v>
                </c:pt>
                <c:pt idx="4">
                  <c:v>8623900</c:v>
                </c:pt>
                <c:pt idx="5">
                  <c:v>2642175</c:v>
                </c:pt>
                <c:pt idx="6">
                  <c:v>2212103</c:v>
                </c:pt>
                <c:pt idx="7">
                  <c:v>1574560</c:v>
                </c:pt>
                <c:pt idx="8">
                  <c:v>1647269</c:v>
                </c:pt>
                <c:pt idx="9">
                  <c:v>2909662</c:v>
                </c:pt>
                <c:pt idx="10">
                  <c:v>2972569</c:v>
                </c:pt>
                <c:pt idx="11">
                  <c:v>622250</c:v>
                </c:pt>
                <c:pt idx="12">
                  <c:v>1308838</c:v>
                </c:pt>
              </c:numCache>
            </c:numRef>
          </c:val>
        </c:ser>
        <c:ser>
          <c:idx val="2"/>
          <c:order val="2"/>
          <c:tx>
            <c:strRef>
              <c:f>Hárok1!$A$4</c:f>
              <c:strCache>
                <c:ptCount val="1"/>
                <c:pt idx="0">
                  <c:v>výdavky schválené</c:v>
                </c:pt>
              </c:strCache>
            </c:strRef>
          </c:tx>
          <c:cat>
            <c:strRef>
              <c:f>Hárok1!$B$1:$N$1</c:f>
              <c:strCache>
                <c:ptCount val="13"/>
                <c:pt idx="0">
                  <c:v>Tlmače</c:v>
                </c:pt>
                <c:pt idx="1">
                  <c:v>Vráble</c:v>
                </c:pt>
                <c:pt idx="2">
                  <c:v>Leopoldov</c:v>
                </c:pt>
                <c:pt idx="3">
                  <c:v>Trstená</c:v>
                </c:pt>
                <c:pt idx="4">
                  <c:v>Liptovský Hrádok</c:v>
                </c:pt>
                <c:pt idx="5">
                  <c:v>Podolínec</c:v>
                </c:pt>
                <c:pt idx="6">
                  <c:v>Kúty</c:v>
                </c:pt>
                <c:pt idx="7">
                  <c:v>Podbrezová</c:v>
                </c:pt>
                <c:pt idx="8">
                  <c:v>Klenovec</c:v>
                </c:pt>
                <c:pt idx="9">
                  <c:v>Trenčianska Turná</c:v>
                </c:pt>
                <c:pt idx="10">
                  <c:v>Beluša</c:v>
                </c:pt>
                <c:pt idx="11">
                  <c:v>MČ Košice - Krásna</c:v>
                </c:pt>
                <c:pt idx="12">
                  <c:v>MČ Košice - Nad Jazerom</c:v>
                </c:pt>
              </c:strCache>
            </c:strRef>
          </c:cat>
          <c:val>
            <c:numRef>
              <c:f>Hárok1!$B$4:$N$4</c:f>
              <c:numCache>
                <c:formatCode>General</c:formatCode>
                <c:ptCount val="13"/>
                <c:pt idx="0">
                  <c:v>1659802</c:v>
                </c:pt>
                <c:pt idx="1">
                  <c:v>8769900</c:v>
                </c:pt>
                <c:pt idx="2">
                  <c:v>2040286</c:v>
                </c:pt>
                <c:pt idx="3">
                  <c:v>8985045</c:v>
                </c:pt>
                <c:pt idx="4">
                  <c:v>8085763</c:v>
                </c:pt>
                <c:pt idx="5">
                  <c:v>1778710</c:v>
                </c:pt>
                <c:pt idx="6">
                  <c:v>1551115</c:v>
                </c:pt>
                <c:pt idx="7">
                  <c:v>7152602</c:v>
                </c:pt>
                <c:pt idx="8">
                  <c:v>2598900</c:v>
                </c:pt>
                <c:pt idx="9">
                  <c:v>1894321</c:v>
                </c:pt>
                <c:pt idx="10">
                  <c:v>2814923</c:v>
                </c:pt>
                <c:pt idx="11">
                  <c:v>539054</c:v>
                </c:pt>
                <c:pt idx="12">
                  <c:v>1134245</c:v>
                </c:pt>
              </c:numCache>
            </c:numRef>
          </c:val>
        </c:ser>
        <c:ser>
          <c:idx val="3"/>
          <c:order val="3"/>
          <c:tx>
            <c:strRef>
              <c:f>Hárok1!$A$5</c:f>
              <c:strCache>
                <c:ptCount val="1"/>
                <c:pt idx="0">
                  <c:v>výdavky skutočné</c:v>
                </c:pt>
              </c:strCache>
            </c:strRef>
          </c:tx>
          <c:cat>
            <c:strRef>
              <c:f>Hárok1!$B$1:$N$1</c:f>
              <c:strCache>
                <c:ptCount val="13"/>
                <c:pt idx="0">
                  <c:v>Tlmače</c:v>
                </c:pt>
                <c:pt idx="1">
                  <c:v>Vráble</c:v>
                </c:pt>
                <c:pt idx="2">
                  <c:v>Leopoldov</c:v>
                </c:pt>
                <c:pt idx="3">
                  <c:v>Trstená</c:v>
                </c:pt>
                <c:pt idx="4">
                  <c:v>Liptovský Hrádok</c:v>
                </c:pt>
                <c:pt idx="5">
                  <c:v>Podolínec</c:v>
                </c:pt>
                <c:pt idx="6">
                  <c:v>Kúty</c:v>
                </c:pt>
                <c:pt idx="7">
                  <c:v>Podbrezová</c:v>
                </c:pt>
                <c:pt idx="8">
                  <c:v>Klenovec</c:v>
                </c:pt>
                <c:pt idx="9">
                  <c:v>Trenčianska Turná</c:v>
                </c:pt>
                <c:pt idx="10">
                  <c:v>Beluša</c:v>
                </c:pt>
                <c:pt idx="11">
                  <c:v>MČ Košice - Krásna</c:v>
                </c:pt>
                <c:pt idx="12">
                  <c:v>MČ Košice - Nad Jazerom</c:v>
                </c:pt>
              </c:strCache>
            </c:strRef>
          </c:cat>
          <c:val>
            <c:numRef>
              <c:f>Hárok1!$B$5:$N$5</c:f>
              <c:numCache>
                <c:formatCode>General</c:formatCode>
                <c:ptCount val="13"/>
                <c:pt idx="0">
                  <c:v>2787159</c:v>
                </c:pt>
                <c:pt idx="1">
                  <c:v>6792917</c:v>
                </c:pt>
                <c:pt idx="2">
                  <c:v>2123888</c:v>
                </c:pt>
                <c:pt idx="3">
                  <c:v>6874625</c:v>
                </c:pt>
                <c:pt idx="4">
                  <c:v>8382579</c:v>
                </c:pt>
                <c:pt idx="5">
                  <c:v>2642080</c:v>
                </c:pt>
                <c:pt idx="6">
                  <c:v>2116061</c:v>
                </c:pt>
                <c:pt idx="7">
                  <c:v>1532234</c:v>
                </c:pt>
                <c:pt idx="8">
                  <c:v>1436374</c:v>
                </c:pt>
                <c:pt idx="9">
                  <c:v>2831456</c:v>
                </c:pt>
                <c:pt idx="10">
                  <c:v>2818079</c:v>
                </c:pt>
                <c:pt idx="11">
                  <c:v>592750</c:v>
                </c:pt>
                <c:pt idx="12">
                  <c:v>1153433</c:v>
                </c:pt>
              </c:numCache>
            </c:numRef>
          </c:val>
        </c:ser>
        <c:axId val="79329536"/>
        <c:axId val="79335424"/>
      </c:barChart>
      <c:catAx>
        <c:axId val="79329536"/>
        <c:scaling>
          <c:orientation val="minMax"/>
        </c:scaling>
        <c:axPos val="b"/>
        <c:tickLblPos val="nextTo"/>
        <c:crossAx val="79335424"/>
        <c:crosses val="autoZero"/>
        <c:auto val="1"/>
        <c:lblAlgn val="ctr"/>
        <c:lblOffset val="100"/>
      </c:catAx>
      <c:valAx>
        <c:axId val="79335424"/>
        <c:scaling>
          <c:orientation val="minMax"/>
        </c:scaling>
        <c:axPos val="l"/>
        <c:majorGridlines/>
        <c:numFmt formatCode="General" sourceLinked="1"/>
        <c:tickLblPos val="nextTo"/>
        <c:crossAx val="79329536"/>
        <c:crosses val="autoZero"/>
        <c:crossBetween val="between"/>
      </c:valAx>
    </c:plotArea>
    <c:legend>
      <c:legendPos val="b"/>
      <c:layout/>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k-SK"/>
  <c:style val="4"/>
  <c:clrMapOvr bg1="lt1" tx1="dk1" bg2="lt2" tx2="dk2" accent1="accent1" accent2="accent2" accent3="accent3" accent4="accent4" accent5="accent5" accent6="accent6" hlink="hlink" folHlink="folHlink"/>
  <c:chart>
    <c:plotArea>
      <c:layout>
        <c:manualLayout>
          <c:layoutTarget val="inner"/>
          <c:xMode val="edge"/>
          <c:yMode val="edge"/>
          <c:x val="7.5293500470302449E-2"/>
          <c:y val="3.6641979158545918E-2"/>
          <c:w val="0.8631745665782895"/>
          <c:h val="0.53720459447519564"/>
        </c:manualLayout>
      </c:layout>
      <c:barChart>
        <c:barDir val="col"/>
        <c:grouping val="clustered"/>
        <c:ser>
          <c:idx val="0"/>
          <c:order val="0"/>
          <c:tx>
            <c:strRef>
              <c:f>Hárok1!$A$2</c:f>
              <c:strCache>
                <c:ptCount val="1"/>
                <c:pt idx="0">
                  <c:v>Dlh na obyvateľa</c:v>
                </c:pt>
              </c:strCache>
            </c:strRef>
          </c:tx>
          <c:cat>
            <c:strRef>
              <c:f>Hárok1!$B$1:$N$1</c:f>
              <c:strCache>
                <c:ptCount val="13"/>
                <c:pt idx="0">
                  <c:v>Tlmače</c:v>
                </c:pt>
                <c:pt idx="1">
                  <c:v>Vráble</c:v>
                </c:pt>
                <c:pt idx="2">
                  <c:v>Leopoldov</c:v>
                </c:pt>
                <c:pt idx="3">
                  <c:v>Trstená</c:v>
                </c:pt>
                <c:pt idx="4">
                  <c:v>Liptovský Hrádok</c:v>
                </c:pt>
                <c:pt idx="5">
                  <c:v>Podolínec</c:v>
                </c:pt>
                <c:pt idx="6">
                  <c:v>Kúty</c:v>
                </c:pt>
                <c:pt idx="7">
                  <c:v>Podbrezová</c:v>
                </c:pt>
                <c:pt idx="8">
                  <c:v>Klenovec</c:v>
                </c:pt>
                <c:pt idx="9">
                  <c:v>Trenčianska Turná</c:v>
                </c:pt>
                <c:pt idx="10">
                  <c:v>Beluša</c:v>
                </c:pt>
                <c:pt idx="11">
                  <c:v>MČ Košice - Krásna</c:v>
                </c:pt>
                <c:pt idx="12">
                  <c:v>MČ Košice - Nad Jazerom</c:v>
                </c:pt>
              </c:strCache>
            </c:strRef>
          </c:cat>
          <c:val>
            <c:numRef>
              <c:f>Hárok1!$B$2:$N$2</c:f>
              <c:numCache>
                <c:formatCode>General</c:formatCode>
                <c:ptCount val="13"/>
                <c:pt idx="0">
                  <c:v>242.93</c:v>
                </c:pt>
                <c:pt idx="1">
                  <c:v>289.08999999999969</c:v>
                </c:pt>
                <c:pt idx="2">
                  <c:v>489.03</c:v>
                </c:pt>
                <c:pt idx="3">
                  <c:v>534.31999999999948</c:v>
                </c:pt>
                <c:pt idx="4">
                  <c:v>718.09</c:v>
                </c:pt>
                <c:pt idx="5">
                  <c:v>351.98999999999899</c:v>
                </c:pt>
                <c:pt idx="6">
                  <c:v>113.42</c:v>
                </c:pt>
                <c:pt idx="7">
                  <c:v>0</c:v>
                </c:pt>
                <c:pt idx="8">
                  <c:v>76.13</c:v>
                </c:pt>
                <c:pt idx="9">
                  <c:v>423.34000000000032</c:v>
                </c:pt>
                <c:pt idx="10">
                  <c:v>61.120000000000012</c:v>
                </c:pt>
                <c:pt idx="11">
                  <c:v>53.28</c:v>
                </c:pt>
                <c:pt idx="12">
                  <c:v>9.8700000000000028</c:v>
                </c:pt>
              </c:numCache>
            </c:numRef>
          </c:val>
        </c:ser>
        <c:ser>
          <c:idx val="1"/>
          <c:order val="1"/>
          <c:tx>
            <c:strRef>
              <c:f>Hárok1!$A$3</c:f>
              <c:strCache>
                <c:ptCount val="1"/>
                <c:pt idx="0">
                  <c:v>Dlh na obyvateľa bez ŠFRB</c:v>
                </c:pt>
              </c:strCache>
            </c:strRef>
          </c:tx>
          <c:cat>
            <c:strRef>
              <c:f>Hárok1!$B$1:$N$1</c:f>
              <c:strCache>
                <c:ptCount val="13"/>
                <c:pt idx="0">
                  <c:v>Tlmače</c:v>
                </c:pt>
                <c:pt idx="1">
                  <c:v>Vráble</c:v>
                </c:pt>
                <c:pt idx="2">
                  <c:v>Leopoldov</c:v>
                </c:pt>
                <c:pt idx="3">
                  <c:v>Trstená</c:v>
                </c:pt>
                <c:pt idx="4">
                  <c:v>Liptovský Hrádok</c:v>
                </c:pt>
                <c:pt idx="5">
                  <c:v>Podolínec</c:v>
                </c:pt>
                <c:pt idx="6">
                  <c:v>Kúty</c:v>
                </c:pt>
                <c:pt idx="7">
                  <c:v>Podbrezová</c:v>
                </c:pt>
                <c:pt idx="8">
                  <c:v>Klenovec</c:v>
                </c:pt>
                <c:pt idx="9">
                  <c:v>Trenčianska Turná</c:v>
                </c:pt>
                <c:pt idx="10">
                  <c:v>Beluša</c:v>
                </c:pt>
                <c:pt idx="11">
                  <c:v>MČ Košice - Krásna</c:v>
                </c:pt>
                <c:pt idx="12">
                  <c:v>MČ Košice - Nad Jazerom</c:v>
                </c:pt>
              </c:strCache>
            </c:strRef>
          </c:cat>
          <c:val>
            <c:numRef>
              <c:f>Hárok1!$B$3:$N$3</c:f>
              <c:numCache>
                <c:formatCode>General</c:formatCode>
                <c:ptCount val="13"/>
                <c:pt idx="0">
                  <c:v>136.41999999999999</c:v>
                </c:pt>
                <c:pt idx="1">
                  <c:v>176.94</c:v>
                </c:pt>
                <c:pt idx="2">
                  <c:v>67.910000000000025</c:v>
                </c:pt>
                <c:pt idx="3">
                  <c:v>159.69</c:v>
                </c:pt>
                <c:pt idx="4">
                  <c:v>54.5</c:v>
                </c:pt>
                <c:pt idx="5">
                  <c:v>8.5</c:v>
                </c:pt>
                <c:pt idx="6">
                  <c:v>113.42</c:v>
                </c:pt>
                <c:pt idx="7">
                  <c:v>0</c:v>
                </c:pt>
                <c:pt idx="8">
                  <c:v>76.13</c:v>
                </c:pt>
                <c:pt idx="9">
                  <c:v>85.64</c:v>
                </c:pt>
                <c:pt idx="10">
                  <c:v>1.159999999999995</c:v>
                </c:pt>
                <c:pt idx="11">
                  <c:v>53.28</c:v>
                </c:pt>
                <c:pt idx="12">
                  <c:v>9.8700000000000028</c:v>
                </c:pt>
              </c:numCache>
            </c:numRef>
          </c:val>
        </c:ser>
        <c:axId val="87697280"/>
        <c:axId val="87698816"/>
      </c:barChart>
      <c:catAx>
        <c:axId val="87697280"/>
        <c:scaling>
          <c:orientation val="minMax"/>
        </c:scaling>
        <c:axPos val="b"/>
        <c:tickLblPos val="nextTo"/>
        <c:crossAx val="87698816"/>
        <c:crosses val="autoZero"/>
        <c:auto val="1"/>
        <c:lblAlgn val="ctr"/>
        <c:lblOffset val="100"/>
      </c:catAx>
      <c:valAx>
        <c:axId val="87698816"/>
        <c:scaling>
          <c:orientation val="minMax"/>
        </c:scaling>
        <c:axPos val="l"/>
        <c:majorGridlines/>
        <c:numFmt formatCode="General" sourceLinked="1"/>
        <c:tickLblPos val="nextTo"/>
        <c:crossAx val="87697280"/>
        <c:crosses val="autoZero"/>
        <c:crossBetween val="between"/>
      </c:valAx>
    </c:plotArea>
    <c:legend>
      <c:legendPos val="b"/>
      <c:layout/>
    </c:legend>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sk-SK"/>
  <c:style val="5"/>
  <c:clrMapOvr bg1="lt1" tx1="dk1" bg2="lt2" tx2="dk2" accent1="accent1" accent2="accent2" accent3="accent3" accent4="accent4" accent5="accent5" accent6="accent6" hlink="hlink" folHlink="folHlink"/>
  <c:chart>
    <c:plotArea>
      <c:layout/>
      <c:barChart>
        <c:barDir val="col"/>
        <c:grouping val="clustered"/>
        <c:ser>
          <c:idx val="0"/>
          <c:order val="0"/>
          <c:tx>
            <c:strRef>
              <c:f>Hárok1!$A$2</c:f>
              <c:strCache>
                <c:ptCount val="1"/>
                <c:pt idx="0">
                  <c:v>rok 2011</c:v>
                </c:pt>
              </c:strCache>
            </c:strRef>
          </c:tx>
          <c:cat>
            <c:strRef>
              <c:f>Hárok1!$B$1:$N$1</c:f>
              <c:strCache>
                <c:ptCount val="13"/>
                <c:pt idx="0">
                  <c:v>Tlmače</c:v>
                </c:pt>
                <c:pt idx="1">
                  <c:v>Vráble</c:v>
                </c:pt>
                <c:pt idx="2">
                  <c:v>Leopoldov</c:v>
                </c:pt>
                <c:pt idx="3">
                  <c:v>Trstená</c:v>
                </c:pt>
                <c:pt idx="4">
                  <c:v>Liptovský Hrádok</c:v>
                </c:pt>
                <c:pt idx="5">
                  <c:v>Podolínec</c:v>
                </c:pt>
                <c:pt idx="6">
                  <c:v>Kúty</c:v>
                </c:pt>
                <c:pt idx="7">
                  <c:v>Podbrezová</c:v>
                </c:pt>
                <c:pt idx="8">
                  <c:v>Klenovec</c:v>
                </c:pt>
                <c:pt idx="9">
                  <c:v>Trenčianska Turná</c:v>
                </c:pt>
                <c:pt idx="10">
                  <c:v>Beluša</c:v>
                </c:pt>
                <c:pt idx="11">
                  <c:v>MČ Košice - Krásna</c:v>
                </c:pt>
                <c:pt idx="12">
                  <c:v>MČ Košice - Nad Jazerom</c:v>
                </c:pt>
              </c:strCache>
            </c:strRef>
          </c:cat>
          <c:val>
            <c:numRef>
              <c:f>Hárok1!$B$2:$N$2</c:f>
              <c:numCache>
                <c:formatCode>General</c:formatCode>
                <c:ptCount val="13"/>
                <c:pt idx="0">
                  <c:v>8766685</c:v>
                </c:pt>
                <c:pt idx="1">
                  <c:v>21531912</c:v>
                </c:pt>
                <c:pt idx="2">
                  <c:v>9067321</c:v>
                </c:pt>
                <c:pt idx="3">
                  <c:v>20302934</c:v>
                </c:pt>
                <c:pt idx="4">
                  <c:v>21235214</c:v>
                </c:pt>
                <c:pt idx="5">
                  <c:v>8240125</c:v>
                </c:pt>
                <c:pt idx="6">
                  <c:v>9380034</c:v>
                </c:pt>
                <c:pt idx="7">
                  <c:v>3610298</c:v>
                </c:pt>
                <c:pt idx="8">
                  <c:v>3304844</c:v>
                </c:pt>
                <c:pt idx="9">
                  <c:v>9489325</c:v>
                </c:pt>
                <c:pt idx="10">
                  <c:v>8588023</c:v>
                </c:pt>
                <c:pt idx="11">
                  <c:v>5275688</c:v>
                </c:pt>
                <c:pt idx="12">
                  <c:v>3852165</c:v>
                </c:pt>
              </c:numCache>
            </c:numRef>
          </c:val>
        </c:ser>
        <c:ser>
          <c:idx val="1"/>
          <c:order val="1"/>
          <c:tx>
            <c:strRef>
              <c:f>Hárok1!$A$3</c:f>
              <c:strCache>
                <c:ptCount val="1"/>
                <c:pt idx="0">
                  <c:v>rok 2012</c:v>
                </c:pt>
              </c:strCache>
            </c:strRef>
          </c:tx>
          <c:cat>
            <c:strRef>
              <c:f>Hárok1!$B$1:$N$1</c:f>
              <c:strCache>
                <c:ptCount val="13"/>
                <c:pt idx="0">
                  <c:v>Tlmače</c:v>
                </c:pt>
                <c:pt idx="1">
                  <c:v>Vráble</c:v>
                </c:pt>
                <c:pt idx="2">
                  <c:v>Leopoldov</c:v>
                </c:pt>
                <c:pt idx="3">
                  <c:v>Trstená</c:v>
                </c:pt>
                <c:pt idx="4">
                  <c:v>Liptovský Hrádok</c:v>
                </c:pt>
                <c:pt idx="5">
                  <c:v>Podolínec</c:v>
                </c:pt>
                <c:pt idx="6">
                  <c:v>Kúty</c:v>
                </c:pt>
                <c:pt idx="7">
                  <c:v>Podbrezová</c:v>
                </c:pt>
                <c:pt idx="8">
                  <c:v>Klenovec</c:v>
                </c:pt>
                <c:pt idx="9">
                  <c:v>Trenčianska Turná</c:v>
                </c:pt>
                <c:pt idx="10">
                  <c:v>Beluša</c:v>
                </c:pt>
                <c:pt idx="11">
                  <c:v>MČ Košice - Krásna</c:v>
                </c:pt>
                <c:pt idx="12">
                  <c:v>MČ Košice - Nad Jazerom</c:v>
                </c:pt>
              </c:strCache>
            </c:strRef>
          </c:cat>
          <c:val>
            <c:numRef>
              <c:f>Hárok1!$B$3:$N$3</c:f>
              <c:numCache>
                <c:formatCode>General</c:formatCode>
                <c:ptCount val="13"/>
                <c:pt idx="0">
                  <c:v>8802863</c:v>
                </c:pt>
                <c:pt idx="1">
                  <c:v>22173106</c:v>
                </c:pt>
                <c:pt idx="2">
                  <c:v>9220242</c:v>
                </c:pt>
                <c:pt idx="3">
                  <c:v>21172337</c:v>
                </c:pt>
                <c:pt idx="4">
                  <c:v>24122017</c:v>
                </c:pt>
                <c:pt idx="5">
                  <c:v>11638389</c:v>
                </c:pt>
                <c:pt idx="6">
                  <c:v>9371894</c:v>
                </c:pt>
                <c:pt idx="7">
                  <c:v>3594764</c:v>
                </c:pt>
                <c:pt idx="8">
                  <c:v>3411448</c:v>
                </c:pt>
                <c:pt idx="9">
                  <c:v>40677444</c:v>
                </c:pt>
                <c:pt idx="10">
                  <c:v>8384111</c:v>
                </c:pt>
                <c:pt idx="11">
                  <c:v>5252500</c:v>
                </c:pt>
                <c:pt idx="12">
                  <c:v>3806380</c:v>
                </c:pt>
              </c:numCache>
            </c:numRef>
          </c:val>
        </c:ser>
        <c:axId val="68844928"/>
        <c:axId val="68859008"/>
      </c:barChart>
      <c:catAx>
        <c:axId val="68844928"/>
        <c:scaling>
          <c:orientation val="minMax"/>
        </c:scaling>
        <c:axPos val="b"/>
        <c:tickLblPos val="nextTo"/>
        <c:crossAx val="68859008"/>
        <c:crosses val="autoZero"/>
        <c:auto val="1"/>
        <c:lblAlgn val="ctr"/>
        <c:lblOffset val="100"/>
      </c:catAx>
      <c:valAx>
        <c:axId val="68859008"/>
        <c:scaling>
          <c:orientation val="minMax"/>
        </c:scaling>
        <c:axPos val="l"/>
        <c:majorGridlines/>
        <c:numFmt formatCode="General" sourceLinked="1"/>
        <c:tickLblPos val="nextTo"/>
        <c:crossAx val="68844928"/>
        <c:crosses val="autoZero"/>
        <c:crossBetween val="between"/>
      </c:valAx>
    </c:plotArea>
    <c:legend>
      <c:legendPos val="b"/>
      <c:layout/>
    </c:legend>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sk-SK"/>
  <c:style val="7"/>
  <c:clrMapOvr bg1="lt1" tx1="dk1" bg2="lt2" tx2="dk2" accent1="accent1" accent2="accent2" accent3="accent3" accent4="accent4" accent5="accent5" accent6="accent6" hlink="hlink" folHlink="folHlink"/>
  <c:chart>
    <c:plotArea>
      <c:layout/>
      <c:barChart>
        <c:barDir val="col"/>
        <c:grouping val="clustered"/>
        <c:ser>
          <c:idx val="0"/>
          <c:order val="0"/>
          <c:tx>
            <c:strRef>
              <c:f>Hárok1!$A$2</c:f>
              <c:strCache>
                <c:ptCount val="1"/>
                <c:pt idx="0">
                  <c:v>rok 2011</c:v>
                </c:pt>
              </c:strCache>
            </c:strRef>
          </c:tx>
          <c:cat>
            <c:strRef>
              <c:f>Hárok1!$B$1:$N$1</c:f>
              <c:strCache>
                <c:ptCount val="13"/>
                <c:pt idx="0">
                  <c:v>Tlmače</c:v>
                </c:pt>
                <c:pt idx="1">
                  <c:v>Vráble</c:v>
                </c:pt>
                <c:pt idx="2">
                  <c:v>Leopoldov</c:v>
                </c:pt>
                <c:pt idx="3">
                  <c:v>Trstená</c:v>
                </c:pt>
                <c:pt idx="4">
                  <c:v>Liptovský Hrádok</c:v>
                </c:pt>
                <c:pt idx="5">
                  <c:v>Podolínec</c:v>
                </c:pt>
                <c:pt idx="6">
                  <c:v>Kúty</c:v>
                </c:pt>
                <c:pt idx="7">
                  <c:v>Podbrezová</c:v>
                </c:pt>
                <c:pt idx="8">
                  <c:v>Klenovec</c:v>
                </c:pt>
                <c:pt idx="9">
                  <c:v>Trenčianska Turná</c:v>
                </c:pt>
                <c:pt idx="10">
                  <c:v>Beluša</c:v>
                </c:pt>
                <c:pt idx="11">
                  <c:v>MČ Košice - Krásna</c:v>
                </c:pt>
                <c:pt idx="12">
                  <c:v>MČ Košice - Nad Jazerom</c:v>
                </c:pt>
              </c:strCache>
            </c:strRef>
          </c:cat>
          <c:val>
            <c:numRef>
              <c:f>Hárok1!$B$2:$N$2</c:f>
              <c:numCache>
                <c:formatCode>General</c:formatCode>
                <c:ptCount val="13"/>
                <c:pt idx="0">
                  <c:v>190143</c:v>
                </c:pt>
                <c:pt idx="1">
                  <c:v>428537</c:v>
                </c:pt>
                <c:pt idx="2">
                  <c:v>21675</c:v>
                </c:pt>
                <c:pt idx="3">
                  <c:v>233843</c:v>
                </c:pt>
                <c:pt idx="4">
                  <c:v>70023.459999999992</c:v>
                </c:pt>
                <c:pt idx="5">
                  <c:v>79447</c:v>
                </c:pt>
                <c:pt idx="6">
                  <c:v>92030</c:v>
                </c:pt>
                <c:pt idx="7">
                  <c:v>33801</c:v>
                </c:pt>
                <c:pt idx="8">
                  <c:v>46663</c:v>
                </c:pt>
                <c:pt idx="9">
                  <c:v>70225</c:v>
                </c:pt>
                <c:pt idx="10">
                  <c:v>40924.75</c:v>
                </c:pt>
                <c:pt idx="11">
                  <c:v>6903.98</c:v>
                </c:pt>
                <c:pt idx="12">
                  <c:v>6846</c:v>
                </c:pt>
              </c:numCache>
            </c:numRef>
          </c:val>
        </c:ser>
        <c:ser>
          <c:idx val="1"/>
          <c:order val="1"/>
          <c:tx>
            <c:strRef>
              <c:f>Hárok1!$A$3</c:f>
              <c:strCache>
                <c:ptCount val="1"/>
                <c:pt idx="0">
                  <c:v>rok 2012</c:v>
                </c:pt>
              </c:strCache>
            </c:strRef>
          </c:tx>
          <c:cat>
            <c:strRef>
              <c:f>Hárok1!$B$1:$N$1</c:f>
              <c:strCache>
                <c:ptCount val="13"/>
                <c:pt idx="0">
                  <c:v>Tlmače</c:v>
                </c:pt>
                <c:pt idx="1">
                  <c:v>Vráble</c:v>
                </c:pt>
                <c:pt idx="2">
                  <c:v>Leopoldov</c:v>
                </c:pt>
                <c:pt idx="3">
                  <c:v>Trstená</c:v>
                </c:pt>
                <c:pt idx="4">
                  <c:v>Liptovský Hrádok</c:v>
                </c:pt>
                <c:pt idx="5">
                  <c:v>Podolínec</c:v>
                </c:pt>
                <c:pt idx="6">
                  <c:v>Kúty</c:v>
                </c:pt>
                <c:pt idx="7">
                  <c:v>Podbrezová</c:v>
                </c:pt>
                <c:pt idx="8">
                  <c:v>Klenovec</c:v>
                </c:pt>
                <c:pt idx="9">
                  <c:v>Trenčianska Turná</c:v>
                </c:pt>
                <c:pt idx="10">
                  <c:v>Beluša</c:v>
                </c:pt>
                <c:pt idx="11">
                  <c:v>MČ Košice - Krásna</c:v>
                </c:pt>
                <c:pt idx="12">
                  <c:v>MČ Košice - Nad Jazerom</c:v>
                </c:pt>
              </c:strCache>
            </c:strRef>
          </c:cat>
          <c:val>
            <c:numRef>
              <c:f>Hárok1!$B$3:$N$3</c:f>
              <c:numCache>
                <c:formatCode>General</c:formatCode>
                <c:ptCount val="13"/>
                <c:pt idx="0">
                  <c:v>246460</c:v>
                </c:pt>
                <c:pt idx="1">
                  <c:v>408852</c:v>
                </c:pt>
                <c:pt idx="2">
                  <c:v>29535</c:v>
                </c:pt>
                <c:pt idx="3">
                  <c:v>385140.58</c:v>
                </c:pt>
                <c:pt idx="4">
                  <c:v>89069.13</c:v>
                </c:pt>
                <c:pt idx="5">
                  <c:v>88576.98</c:v>
                </c:pt>
                <c:pt idx="6">
                  <c:v>68650</c:v>
                </c:pt>
                <c:pt idx="7">
                  <c:v>27495</c:v>
                </c:pt>
                <c:pt idx="8">
                  <c:v>52594</c:v>
                </c:pt>
                <c:pt idx="9">
                  <c:v>76095.61</c:v>
                </c:pt>
                <c:pt idx="10">
                  <c:v>40009.22</c:v>
                </c:pt>
                <c:pt idx="11">
                  <c:v>5214.49</c:v>
                </c:pt>
                <c:pt idx="12">
                  <c:v>6372</c:v>
                </c:pt>
              </c:numCache>
            </c:numRef>
          </c:val>
        </c:ser>
        <c:axId val="69494272"/>
        <c:axId val="69495808"/>
      </c:barChart>
      <c:catAx>
        <c:axId val="69494272"/>
        <c:scaling>
          <c:orientation val="minMax"/>
        </c:scaling>
        <c:axPos val="b"/>
        <c:tickLblPos val="nextTo"/>
        <c:crossAx val="69495808"/>
        <c:crosses val="autoZero"/>
        <c:auto val="1"/>
        <c:lblAlgn val="ctr"/>
        <c:lblOffset val="100"/>
      </c:catAx>
      <c:valAx>
        <c:axId val="69495808"/>
        <c:scaling>
          <c:orientation val="minMax"/>
        </c:scaling>
        <c:axPos val="l"/>
        <c:majorGridlines/>
        <c:numFmt formatCode="General" sourceLinked="1"/>
        <c:tickLblPos val="nextTo"/>
        <c:crossAx val="69494272"/>
        <c:crosses val="autoZero"/>
        <c:crossBetween val="between"/>
      </c:valAx>
    </c:plotArea>
    <c:legend>
      <c:legendPos val="b"/>
      <c:layout/>
    </c:legend>
    <c:plotVisOnly val="1"/>
  </c:chart>
  <c:externalData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diagrams/_rels/data2.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E009F-EE1D-40F2-9590-6413E9D8A52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sk-SK"/>
        </a:p>
      </dgm:t>
    </dgm:pt>
    <dgm:pt modelId="{D0B6668A-5B4F-40C7-AD4C-64D8E3293B1F}">
      <dgm:prSet custT="1"/>
      <dgm:spPr/>
      <dgm:t>
        <a:bodyPr/>
        <a:lstStyle/>
        <a:p>
          <a:r>
            <a:rPr lang="sk-SK" sz="1600" dirty="0" smtClean="0">
              <a:latin typeface="+mn-lt"/>
              <a:cs typeface="Times New Roman" pitchFamily="18" charset="0"/>
            </a:rPr>
            <a:t>Účtovná komora</a:t>
          </a:r>
          <a:endParaRPr lang="sk-SK" sz="1600" dirty="0">
            <a:latin typeface="+mn-lt"/>
            <a:cs typeface="Times New Roman" pitchFamily="18" charset="0"/>
          </a:endParaRPr>
        </a:p>
      </dgm:t>
    </dgm:pt>
    <dgm:pt modelId="{167611FC-F44C-42C9-B3B2-BC67DC0FEC69}" type="parTrans" cxnId="{9DAA6709-3EF1-4E63-8F0E-BBAB52DB263C}">
      <dgm:prSet/>
      <dgm:spPr/>
      <dgm:t>
        <a:bodyPr/>
        <a:lstStyle/>
        <a:p>
          <a:endParaRPr lang="sk-SK" sz="2400"/>
        </a:p>
      </dgm:t>
    </dgm:pt>
    <dgm:pt modelId="{5DED6A63-6FB8-4A27-B2AA-68C1E4E82047}" type="sibTrans" cxnId="{9DAA6709-3EF1-4E63-8F0E-BBAB52DB263C}">
      <dgm:prSet/>
      <dgm:spPr/>
      <dgm:t>
        <a:bodyPr/>
        <a:lstStyle/>
        <a:p>
          <a:endParaRPr lang="sk-SK" sz="2400"/>
        </a:p>
      </dgm:t>
    </dgm:pt>
    <dgm:pt modelId="{0DCAF2AD-32F6-4568-ADF1-09E559084F6B}">
      <dgm:prSet custT="1"/>
      <dgm:spPr/>
      <dgm:t>
        <a:bodyPr/>
        <a:lstStyle/>
        <a:p>
          <a:r>
            <a:rPr lang="sk-SK" sz="1600" dirty="0" smtClean="0">
              <a:latin typeface="+mn-lt"/>
              <a:cs typeface="Times New Roman" pitchFamily="18" charset="0"/>
            </a:rPr>
            <a:t>Najvyšší účtovný kontrolný úrad</a:t>
          </a:r>
          <a:endParaRPr lang="sk-SK" sz="1600" dirty="0">
            <a:latin typeface="+mn-lt"/>
            <a:cs typeface="Times New Roman" pitchFamily="18" charset="0"/>
          </a:endParaRPr>
        </a:p>
      </dgm:t>
    </dgm:pt>
    <dgm:pt modelId="{A2AB61A4-5712-45EB-8B48-5F7827D6739B}" type="parTrans" cxnId="{5010B493-8613-467B-B51B-A51A13ABF1BC}">
      <dgm:prSet/>
      <dgm:spPr/>
      <dgm:t>
        <a:bodyPr/>
        <a:lstStyle/>
        <a:p>
          <a:endParaRPr lang="sk-SK" sz="2400"/>
        </a:p>
      </dgm:t>
    </dgm:pt>
    <dgm:pt modelId="{58D9D90C-932B-485E-8286-EF125088E591}" type="sibTrans" cxnId="{5010B493-8613-467B-B51B-A51A13ABF1BC}">
      <dgm:prSet/>
      <dgm:spPr/>
      <dgm:t>
        <a:bodyPr/>
        <a:lstStyle/>
        <a:p>
          <a:endParaRPr lang="sk-SK" sz="2400"/>
        </a:p>
      </dgm:t>
    </dgm:pt>
    <dgm:pt modelId="{38C54113-66A4-4426-8587-440D0BF90292}">
      <dgm:prSet custT="1"/>
      <dgm:spPr/>
      <dgm:t>
        <a:bodyPr/>
        <a:lstStyle/>
        <a:p>
          <a:r>
            <a:rPr lang="sk-SK" sz="1600" dirty="0" smtClean="0">
              <a:latin typeface="+mn-lt"/>
              <a:cs typeface="Times New Roman" pitchFamily="18" charset="0"/>
            </a:rPr>
            <a:t>Minister. štátnej kontroly</a:t>
          </a:r>
          <a:endParaRPr lang="sk-SK" sz="1600" dirty="0">
            <a:latin typeface="+mn-lt"/>
            <a:cs typeface="Times New Roman" pitchFamily="18" charset="0"/>
          </a:endParaRPr>
        </a:p>
      </dgm:t>
    </dgm:pt>
    <dgm:pt modelId="{C31AA3B8-1E90-4681-9C8B-194DBBEBAA18}" type="parTrans" cxnId="{270E8B75-E9D0-48DC-A7AE-544EB8B4747F}">
      <dgm:prSet/>
      <dgm:spPr/>
      <dgm:t>
        <a:bodyPr/>
        <a:lstStyle/>
        <a:p>
          <a:endParaRPr lang="sk-SK" sz="2400"/>
        </a:p>
      </dgm:t>
    </dgm:pt>
    <dgm:pt modelId="{1E1C6800-B837-466A-BDC5-883B7F00397E}" type="sibTrans" cxnId="{270E8B75-E9D0-48DC-A7AE-544EB8B4747F}">
      <dgm:prSet/>
      <dgm:spPr/>
      <dgm:t>
        <a:bodyPr/>
        <a:lstStyle/>
        <a:p>
          <a:endParaRPr lang="sk-SK" sz="2400"/>
        </a:p>
      </dgm:t>
    </dgm:pt>
    <dgm:pt modelId="{060671BE-0972-4928-87F3-999DE3752563}">
      <dgm:prSet custT="1"/>
      <dgm:spPr/>
      <dgm:t>
        <a:bodyPr/>
        <a:lstStyle/>
        <a:p>
          <a:r>
            <a:rPr lang="sk-SK" sz="1600" dirty="0" smtClean="0">
              <a:latin typeface="+mn-lt"/>
              <a:cs typeface="Times New Roman" pitchFamily="18" charset="0"/>
            </a:rPr>
            <a:t>Výbory ľudovej kontroly SSR</a:t>
          </a:r>
          <a:r>
            <a:rPr lang="sk-SK" sz="1600" dirty="0" smtClean="0">
              <a:latin typeface="Times New Roman" pitchFamily="18" charset="0"/>
              <a:cs typeface="Times New Roman" pitchFamily="18" charset="0"/>
            </a:rPr>
            <a:t> („VLK“)</a:t>
          </a:r>
          <a:endParaRPr lang="sk-SK" sz="1600" dirty="0">
            <a:latin typeface="Times New Roman" pitchFamily="18" charset="0"/>
            <a:cs typeface="Times New Roman" pitchFamily="18" charset="0"/>
          </a:endParaRPr>
        </a:p>
      </dgm:t>
    </dgm:pt>
    <dgm:pt modelId="{7B63A153-EF11-4309-A555-973671D79C59}" type="parTrans" cxnId="{8DB6B408-349F-48E0-A2AB-35D28AD09F3E}">
      <dgm:prSet/>
      <dgm:spPr/>
      <dgm:t>
        <a:bodyPr/>
        <a:lstStyle/>
        <a:p>
          <a:endParaRPr lang="sk-SK" sz="2400"/>
        </a:p>
      </dgm:t>
    </dgm:pt>
    <dgm:pt modelId="{E0C889A3-9E46-479D-BF20-4A7521F9FC8C}" type="sibTrans" cxnId="{8DB6B408-349F-48E0-A2AB-35D28AD09F3E}">
      <dgm:prSet/>
      <dgm:spPr/>
      <dgm:t>
        <a:bodyPr/>
        <a:lstStyle/>
        <a:p>
          <a:endParaRPr lang="sk-SK" sz="2400"/>
        </a:p>
      </dgm:t>
    </dgm:pt>
    <dgm:pt modelId="{81522F0B-5600-4287-BA4F-BC4924AF4490}">
      <dgm:prSet custT="1"/>
      <dgm:spPr/>
      <dgm:t>
        <a:bodyPr/>
        <a:lstStyle/>
        <a:p>
          <a:r>
            <a:rPr lang="sk-SK" sz="1600" dirty="0" smtClean="0">
              <a:latin typeface="+mn-lt"/>
              <a:cs typeface="Times New Roman" pitchFamily="18" charset="0"/>
            </a:rPr>
            <a:t>Minister. kontroly</a:t>
          </a:r>
          <a:endParaRPr lang="sk-SK" sz="1600" dirty="0">
            <a:latin typeface="+mn-lt"/>
            <a:cs typeface="Times New Roman" pitchFamily="18" charset="0"/>
          </a:endParaRPr>
        </a:p>
      </dgm:t>
    </dgm:pt>
    <dgm:pt modelId="{55A06888-B338-44C8-B3E4-DD329DA608CB}" type="parTrans" cxnId="{01E5C0FB-88C1-485C-A27F-6C986681B0E8}">
      <dgm:prSet/>
      <dgm:spPr/>
      <dgm:t>
        <a:bodyPr/>
        <a:lstStyle/>
        <a:p>
          <a:endParaRPr lang="sk-SK" sz="2400"/>
        </a:p>
      </dgm:t>
    </dgm:pt>
    <dgm:pt modelId="{72CEA617-DC5D-410D-89AF-F211AD1453EA}" type="sibTrans" cxnId="{01E5C0FB-88C1-485C-A27F-6C986681B0E8}">
      <dgm:prSet/>
      <dgm:spPr/>
      <dgm:t>
        <a:bodyPr/>
        <a:lstStyle/>
        <a:p>
          <a:endParaRPr lang="sk-SK" sz="2400"/>
        </a:p>
      </dgm:t>
    </dgm:pt>
    <dgm:pt modelId="{4DAD75F9-0031-477B-926E-2B4306002AA1}">
      <dgm:prSet custT="1"/>
      <dgm:spPr/>
      <dgm:t>
        <a:bodyPr/>
        <a:lstStyle/>
        <a:p>
          <a:r>
            <a:rPr lang="sk-SK" sz="1800" b="1" dirty="0" smtClean="0">
              <a:latin typeface="+mn-lt"/>
              <a:cs typeface="Times New Roman" pitchFamily="18" charset="0"/>
            </a:rPr>
            <a:t>Najvyšší kontrolný úrad SR</a:t>
          </a:r>
          <a:endParaRPr lang="sk-SK" sz="1800" b="1" dirty="0">
            <a:latin typeface="+mn-lt"/>
            <a:cs typeface="Times New Roman" pitchFamily="18" charset="0"/>
          </a:endParaRPr>
        </a:p>
      </dgm:t>
    </dgm:pt>
    <dgm:pt modelId="{68AB09DC-AF2D-48FF-9006-581C7D508F2B}" type="parTrans" cxnId="{40E41442-6D76-440C-853A-4455E40520D0}">
      <dgm:prSet/>
      <dgm:spPr/>
      <dgm:t>
        <a:bodyPr/>
        <a:lstStyle/>
        <a:p>
          <a:endParaRPr lang="sk-SK" sz="2400"/>
        </a:p>
      </dgm:t>
    </dgm:pt>
    <dgm:pt modelId="{72339B34-13E8-4A37-8DA9-1FE0B52879E6}" type="sibTrans" cxnId="{40E41442-6D76-440C-853A-4455E40520D0}">
      <dgm:prSet/>
      <dgm:spPr/>
      <dgm:t>
        <a:bodyPr/>
        <a:lstStyle/>
        <a:p>
          <a:endParaRPr lang="sk-SK" sz="2400"/>
        </a:p>
      </dgm:t>
    </dgm:pt>
    <dgm:pt modelId="{9A5BD8DF-B020-4B64-8FB8-8CF46CFAC58E}" type="pres">
      <dgm:prSet presAssocID="{FF7E009F-EE1D-40F2-9590-6413E9D8A529}" presName="Name0" presStyleCnt="0">
        <dgm:presLayoutVars>
          <dgm:dir/>
          <dgm:resizeHandles val="exact"/>
        </dgm:presLayoutVars>
      </dgm:prSet>
      <dgm:spPr/>
      <dgm:t>
        <a:bodyPr/>
        <a:lstStyle/>
        <a:p>
          <a:endParaRPr lang="sk-SK"/>
        </a:p>
      </dgm:t>
    </dgm:pt>
    <dgm:pt modelId="{AA2F7575-6D6E-4831-BDAB-0ECC419BDCAB}" type="pres">
      <dgm:prSet presAssocID="{FF7E009F-EE1D-40F2-9590-6413E9D8A529}" presName="fgShape" presStyleLbl="fgShp" presStyleIdx="0" presStyleCnt="1" custScaleX="107564"/>
      <dgm:spPr>
        <a:prstGeom prst="rightArrow">
          <a:avLst/>
        </a:prstGeom>
      </dgm:spPr>
      <dgm:t>
        <a:bodyPr/>
        <a:lstStyle/>
        <a:p>
          <a:endParaRPr lang="sk-SK"/>
        </a:p>
      </dgm:t>
    </dgm:pt>
    <dgm:pt modelId="{0201DAAD-1FEC-47C9-8C99-EF0370D2E0EE}" type="pres">
      <dgm:prSet presAssocID="{FF7E009F-EE1D-40F2-9590-6413E9D8A529}" presName="linComp" presStyleCnt="0"/>
      <dgm:spPr/>
      <dgm:t>
        <a:bodyPr/>
        <a:lstStyle/>
        <a:p>
          <a:endParaRPr lang="sk-SK"/>
        </a:p>
      </dgm:t>
    </dgm:pt>
    <dgm:pt modelId="{C1F342AC-5E89-4FB6-BD5B-F287A2A74572}" type="pres">
      <dgm:prSet presAssocID="{D0B6668A-5B4F-40C7-AD4C-64D8E3293B1F}" presName="compNode" presStyleCnt="0"/>
      <dgm:spPr/>
      <dgm:t>
        <a:bodyPr/>
        <a:lstStyle/>
        <a:p>
          <a:endParaRPr lang="sk-SK"/>
        </a:p>
      </dgm:t>
    </dgm:pt>
    <dgm:pt modelId="{898320C1-8671-4E3A-AFE5-6FA22676FC76}" type="pres">
      <dgm:prSet presAssocID="{D0B6668A-5B4F-40C7-AD4C-64D8E3293B1F}" presName="bkgdShape" presStyleLbl="node1" presStyleIdx="0" presStyleCnt="6"/>
      <dgm:spPr/>
      <dgm:t>
        <a:bodyPr/>
        <a:lstStyle/>
        <a:p>
          <a:endParaRPr lang="sk-SK"/>
        </a:p>
      </dgm:t>
    </dgm:pt>
    <dgm:pt modelId="{1EC1FD63-F345-44DB-A31A-F744FD94D0DF}" type="pres">
      <dgm:prSet presAssocID="{D0B6668A-5B4F-40C7-AD4C-64D8E3293B1F}" presName="nodeTx" presStyleLbl="node1" presStyleIdx="0" presStyleCnt="6">
        <dgm:presLayoutVars>
          <dgm:bulletEnabled val="1"/>
        </dgm:presLayoutVars>
      </dgm:prSet>
      <dgm:spPr/>
      <dgm:t>
        <a:bodyPr/>
        <a:lstStyle/>
        <a:p>
          <a:endParaRPr lang="sk-SK"/>
        </a:p>
      </dgm:t>
    </dgm:pt>
    <dgm:pt modelId="{EC0C3E24-BB3E-4BA9-BDF0-FEF55FF4267F}" type="pres">
      <dgm:prSet presAssocID="{D0B6668A-5B4F-40C7-AD4C-64D8E3293B1F}" presName="invisiNode" presStyleLbl="node1" presStyleIdx="0" presStyleCnt="6"/>
      <dgm:spPr/>
      <dgm:t>
        <a:bodyPr/>
        <a:lstStyle/>
        <a:p>
          <a:endParaRPr lang="sk-SK"/>
        </a:p>
      </dgm:t>
    </dgm:pt>
    <dgm:pt modelId="{F07BDD75-215B-4355-A880-0A5DFA8AFEEA}" type="pres">
      <dgm:prSet presAssocID="{D0B6668A-5B4F-40C7-AD4C-64D8E3293B1F}" presName="imagNode" presStyleLbl="fgImgPlace1" presStyleIdx="0" presStyleCnt="6"/>
      <dgm:spPr>
        <a:blipFill rotWithShape="0">
          <a:blip xmlns:r="http://schemas.openxmlformats.org/officeDocument/2006/relationships" r:embed="rId1"/>
          <a:stretch>
            <a:fillRect/>
          </a:stretch>
        </a:blipFill>
      </dgm:spPr>
      <dgm:t>
        <a:bodyPr/>
        <a:lstStyle/>
        <a:p>
          <a:endParaRPr lang="sk-SK"/>
        </a:p>
      </dgm:t>
    </dgm:pt>
    <dgm:pt modelId="{974220D1-55E0-40EE-A51C-3CCCE2313624}" type="pres">
      <dgm:prSet presAssocID="{5DED6A63-6FB8-4A27-B2AA-68C1E4E82047}" presName="sibTrans" presStyleLbl="sibTrans2D1" presStyleIdx="0" presStyleCnt="0"/>
      <dgm:spPr/>
      <dgm:t>
        <a:bodyPr/>
        <a:lstStyle/>
        <a:p>
          <a:endParaRPr lang="sk-SK"/>
        </a:p>
      </dgm:t>
    </dgm:pt>
    <dgm:pt modelId="{6DB2C980-C631-43DC-B705-6834C2BAAA4F}" type="pres">
      <dgm:prSet presAssocID="{0DCAF2AD-32F6-4568-ADF1-09E559084F6B}" presName="compNode" presStyleCnt="0"/>
      <dgm:spPr/>
      <dgm:t>
        <a:bodyPr/>
        <a:lstStyle/>
        <a:p>
          <a:endParaRPr lang="sk-SK"/>
        </a:p>
      </dgm:t>
    </dgm:pt>
    <dgm:pt modelId="{F55C6F7C-CBD5-4416-AD06-7AD3EF1A9B76}" type="pres">
      <dgm:prSet presAssocID="{0DCAF2AD-32F6-4568-ADF1-09E559084F6B}" presName="bkgdShape" presStyleLbl="node1" presStyleIdx="1" presStyleCnt="6"/>
      <dgm:spPr/>
      <dgm:t>
        <a:bodyPr/>
        <a:lstStyle/>
        <a:p>
          <a:endParaRPr lang="sk-SK"/>
        </a:p>
      </dgm:t>
    </dgm:pt>
    <dgm:pt modelId="{E0443D3A-BA4F-41AD-8F5C-754FA6C8D8B6}" type="pres">
      <dgm:prSet presAssocID="{0DCAF2AD-32F6-4568-ADF1-09E559084F6B}" presName="nodeTx" presStyleLbl="node1" presStyleIdx="1" presStyleCnt="6">
        <dgm:presLayoutVars>
          <dgm:bulletEnabled val="1"/>
        </dgm:presLayoutVars>
      </dgm:prSet>
      <dgm:spPr/>
      <dgm:t>
        <a:bodyPr/>
        <a:lstStyle/>
        <a:p>
          <a:endParaRPr lang="sk-SK"/>
        </a:p>
      </dgm:t>
    </dgm:pt>
    <dgm:pt modelId="{0FF9B876-323C-4B0B-AA7B-6953172698F2}" type="pres">
      <dgm:prSet presAssocID="{0DCAF2AD-32F6-4568-ADF1-09E559084F6B}" presName="invisiNode" presStyleLbl="node1" presStyleIdx="1" presStyleCnt="6"/>
      <dgm:spPr/>
      <dgm:t>
        <a:bodyPr/>
        <a:lstStyle/>
        <a:p>
          <a:endParaRPr lang="sk-SK"/>
        </a:p>
      </dgm:t>
    </dgm:pt>
    <dgm:pt modelId="{38697377-8596-4389-A953-0FA50FC78215}" type="pres">
      <dgm:prSet presAssocID="{0DCAF2AD-32F6-4568-ADF1-09E559084F6B}" presName="imagNode" presStyleLbl="fgImgPlace1" presStyleIdx="1" presStyleCnt="6"/>
      <dgm:spPr>
        <a:blipFill rotWithShape="0">
          <a:blip xmlns:r="http://schemas.openxmlformats.org/officeDocument/2006/relationships" r:embed="rId2"/>
          <a:stretch>
            <a:fillRect/>
          </a:stretch>
        </a:blipFill>
      </dgm:spPr>
      <dgm:t>
        <a:bodyPr/>
        <a:lstStyle/>
        <a:p>
          <a:endParaRPr lang="sk-SK"/>
        </a:p>
      </dgm:t>
    </dgm:pt>
    <dgm:pt modelId="{0442D70B-9FF9-4CCC-B4B7-6D4F01FA4277}" type="pres">
      <dgm:prSet presAssocID="{58D9D90C-932B-485E-8286-EF125088E591}" presName="sibTrans" presStyleLbl="sibTrans2D1" presStyleIdx="0" presStyleCnt="0"/>
      <dgm:spPr/>
      <dgm:t>
        <a:bodyPr/>
        <a:lstStyle/>
        <a:p>
          <a:endParaRPr lang="sk-SK"/>
        </a:p>
      </dgm:t>
    </dgm:pt>
    <dgm:pt modelId="{012F05DE-8A48-4F1A-85E6-BC51F7AC24ED}" type="pres">
      <dgm:prSet presAssocID="{38C54113-66A4-4426-8587-440D0BF90292}" presName="compNode" presStyleCnt="0"/>
      <dgm:spPr/>
      <dgm:t>
        <a:bodyPr/>
        <a:lstStyle/>
        <a:p>
          <a:endParaRPr lang="sk-SK"/>
        </a:p>
      </dgm:t>
    </dgm:pt>
    <dgm:pt modelId="{73A1EB90-9800-4D9B-9249-D95E89797984}" type="pres">
      <dgm:prSet presAssocID="{38C54113-66A4-4426-8587-440D0BF90292}" presName="bkgdShape" presStyleLbl="node1" presStyleIdx="2" presStyleCnt="6"/>
      <dgm:spPr/>
      <dgm:t>
        <a:bodyPr/>
        <a:lstStyle/>
        <a:p>
          <a:endParaRPr lang="sk-SK"/>
        </a:p>
      </dgm:t>
    </dgm:pt>
    <dgm:pt modelId="{DCD7CD30-0ED7-4BBD-8468-CADFC5867BEF}" type="pres">
      <dgm:prSet presAssocID="{38C54113-66A4-4426-8587-440D0BF90292}" presName="nodeTx" presStyleLbl="node1" presStyleIdx="2" presStyleCnt="6">
        <dgm:presLayoutVars>
          <dgm:bulletEnabled val="1"/>
        </dgm:presLayoutVars>
      </dgm:prSet>
      <dgm:spPr/>
      <dgm:t>
        <a:bodyPr/>
        <a:lstStyle/>
        <a:p>
          <a:endParaRPr lang="sk-SK"/>
        </a:p>
      </dgm:t>
    </dgm:pt>
    <dgm:pt modelId="{B15AD09E-AFF6-475C-B3CB-0F373A0777C2}" type="pres">
      <dgm:prSet presAssocID="{38C54113-66A4-4426-8587-440D0BF90292}" presName="invisiNode" presStyleLbl="node1" presStyleIdx="2" presStyleCnt="6"/>
      <dgm:spPr/>
      <dgm:t>
        <a:bodyPr/>
        <a:lstStyle/>
        <a:p>
          <a:endParaRPr lang="sk-SK"/>
        </a:p>
      </dgm:t>
    </dgm:pt>
    <dgm:pt modelId="{B340A8BE-66A9-4CE2-BBE5-201A5CEC8512}" type="pres">
      <dgm:prSet presAssocID="{38C54113-66A4-4426-8587-440D0BF90292}" presName="imagNode" presStyleLbl="fgImgPlace1" presStyleIdx="2" presStyleCnt="6"/>
      <dgm:spPr>
        <a:blipFill rotWithShape="0">
          <a:blip xmlns:r="http://schemas.openxmlformats.org/officeDocument/2006/relationships" r:embed="rId3"/>
          <a:stretch>
            <a:fillRect/>
          </a:stretch>
        </a:blipFill>
      </dgm:spPr>
      <dgm:t>
        <a:bodyPr/>
        <a:lstStyle/>
        <a:p>
          <a:endParaRPr lang="sk-SK"/>
        </a:p>
      </dgm:t>
    </dgm:pt>
    <dgm:pt modelId="{AA97677B-B7C3-4E28-8E7D-8D28ACC429B6}" type="pres">
      <dgm:prSet presAssocID="{1E1C6800-B837-466A-BDC5-883B7F00397E}" presName="sibTrans" presStyleLbl="sibTrans2D1" presStyleIdx="0" presStyleCnt="0"/>
      <dgm:spPr/>
      <dgm:t>
        <a:bodyPr/>
        <a:lstStyle/>
        <a:p>
          <a:endParaRPr lang="sk-SK"/>
        </a:p>
      </dgm:t>
    </dgm:pt>
    <dgm:pt modelId="{B7F6E117-992E-489E-93B8-0B30AE70775B}" type="pres">
      <dgm:prSet presAssocID="{060671BE-0972-4928-87F3-999DE3752563}" presName="compNode" presStyleCnt="0"/>
      <dgm:spPr/>
      <dgm:t>
        <a:bodyPr/>
        <a:lstStyle/>
        <a:p>
          <a:endParaRPr lang="sk-SK"/>
        </a:p>
      </dgm:t>
    </dgm:pt>
    <dgm:pt modelId="{01EB6678-8EFC-4905-A82F-FFEAF7FEC510}" type="pres">
      <dgm:prSet presAssocID="{060671BE-0972-4928-87F3-999DE3752563}" presName="bkgdShape" presStyleLbl="node1" presStyleIdx="3" presStyleCnt="6"/>
      <dgm:spPr/>
      <dgm:t>
        <a:bodyPr/>
        <a:lstStyle/>
        <a:p>
          <a:endParaRPr lang="sk-SK"/>
        </a:p>
      </dgm:t>
    </dgm:pt>
    <dgm:pt modelId="{1159B88B-464E-41AD-8555-F942E87F42A2}" type="pres">
      <dgm:prSet presAssocID="{060671BE-0972-4928-87F3-999DE3752563}" presName="nodeTx" presStyleLbl="node1" presStyleIdx="3" presStyleCnt="6">
        <dgm:presLayoutVars>
          <dgm:bulletEnabled val="1"/>
        </dgm:presLayoutVars>
      </dgm:prSet>
      <dgm:spPr/>
      <dgm:t>
        <a:bodyPr/>
        <a:lstStyle/>
        <a:p>
          <a:endParaRPr lang="sk-SK"/>
        </a:p>
      </dgm:t>
    </dgm:pt>
    <dgm:pt modelId="{DD1A3B9E-3735-4721-A7B6-6B2C2C8D47DF}" type="pres">
      <dgm:prSet presAssocID="{060671BE-0972-4928-87F3-999DE3752563}" presName="invisiNode" presStyleLbl="node1" presStyleIdx="3" presStyleCnt="6"/>
      <dgm:spPr/>
      <dgm:t>
        <a:bodyPr/>
        <a:lstStyle/>
        <a:p>
          <a:endParaRPr lang="sk-SK"/>
        </a:p>
      </dgm:t>
    </dgm:pt>
    <dgm:pt modelId="{CAA980B7-2530-476C-B6ED-99E6052E950F}" type="pres">
      <dgm:prSet presAssocID="{060671BE-0972-4928-87F3-999DE3752563}" presName="imagNode" presStyleLbl="fgImgPlace1" presStyleIdx="3" presStyleCnt="6"/>
      <dgm:spPr>
        <a:blipFill rotWithShape="0">
          <a:blip xmlns:r="http://schemas.openxmlformats.org/officeDocument/2006/relationships" r:embed="rId4"/>
          <a:stretch>
            <a:fillRect/>
          </a:stretch>
        </a:blipFill>
      </dgm:spPr>
      <dgm:t>
        <a:bodyPr/>
        <a:lstStyle/>
        <a:p>
          <a:endParaRPr lang="sk-SK"/>
        </a:p>
      </dgm:t>
    </dgm:pt>
    <dgm:pt modelId="{CAF97320-9776-4487-BAB2-EEAC9C6B1BB7}" type="pres">
      <dgm:prSet presAssocID="{E0C889A3-9E46-479D-BF20-4A7521F9FC8C}" presName="sibTrans" presStyleLbl="sibTrans2D1" presStyleIdx="0" presStyleCnt="0"/>
      <dgm:spPr/>
      <dgm:t>
        <a:bodyPr/>
        <a:lstStyle/>
        <a:p>
          <a:endParaRPr lang="sk-SK"/>
        </a:p>
      </dgm:t>
    </dgm:pt>
    <dgm:pt modelId="{BE29AFD8-7358-4D4D-A696-F6DD992508C8}" type="pres">
      <dgm:prSet presAssocID="{81522F0B-5600-4287-BA4F-BC4924AF4490}" presName="compNode" presStyleCnt="0"/>
      <dgm:spPr/>
      <dgm:t>
        <a:bodyPr/>
        <a:lstStyle/>
        <a:p>
          <a:endParaRPr lang="sk-SK"/>
        </a:p>
      </dgm:t>
    </dgm:pt>
    <dgm:pt modelId="{F0199696-BE6F-4C98-AA17-A5E5E54B125D}" type="pres">
      <dgm:prSet presAssocID="{81522F0B-5600-4287-BA4F-BC4924AF4490}" presName="bkgdShape" presStyleLbl="node1" presStyleIdx="4" presStyleCnt="6"/>
      <dgm:spPr/>
      <dgm:t>
        <a:bodyPr/>
        <a:lstStyle/>
        <a:p>
          <a:endParaRPr lang="sk-SK"/>
        </a:p>
      </dgm:t>
    </dgm:pt>
    <dgm:pt modelId="{C58A80E3-4F6E-45A4-B5D1-8562CE907545}" type="pres">
      <dgm:prSet presAssocID="{81522F0B-5600-4287-BA4F-BC4924AF4490}" presName="nodeTx" presStyleLbl="node1" presStyleIdx="4" presStyleCnt="6">
        <dgm:presLayoutVars>
          <dgm:bulletEnabled val="1"/>
        </dgm:presLayoutVars>
      </dgm:prSet>
      <dgm:spPr/>
      <dgm:t>
        <a:bodyPr/>
        <a:lstStyle/>
        <a:p>
          <a:endParaRPr lang="sk-SK"/>
        </a:p>
      </dgm:t>
    </dgm:pt>
    <dgm:pt modelId="{6502FFB2-FBA9-4592-A92F-AFC804406014}" type="pres">
      <dgm:prSet presAssocID="{81522F0B-5600-4287-BA4F-BC4924AF4490}" presName="invisiNode" presStyleLbl="node1" presStyleIdx="4" presStyleCnt="6"/>
      <dgm:spPr/>
      <dgm:t>
        <a:bodyPr/>
        <a:lstStyle/>
        <a:p>
          <a:endParaRPr lang="sk-SK"/>
        </a:p>
      </dgm:t>
    </dgm:pt>
    <dgm:pt modelId="{41BEAD62-03D2-418F-A0B9-FF8435BC6E76}" type="pres">
      <dgm:prSet presAssocID="{81522F0B-5600-4287-BA4F-BC4924AF4490}" presName="imagNode" presStyleLbl="fgImgPlace1" presStyleIdx="4" presStyleCnt="6"/>
      <dgm:spPr>
        <a:blipFill rotWithShape="0">
          <a:blip xmlns:r="http://schemas.openxmlformats.org/officeDocument/2006/relationships" r:embed="rId5"/>
          <a:stretch>
            <a:fillRect/>
          </a:stretch>
        </a:blipFill>
      </dgm:spPr>
      <dgm:t>
        <a:bodyPr/>
        <a:lstStyle/>
        <a:p>
          <a:endParaRPr lang="sk-SK"/>
        </a:p>
      </dgm:t>
    </dgm:pt>
    <dgm:pt modelId="{7A438685-C1DB-415B-8D5B-668F19AD677F}" type="pres">
      <dgm:prSet presAssocID="{72CEA617-DC5D-410D-89AF-F211AD1453EA}" presName="sibTrans" presStyleLbl="sibTrans2D1" presStyleIdx="0" presStyleCnt="0"/>
      <dgm:spPr/>
      <dgm:t>
        <a:bodyPr/>
        <a:lstStyle/>
        <a:p>
          <a:endParaRPr lang="sk-SK"/>
        </a:p>
      </dgm:t>
    </dgm:pt>
    <dgm:pt modelId="{0623C7DF-84CD-4CB5-BCC9-5AA5B3B6719A}" type="pres">
      <dgm:prSet presAssocID="{4DAD75F9-0031-477B-926E-2B4306002AA1}" presName="compNode" presStyleCnt="0"/>
      <dgm:spPr/>
      <dgm:t>
        <a:bodyPr/>
        <a:lstStyle/>
        <a:p>
          <a:endParaRPr lang="sk-SK"/>
        </a:p>
      </dgm:t>
    </dgm:pt>
    <dgm:pt modelId="{EC69F76E-5BCE-43EB-A398-86CDDF0A6BB3}" type="pres">
      <dgm:prSet presAssocID="{4DAD75F9-0031-477B-926E-2B4306002AA1}" presName="bkgdShape" presStyleLbl="node1" presStyleIdx="5" presStyleCnt="6" custLinFactNeighborX="-3010" custLinFactNeighborY="-1225"/>
      <dgm:spPr/>
      <dgm:t>
        <a:bodyPr/>
        <a:lstStyle/>
        <a:p>
          <a:endParaRPr lang="sk-SK"/>
        </a:p>
      </dgm:t>
    </dgm:pt>
    <dgm:pt modelId="{72D617A2-1805-4A18-AB31-3BE6B6560070}" type="pres">
      <dgm:prSet presAssocID="{4DAD75F9-0031-477B-926E-2B4306002AA1}" presName="nodeTx" presStyleLbl="node1" presStyleIdx="5" presStyleCnt="6">
        <dgm:presLayoutVars>
          <dgm:bulletEnabled val="1"/>
        </dgm:presLayoutVars>
      </dgm:prSet>
      <dgm:spPr/>
      <dgm:t>
        <a:bodyPr/>
        <a:lstStyle/>
        <a:p>
          <a:endParaRPr lang="sk-SK"/>
        </a:p>
      </dgm:t>
    </dgm:pt>
    <dgm:pt modelId="{24C89414-47AC-4C61-906A-5C2E11A7A549}" type="pres">
      <dgm:prSet presAssocID="{4DAD75F9-0031-477B-926E-2B4306002AA1}" presName="invisiNode" presStyleLbl="node1" presStyleIdx="5" presStyleCnt="6"/>
      <dgm:spPr/>
      <dgm:t>
        <a:bodyPr/>
        <a:lstStyle/>
        <a:p>
          <a:endParaRPr lang="sk-SK"/>
        </a:p>
      </dgm:t>
    </dgm:pt>
    <dgm:pt modelId="{2B6C173F-46C7-4698-BD7D-01C2B404FEBE}" type="pres">
      <dgm:prSet presAssocID="{4DAD75F9-0031-477B-926E-2B4306002AA1}" presName="imagNode" presStyleLbl="fgImgPlace1" presStyleIdx="5" presStyleCnt="6"/>
      <dgm:spPr>
        <a:blipFill rotWithShape="0">
          <a:blip xmlns:r="http://schemas.openxmlformats.org/officeDocument/2006/relationships" r:embed="rId6"/>
          <a:stretch>
            <a:fillRect/>
          </a:stretch>
        </a:blipFill>
      </dgm:spPr>
      <dgm:t>
        <a:bodyPr/>
        <a:lstStyle/>
        <a:p>
          <a:endParaRPr lang="sk-SK"/>
        </a:p>
      </dgm:t>
    </dgm:pt>
  </dgm:ptLst>
  <dgm:cxnLst>
    <dgm:cxn modelId="{B61D7394-0874-4049-AE3F-C664F824F484}" type="presOf" srcId="{060671BE-0972-4928-87F3-999DE3752563}" destId="{01EB6678-8EFC-4905-A82F-FFEAF7FEC510}" srcOrd="0" destOrd="0" presId="urn:microsoft.com/office/officeart/2005/8/layout/hList7"/>
    <dgm:cxn modelId="{4CDB3161-8577-4045-ACB3-7618109FDCF0}" type="presOf" srcId="{D0B6668A-5B4F-40C7-AD4C-64D8E3293B1F}" destId="{898320C1-8671-4E3A-AFE5-6FA22676FC76}" srcOrd="0" destOrd="0" presId="urn:microsoft.com/office/officeart/2005/8/layout/hList7"/>
    <dgm:cxn modelId="{94D3514F-7A73-4C30-AD45-9FA9C7BC3F52}" type="presOf" srcId="{38C54113-66A4-4426-8587-440D0BF90292}" destId="{73A1EB90-9800-4D9B-9249-D95E89797984}" srcOrd="0" destOrd="0" presId="urn:microsoft.com/office/officeart/2005/8/layout/hList7"/>
    <dgm:cxn modelId="{270E8B75-E9D0-48DC-A7AE-544EB8B4747F}" srcId="{FF7E009F-EE1D-40F2-9590-6413E9D8A529}" destId="{38C54113-66A4-4426-8587-440D0BF90292}" srcOrd="2" destOrd="0" parTransId="{C31AA3B8-1E90-4681-9C8B-194DBBEBAA18}" sibTransId="{1E1C6800-B837-466A-BDC5-883B7F00397E}"/>
    <dgm:cxn modelId="{3C8BB270-FB3B-4F95-AB05-991A6A86F3F7}" type="presOf" srcId="{E0C889A3-9E46-479D-BF20-4A7521F9FC8C}" destId="{CAF97320-9776-4487-BAB2-EEAC9C6B1BB7}" srcOrd="0" destOrd="0" presId="urn:microsoft.com/office/officeart/2005/8/layout/hList7"/>
    <dgm:cxn modelId="{76CC3DD5-AFD7-4DEF-95FB-AF59162743D9}" type="presOf" srcId="{81522F0B-5600-4287-BA4F-BC4924AF4490}" destId="{C58A80E3-4F6E-45A4-B5D1-8562CE907545}" srcOrd="1" destOrd="0" presId="urn:microsoft.com/office/officeart/2005/8/layout/hList7"/>
    <dgm:cxn modelId="{25C5F1BB-C4BE-433F-943D-A618F70133F6}" type="presOf" srcId="{4DAD75F9-0031-477B-926E-2B4306002AA1}" destId="{72D617A2-1805-4A18-AB31-3BE6B6560070}" srcOrd="1" destOrd="0" presId="urn:microsoft.com/office/officeart/2005/8/layout/hList7"/>
    <dgm:cxn modelId="{5010B493-8613-467B-B51B-A51A13ABF1BC}" srcId="{FF7E009F-EE1D-40F2-9590-6413E9D8A529}" destId="{0DCAF2AD-32F6-4568-ADF1-09E559084F6B}" srcOrd="1" destOrd="0" parTransId="{A2AB61A4-5712-45EB-8B48-5F7827D6739B}" sibTransId="{58D9D90C-932B-485E-8286-EF125088E591}"/>
    <dgm:cxn modelId="{01E5C0FB-88C1-485C-A27F-6C986681B0E8}" srcId="{FF7E009F-EE1D-40F2-9590-6413E9D8A529}" destId="{81522F0B-5600-4287-BA4F-BC4924AF4490}" srcOrd="4" destOrd="0" parTransId="{55A06888-B338-44C8-B3E4-DD329DA608CB}" sibTransId="{72CEA617-DC5D-410D-89AF-F211AD1453EA}"/>
    <dgm:cxn modelId="{415A0F66-64D1-489A-BC22-C7906E5955DD}" type="presOf" srcId="{FF7E009F-EE1D-40F2-9590-6413E9D8A529}" destId="{9A5BD8DF-B020-4B64-8FB8-8CF46CFAC58E}" srcOrd="0" destOrd="0" presId="urn:microsoft.com/office/officeart/2005/8/layout/hList7"/>
    <dgm:cxn modelId="{A395382B-3C78-4753-A131-E7DABEA97938}" type="presOf" srcId="{81522F0B-5600-4287-BA4F-BC4924AF4490}" destId="{F0199696-BE6F-4C98-AA17-A5E5E54B125D}" srcOrd="0" destOrd="0" presId="urn:microsoft.com/office/officeart/2005/8/layout/hList7"/>
    <dgm:cxn modelId="{3AF281A5-3F8A-44DF-A07B-7D6D0DED115C}" type="presOf" srcId="{72CEA617-DC5D-410D-89AF-F211AD1453EA}" destId="{7A438685-C1DB-415B-8D5B-668F19AD677F}" srcOrd="0" destOrd="0" presId="urn:microsoft.com/office/officeart/2005/8/layout/hList7"/>
    <dgm:cxn modelId="{40E41442-6D76-440C-853A-4455E40520D0}" srcId="{FF7E009F-EE1D-40F2-9590-6413E9D8A529}" destId="{4DAD75F9-0031-477B-926E-2B4306002AA1}" srcOrd="5" destOrd="0" parTransId="{68AB09DC-AF2D-48FF-9006-581C7D508F2B}" sibTransId="{72339B34-13E8-4A37-8DA9-1FE0B52879E6}"/>
    <dgm:cxn modelId="{9BC0D5E1-87AE-4A3D-95CC-637E119B8FDE}" type="presOf" srcId="{38C54113-66A4-4426-8587-440D0BF90292}" destId="{DCD7CD30-0ED7-4BBD-8468-CADFC5867BEF}" srcOrd="1" destOrd="0" presId="urn:microsoft.com/office/officeart/2005/8/layout/hList7"/>
    <dgm:cxn modelId="{8DB6B408-349F-48E0-A2AB-35D28AD09F3E}" srcId="{FF7E009F-EE1D-40F2-9590-6413E9D8A529}" destId="{060671BE-0972-4928-87F3-999DE3752563}" srcOrd="3" destOrd="0" parTransId="{7B63A153-EF11-4309-A555-973671D79C59}" sibTransId="{E0C889A3-9E46-479D-BF20-4A7521F9FC8C}"/>
    <dgm:cxn modelId="{309D89C8-83A5-4D9C-9E56-F9A6700EA888}" type="presOf" srcId="{0DCAF2AD-32F6-4568-ADF1-09E559084F6B}" destId="{E0443D3A-BA4F-41AD-8F5C-754FA6C8D8B6}" srcOrd="1" destOrd="0" presId="urn:microsoft.com/office/officeart/2005/8/layout/hList7"/>
    <dgm:cxn modelId="{9DAA6709-3EF1-4E63-8F0E-BBAB52DB263C}" srcId="{FF7E009F-EE1D-40F2-9590-6413E9D8A529}" destId="{D0B6668A-5B4F-40C7-AD4C-64D8E3293B1F}" srcOrd="0" destOrd="0" parTransId="{167611FC-F44C-42C9-B3B2-BC67DC0FEC69}" sibTransId="{5DED6A63-6FB8-4A27-B2AA-68C1E4E82047}"/>
    <dgm:cxn modelId="{E5629AC7-1B83-4775-AE5B-B6111C93488F}" type="presOf" srcId="{1E1C6800-B837-466A-BDC5-883B7F00397E}" destId="{AA97677B-B7C3-4E28-8E7D-8D28ACC429B6}" srcOrd="0" destOrd="0" presId="urn:microsoft.com/office/officeart/2005/8/layout/hList7"/>
    <dgm:cxn modelId="{05A08C64-E99F-479A-8088-83540948A91C}" type="presOf" srcId="{4DAD75F9-0031-477B-926E-2B4306002AA1}" destId="{EC69F76E-5BCE-43EB-A398-86CDDF0A6BB3}" srcOrd="0" destOrd="0" presId="urn:microsoft.com/office/officeart/2005/8/layout/hList7"/>
    <dgm:cxn modelId="{E177A1EF-C2DC-4FC7-8CA6-3D433826D106}" type="presOf" srcId="{D0B6668A-5B4F-40C7-AD4C-64D8E3293B1F}" destId="{1EC1FD63-F345-44DB-A31A-F744FD94D0DF}" srcOrd="1" destOrd="0" presId="urn:microsoft.com/office/officeart/2005/8/layout/hList7"/>
    <dgm:cxn modelId="{6A23C9D4-A7F8-4C32-8A1E-956210CD77D7}" type="presOf" srcId="{060671BE-0972-4928-87F3-999DE3752563}" destId="{1159B88B-464E-41AD-8555-F942E87F42A2}" srcOrd="1" destOrd="0" presId="urn:microsoft.com/office/officeart/2005/8/layout/hList7"/>
    <dgm:cxn modelId="{B4E402DC-3422-4901-AEDA-FE21C0157E79}" type="presOf" srcId="{5DED6A63-6FB8-4A27-B2AA-68C1E4E82047}" destId="{974220D1-55E0-40EE-A51C-3CCCE2313624}" srcOrd="0" destOrd="0" presId="urn:microsoft.com/office/officeart/2005/8/layout/hList7"/>
    <dgm:cxn modelId="{EA29CCED-87ED-476C-8461-5C4B80159B01}" type="presOf" srcId="{0DCAF2AD-32F6-4568-ADF1-09E559084F6B}" destId="{F55C6F7C-CBD5-4416-AD06-7AD3EF1A9B76}" srcOrd="0" destOrd="0" presId="urn:microsoft.com/office/officeart/2005/8/layout/hList7"/>
    <dgm:cxn modelId="{C17784AE-5B46-41D8-8AD3-E3CD818A2DA6}" type="presOf" srcId="{58D9D90C-932B-485E-8286-EF125088E591}" destId="{0442D70B-9FF9-4CCC-B4B7-6D4F01FA4277}" srcOrd="0" destOrd="0" presId="urn:microsoft.com/office/officeart/2005/8/layout/hList7"/>
    <dgm:cxn modelId="{B211633E-B89D-487D-A618-A48DEDFF01B4}" type="presParOf" srcId="{9A5BD8DF-B020-4B64-8FB8-8CF46CFAC58E}" destId="{AA2F7575-6D6E-4831-BDAB-0ECC419BDCAB}" srcOrd="0" destOrd="0" presId="urn:microsoft.com/office/officeart/2005/8/layout/hList7"/>
    <dgm:cxn modelId="{C50B2149-4814-4082-8646-2FFB0203B210}" type="presParOf" srcId="{9A5BD8DF-B020-4B64-8FB8-8CF46CFAC58E}" destId="{0201DAAD-1FEC-47C9-8C99-EF0370D2E0EE}" srcOrd="1" destOrd="0" presId="urn:microsoft.com/office/officeart/2005/8/layout/hList7"/>
    <dgm:cxn modelId="{887D8394-6CF7-4E0D-9109-D5F01380EC4D}" type="presParOf" srcId="{0201DAAD-1FEC-47C9-8C99-EF0370D2E0EE}" destId="{C1F342AC-5E89-4FB6-BD5B-F287A2A74572}" srcOrd="0" destOrd="0" presId="urn:microsoft.com/office/officeart/2005/8/layout/hList7"/>
    <dgm:cxn modelId="{AA4CEFBD-C45B-435B-B81A-8940174F3FB4}" type="presParOf" srcId="{C1F342AC-5E89-4FB6-BD5B-F287A2A74572}" destId="{898320C1-8671-4E3A-AFE5-6FA22676FC76}" srcOrd="0" destOrd="0" presId="urn:microsoft.com/office/officeart/2005/8/layout/hList7"/>
    <dgm:cxn modelId="{FC264106-BF97-4881-B1FE-6D79CA5B1A3D}" type="presParOf" srcId="{C1F342AC-5E89-4FB6-BD5B-F287A2A74572}" destId="{1EC1FD63-F345-44DB-A31A-F744FD94D0DF}" srcOrd="1" destOrd="0" presId="urn:microsoft.com/office/officeart/2005/8/layout/hList7"/>
    <dgm:cxn modelId="{AD97866E-E7DF-4FEA-A216-ED35EE04A1D7}" type="presParOf" srcId="{C1F342AC-5E89-4FB6-BD5B-F287A2A74572}" destId="{EC0C3E24-BB3E-4BA9-BDF0-FEF55FF4267F}" srcOrd="2" destOrd="0" presId="urn:microsoft.com/office/officeart/2005/8/layout/hList7"/>
    <dgm:cxn modelId="{F4DAE6FE-0C82-4AF0-97B0-92F937872641}" type="presParOf" srcId="{C1F342AC-5E89-4FB6-BD5B-F287A2A74572}" destId="{F07BDD75-215B-4355-A880-0A5DFA8AFEEA}" srcOrd="3" destOrd="0" presId="urn:microsoft.com/office/officeart/2005/8/layout/hList7"/>
    <dgm:cxn modelId="{E7064340-7008-4694-93DE-5E70005A6157}" type="presParOf" srcId="{0201DAAD-1FEC-47C9-8C99-EF0370D2E0EE}" destId="{974220D1-55E0-40EE-A51C-3CCCE2313624}" srcOrd="1" destOrd="0" presId="urn:microsoft.com/office/officeart/2005/8/layout/hList7"/>
    <dgm:cxn modelId="{3C2CBDBA-C006-4CEB-8A6B-04478077A37F}" type="presParOf" srcId="{0201DAAD-1FEC-47C9-8C99-EF0370D2E0EE}" destId="{6DB2C980-C631-43DC-B705-6834C2BAAA4F}" srcOrd="2" destOrd="0" presId="urn:microsoft.com/office/officeart/2005/8/layout/hList7"/>
    <dgm:cxn modelId="{CAEB9F6E-6A62-4F23-9F21-8BE0F4D6F034}" type="presParOf" srcId="{6DB2C980-C631-43DC-B705-6834C2BAAA4F}" destId="{F55C6F7C-CBD5-4416-AD06-7AD3EF1A9B76}" srcOrd="0" destOrd="0" presId="urn:microsoft.com/office/officeart/2005/8/layout/hList7"/>
    <dgm:cxn modelId="{D0C9E604-4C9E-4B15-9985-5C0F56F53C1D}" type="presParOf" srcId="{6DB2C980-C631-43DC-B705-6834C2BAAA4F}" destId="{E0443D3A-BA4F-41AD-8F5C-754FA6C8D8B6}" srcOrd="1" destOrd="0" presId="urn:microsoft.com/office/officeart/2005/8/layout/hList7"/>
    <dgm:cxn modelId="{70E4E9F3-DD6B-45AD-B8C8-46DA6A12AF3B}" type="presParOf" srcId="{6DB2C980-C631-43DC-B705-6834C2BAAA4F}" destId="{0FF9B876-323C-4B0B-AA7B-6953172698F2}" srcOrd="2" destOrd="0" presId="urn:microsoft.com/office/officeart/2005/8/layout/hList7"/>
    <dgm:cxn modelId="{CAB0EB5E-F826-4FDE-930A-04F551944A84}" type="presParOf" srcId="{6DB2C980-C631-43DC-B705-6834C2BAAA4F}" destId="{38697377-8596-4389-A953-0FA50FC78215}" srcOrd="3" destOrd="0" presId="urn:microsoft.com/office/officeart/2005/8/layout/hList7"/>
    <dgm:cxn modelId="{8959680B-33E9-4BB9-AEF9-0DB7FD2B081D}" type="presParOf" srcId="{0201DAAD-1FEC-47C9-8C99-EF0370D2E0EE}" destId="{0442D70B-9FF9-4CCC-B4B7-6D4F01FA4277}" srcOrd="3" destOrd="0" presId="urn:microsoft.com/office/officeart/2005/8/layout/hList7"/>
    <dgm:cxn modelId="{E7E7A133-B963-4B5C-BA19-C88A84B06F40}" type="presParOf" srcId="{0201DAAD-1FEC-47C9-8C99-EF0370D2E0EE}" destId="{012F05DE-8A48-4F1A-85E6-BC51F7AC24ED}" srcOrd="4" destOrd="0" presId="urn:microsoft.com/office/officeart/2005/8/layout/hList7"/>
    <dgm:cxn modelId="{B476140A-2EAE-4041-805E-649FB7AE9EA2}" type="presParOf" srcId="{012F05DE-8A48-4F1A-85E6-BC51F7AC24ED}" destId="{73A1EB90-9800-4D9B-9249-D95E89797984}" srcOrd="0" destOrd="0" presId="urn:microsoft.com/office/officeart/2005/8/layout/hList7"/>
    <dgm:cxn modelId="{7F224C5A-2A06-484A-A73A-BEA29CBFA3FC}" type="presParOf" srcId="{012F05DE-8A48-4F1A-85E6-BC51F7AC24ED}" destId="{DCD7CD30-0ED7-4BBD-8468-CADFC5867BEF}" srcOrd="1" destOrd="0" presId="urn:microsoft.com/office/officeart/2005/8/layout/hList7"/>
    <dgm:cxn modelId="{5F0BB130-4C7F-468C-9C05-EAB9E361DE2C}" type="presParOf" srcId="{012F05DE-8A48-4F1A-85E6-BC51F7AC24ED}" destId="{B15AD09E-AFF6-475C-B3CB-0F373A0777C2}" srcOrd="2" destOrd="0" presId="urn:microsoft.com/office/officeart/2005/8/layout/hList7"/>
    <dgm:cxn modelId="{F884B42D-C142-4F32-8EB3-29833777E6D5}" type="presParOf" srcId="{012F05DE-8A48-4F1A-85E6-BC51F7AC24ED}" destId="{B340A8BE-66A9-4CE2-BBE5-201A5CEC8512}" srcOrd="3" destOrd="0" presId="urn:microsoft.com/office/officeart/2005/8/layout/hList7"/>
    <dgm:cxn modelId="{38ABC8DB-542A-4E53-B0A2-F3ADBF9EBA2B}" type="presParOf" srcId="{0201DAAD-1FEC-47C9-8C99-EF0370D2E0EE}" destId="{AA97677B-B7C3-4E28-8E7D-8D28ACC429B6}" srcOrd="5" destOrd="0" presId="urn:microsoft.com/office/officeart/2005/8/layout/hList7"/>
    <dgm:cxn modelId="{53C26DC3-F298-4692-A11E-5F47476DB0B6}" type="presParOf" srcId="{0201DAAD-1FEC-47C9-8C99-EF0370D2E0EE}" destId="{B7F6E117-992E-489E-93B8-0B30AE70775B}" srcOrd="6" destOrd="0" presId="urn:microsoft.com/office/officeart/2005/8/layout/hList7"/>
    <dgm:cxn modelId="{660D389A-7651-4BD8-84D2-29A841F9C1C1}" type="presParOf" srcId="{B7F6E117-992E-489E-93B8-0B30AE70775B}" destId="{01EB6678-8EFC-4905-A82F-FFEAF7FEC510}" srcOrd="0" destOrd="0" presId="urn:microsoft.com/office/officeart/2005/8/layout/hList7"/>
    <dgm:cxn modelId="{846CDAD7-484B-468A-9A0D-C0E260AD4A01}" type="presParOf" srcId="{B7F6E117-992E-489E-93B8-0B30AE70775B}" destId="{1159B88B-464E-41AD-8555-F942E87F42A2}" srcOrd="1" destOrd="0" presId="urn:microsoft.com/office/officeart/2005/8/layout/hList7"/>
    <dgm:cxn modelId="{CF2FBB8E-3A0F-451A-90A0-F05B358BEE38}" type="presParOf" srcId="{B7F6E117-992E-489E-93B8-0B30AE70775B}" destId="{DD1A3B9E-3735-4721-A7B6-6B2C2C8D47DF}" srcOrd="2" destOrd="0" presId="urn:microsoft.com/office/officeart/2005/8/layout/hList7"/>
    <dgm:cxn modelId="{598A2DCC-291E-4592-9124-8DA94D6336DF}" type="presParOf" srcId="{B7F6E117-992E-489E-93B8-0B30AE70775B}" destId="{CAA980B7-2530-476C-B6ED-99E6052E950F}" srcOrd="3" destOrd="0" presId="urn:microsoft.com/office/officeart/2005/8/layout/hList7"/>
    <dgm:cxn modelId="{4D5DE4DF-6207-4849-AD92-59C982D992B6}" type="presParOf" srcId="{0201DAAD-1FEC-47C9-8C99-EF0370D2E0EE}" destId="{CAF97320-9776-4487-BAB2-EEAC9C6B1BB7}" srcOrd="7" destOrd="0" presId="urn:microsoft.com/office/officeart/2005/8/layout/hList7"/>
    <dgm:cxn modelId="{F30E0A7F-CBE8-4C70-A4CE-6C07FE45A9C7}" type="presParOf" srcId="{0201DAAD-1FEC-47C9-8C99-EF0370D2E0EE}" destId="{BE29AFD8-7358-4D4D-A696-F6DD992508C8}" srcOrd="8" destOrd="0" presId="urn:microsoft.com/office/officeart/2005/8/layout/hList7"/>
    <dgm:cxn modelId="{BED86E57-C80D-49A0-9C2C-ACA1B0726483}" type="presParOf" srcId="{BE29AFD8-7358-4D4D-A696-F6DD992508C8}" destId="{F0199696-BE6F-4C98-AA17-A5E5E54B125D}" srcOrd="0" destOrd="0" presId="urn:microsoft.com/office/officeart/2005/8/layout/hList7"/>
    <dgm:cxn modelId="{A58BE7C4-D30C-46EF-8BB0-8444E8DB43CD}" type="presParOf" srcId="{BE29AFD8-7358-4D4D-A696-F6DD992508C8}" destId="{C58A80E3-4F6E-45A4-B5D1-8562CE907545}" srcOrd="1" destOrd="0" presId="urn:microsoft.com/office/officeart/2005/8/layout/hList7"/>
    <dgm:cxn modelId="{D2C032A8-EECF-407F-BE7F-709185E4A927}" type="presParOf" srcId="{BE29AFD8-7358-4D4D-A696-F6DD992508C8}" destId="{6502FFB2-FBA9-4592-A92F-AFC804406014}" srcOrd="2" destOrd="0" presId="urn:microsoft.com/office/officeart/2005/8/layout/hList7"/>
    <dgm:cxn modelId="{ACB56659-C81A-4E24-8D8C-DAAE0AC64EEB}" type="presParOf" srcId="{BE29AFD8-7358-4D4D-A696-F6DD992508C8}" destId="{41BEAD62-03D2-418F-A0B9-FF8435BC6E76}" srcOrd="3" destOrd="0" presId="urn:microsoft.com/office/officeart/2005/8/layout/hList7"/>
    <dgm:cxn modelId="{E006938A-2C49-41F6-B14D-C72A6B293E93}" type="presParOf" srcId="{0201DAAD-1FEC-47C9-8C99-EF0370D2E0EE}" destId="{7A438685-C1DB-415B-8D5B-668F19AD677F}" srcOrd="9" destOrd="0" presId="urn:microsoft.com/office/officeart/2005/8/layout/hList7"/>
    <dgm:cxn modelId="{257834CE-5DFE-4C78-A998-339368F3C217}" type="presParOf" srcId="{0201DAAD-1FEC-47C9-8C99-EF0370D2E0EE}" destId="{0623C7DF-84CD-4CB5-BCC9-5AA5B3B6719A}" srcOrd="10" destOrd="0" presId="urn:microsoft.com/office/officeart/2005/8/layout/hList7"/>
    <dgm:cxn modelId="{786DA788-322E-4ACC-8BDB-00232370B7F4}" type="presParOf" srcId="{0623C7DF-84CD-4CB5-BCC9-5AA5B3B6719A}" destId="{EC69F76E-5BCE-43EB-A398-86CDDF0A6BB3}" srcOrd="0" destOrd="0" presId="urn:microsoft.com/office/officeart/2005/8/layout/hList7"/>
    <dgm:cxn modelId="{F95572AA-1092-4A94-89FF-EDE770BB146D}" type="presParOf" srcId="{0623C7DF-84CD-4CB5-BCC9-5AA5B3B6719A}" destId="{72D617A2-1805-4A18-AB31-3BE6B6560070}" srcOrd="1" destOrd="0" presId="urn:microsoft.com/office/officeart/2005/8/layout/hList7"/>
    <dgm:cxn modelId="{1E67CBE8-605E-4DFB-A0E0-C6DF2DC6A32E}" type="presParOf" srcId="{0623C7DF-84CD-4CB5-BCC9-5AA5B3B6719A}" destId="{24C89414-47AC-4C61-906A-5C2E11A7A549}" srcOrd="2" destOrd="0" presId="urn:microsoft.com/office/officeart/2005/8/layout/hList7"/>
    <dgm:cxn modelId="{32546485-C34F-4A01-B763-7E7FEEBA481B}" type="presParOf" srcId="{0623C7DF-84CD-4CB5-BCC9-5AA5B3B6719A}" destId="{2B6C173F-46C7-4698-BD7D-01C2B404FEBE}"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37EAE-B70D-4A78-9BDF-A80C6E51D6A0}"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sk-SK"/>
        </a:p>
      </dgm:t>
    </dgm:pt>
    <dgm:pt modelId="{A18EF01C-E954-4D6F-BCFE-2524DC005E7E}">
      <dgm:prSet/>
      <dgm:spPr/>
      <dgm:t>
        <a:bodyPr/>
        <a:lstStyle/>
        <a:p>
          <a:pPr algn="just" rtl="0"/>
          <a:r>
            <a:rPr lang="sk-SK" b="1" dirty="0" smtClean="0">
              <a:latin typeface="Calibri" pitchFamily="34" charset="0"/>
              <a:cs typeface="Calibri" pitchFamily="34" charset="0"/>
            </a:rPr>
            <a:t>NKÚ SR postupuje pri výkone kontrolnej činnosti v súlade so zákonom  č. 39/1993 Z. z. o Najvyššom kontrolnom úrade SR, s medzinárodnými kontrolnými štandardami ISSAI, vydanými INTOSAI a v súlade s Európskymi vykonávacími smernicami pre kontrolné štandardy INTOSAI</a:t>
          </a:r>
          <a:endParaRPr lang="sk-SK" b="1" dirty="0">
            <a:latin typeface="Calibri" pitchFamily="34" charset="0"/>
            <a:cs typeface="Calibri" pitchFamily="34" charset="0"/>
          </a:endParaRPr>
        </a:p>
      </dgm:t>
    </dgm:pt>
    <dgm:pt modelId="{3D3B9E09-7370-4DA3-84DE-2B430C886C7E}" type="parTrans" cxnId="{F34FD302-DD7A-4D5A-9849-C9567BCBF41C}">
      <dgm:prSet/>
      <dgm:spPr/>
      <dgm:t>
        <a:bodyPr/>
        <a:lstStyle/>
        <a:p>
          <a:endParaRPr lang="sk-SK"/>
        </a:p>
      </dgm:t>
    </dgm:pt>
    <dgm:pt modelId="{538E1AE1-951E-4D20-9E19-DE1B0CE04EF0}" type="sibTrans" cxnId="{F34FD302-DD7A-4D5A-9849-C9567BCBF41C}">
      <dgm:prSet/>
      <dgm:spPr/>
      <dgm:t>
        <a:bodyPr/>
        <a:lstStyle/>
        <a:p>
          <a:endParaRPr lang="sk-SK"/>
        </a:p>
      </dgm:t>
    </dgm:pt>
    <dgm:pt modelId="{857340E2-B70C-4880-BB46-FF5DDF941749}" type="pres">
      <dgm:prSet presAssocID="{5CF37EAE-B70D-4A78-9BDF-A80C6E51D6A0}" presName="linear" presStyleCnt="0">
        <dgm:presLayoutVars>
          <dgm:dir/>
          <dgm:resizeHandles val="exact"/>
        </dgm:presLayoutVars>
      </dgm:prSet>
      <dgm:spPr/>
      <dgm:t>
        <a:bodyPr/>
        <a:lstStyle/>
        <a:p>
          <a:endParaRPr lang="sk-SK"/>
        </a:p>
      </dgm:t>
    </dgm:pt>
    <dgm:pt modelId="{4004C191-1721-4296-A73B-AB6E453DFDE0}" type="pres">
      <dgm:prSet presAssocID="{A18EF01C-E954-4D6F-BCFE-2524DC005E7E}" presName="comp" presStyleCnt="0"/>
      <dgm:spPr/>
    </dgm:pt>
    <dgm:pt modelId="{857F673D-C73F-41E1-B82D-BAF013E63615}" type="pres">
      <dgm:prSet presAssocID="{A18EF01C-E954-4D6F-BCFE-2524DC005E7E}" presName="box" presStyleLbl="node1" presStyleIdx="0" presStyleCnt="1"/>
      <dgm:spPr/>
      <dgm:t>
        <a:bodyPr/>
        <a:lstStyle/>
        <a:p>
          <a:endParaRPr lang="sk-SK"/>
        </a:p>
      </dgm:t>
    </dgm:pt>
    <dgm:pt modelId="{B8963CC2-115D-496D-9AB0-BA0319866A83}" type="pres">
      <dgm:prSet presAssocID="{A18EF01C-E954-4D6F-BCFE-2524DC005E7E}" presName="img" presStyleLbl="fgImgPlace1" presStyleIdx="0" presStyleCnt="1"/>
      <dgm:spPr>
        <a:blipFill rotWithShape="0">
          <a:blip xmlns:r="http://schemas.openxmlformats.org/officeDocument/2006/relationships" r:embed="rId1"/>
          <a:stretch>
            <a:fillRect/>
          </a:stretch>
        </a:blipFill>
      </dgm:spPr>
      <dgm:t>
        <a:bodyPr/>
        <a:lstStyle/>
        <a:p>
          <a:endParaRPr lang="sk-SK"/>
        </a:p>
      </dgm:t>
    </dgm:pt>
    <dgm:pt modelId="{E7B32BF1-B7DA-46A6-8CFB-F9D7C44201C8}" type="pres">
      <dgm:prSet presAssocID="{A18EF01C-E954-4D6F-BCFE-2524DC005E7E}" presName="text" presStyleLbl="node1" presStyleIdx="0" presStyleCnt="1">
        <dgm:presLayoutVars>
          <dgm:bulletEnabled val="1"/>
        </dgm:presLayoutVars>
      </dgm:prSet>
      <dgm:spPr/>
      <dgm:t>
        <a:bodyPr/>
        <a:lstStyle/>
        <a:p>
          <a:endParaRPr lang="sk-SK"/>
        </a:p>
      </dgm:t>
    </dgm:pt>
  </dgm:ptLst>
  <dgm:cxnLst>
    <dgm:cxn modelId="{F34FD302-DD7A-4D5A-9849-C9567BCBF41C}" srcId="{5CF37EAE-B70D-4A78-9BDF-A80C6E51D6A0}" destId="{A18EF01C-E954-4D6F-BCFE-2524DC005E7E}" srcOrd="0" destOrd="0" parTransId="{3D3B9E09-7370-4DA3-84DE-2B430C886C7E}" sibTransId="{538E1AE1-951E-4D20-9E19-DE1B0CE04EF0}"/>
    <dgm:cxn modelId="{94E691B5-825D-46E5-945B-21CE5FD264B5}" type="presOf" srcId="{A18EF01C-E954-4D6F-BCFE-2524DC005E7E}" destId="{E7B32BF1-B7DA-46A6-8CFB-F9D7C44201C8}" srcOrd="1" destOrd="0" presId="urn:microsoft.com/office/officeart/2005/8/layout/vList4"/>
    <dgm:cxn modelId="{0F6D1F4C-2E43-4C81-BC43-B4DC3E72F3CF}" type="presOf" srcId="{A18EF01C-E954-4D6F-BCFE-2524DC005E7E}" destId="{857F673D-C73F-41E1-B82D-BAF013E63615}" srcOrd="0" destOrd="0" presId="urn:microsoft.com/office/officeart/2005/8/layout/vList4"/>
    <dgm:cxn modelId="{7CA88093-39D6-45A8-BB15-52EA77C0FF98}" type="presOf" srcId="{5CF37EAE-B70D-4A78-9BDF-A80C6E51D6A0}" destId="{857340E2-B70C-4880-BB46-FF5DDF941749}" srcOrd="0" destOrd="0" presId="urn:microsoft.com/office/officeart/2005/8/layout/vList4"/>
    <dgm:cxn modelId="{64C93172-784B-454C-9581-6D29763204B6}" type="presParOf" srcId="{857340E2-B70C-4880-BB46-FF5DDF941749}" destId="{4004C191-1721-4296-A73B-AB6E453DFDE0}" srcOrd="0" destOrd="0" presId="urn:microsoft.com/office/officeart/2005/8/layout/vList4"/>
    <dgm:cxn modelId="{9F3CB93E-E11C-46D7-AE4A-7B27BFB4F512}" type="presParOf" srcId="{4004C191-1721-4296-A73B-AB6E453DFDE0}" destId="{857F673D-C73F-41E1-B82D-BAF013E63615}" srcOrd="0" destOrd="0" presId="urn:microsoft.com/office/officeart/2005/8/layout/vList4"/>
    <dgm:cxn modelId="{D6A4C625-CD5A-4B6B-916A-887A4083FC26}" type="presParOf" srcId="{4004C191-1721-4296-A73B-AB6E453DFDE0}" destId="{B8963CC2-115D-496D-9AB0-BA0319866A83}" srcOrd="1" destOrd="0" presId="urn:microsoft.com/office/officeart/2005/8/layout/vList4"/>
    <dgm:cxn modelId="{88A65CE3-5DC8-40C7-A593-CC5CBEC8036F}" type="presParOf" srcId="{4004C191-1721-4296-A73B-AB6E453DFDE0}" destId="{E7B32BF1-B7DA-46A6-8CFB-F9D7C44201C8}" srcOrd="2" destOrd="0" presId="urn:microsoft.com/office/officeart/2005/8/layout/vList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8320C1-8671-4E3A-AFE5-6FA22676FC76}">
      <dsp:nvSpPr>
        <dsp:cNvPr id="0" name=""/>
        <dsp:cNvSpPr/>
      </dsp:nvSpPr>
      <dsp:spPr>
        <a:xfrm>
          <a:off x="100" y="0"/>
          <a:ext cx="1338113" cy="3543312"/>
        </a:xfrm>
        <a:prstGeom prst="roundRect">
          <a:avLst>
            <a:gd name="adj" fmla="val 10000"/>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sk-SK" sz="1600" kern="1200" dirty="0" smtClean="0">
              <a:latin typeface="+mn-lt"/>
              <a:cs typeface="Times New Roman" pitchFamily="18" charset="0"/>
            </a:rPr>
            <a:t>Účtovná komora</a:t>
          </a:r>
          <a:endParaRPr lang="sk-SK" sz="1600" kern="1200" dirty="0">
            <a:latin typeface="+mn-lt"/>
            <a:cs typeface="Times New Roman" pitchFamily="18" charset="0"/>
          </a:endParaRPr>
        </a:p>
      </dsp:txBody>
      <dsp:txXfrm>
        <a:off x="100" y="1417324"/>
        <a:ext cx="1338113" cy="1417324"/>
      </dsp:txXfrm>
    </dsp:sp>
    <dsp:sp modelId="{F07BDD75-215B-4355-A880-0A5DFA8AFEEA}">
      <dsp:nvSpPr>
        <dsp:cNvPr id="0" name=""/>
        <dsp:cNvSpPr/>
      </dsp:nvSpPr>
      <dsp:spPr>
        <a:xfrm>
          <a:off x="79195" y="212598"/>
          <a:ext cx="1179922" cy="1179922"/>
        </a:xfrm>
        <a:prstGeom prst="ellipse">
          <a:avLst/>
        </a:prstGeom>
        <a:blipFill rotWithShape="0">
          <a:blip xmlns:r="http://schemas.openxmlformats.org/officeDocument/2006/relationships" r:embed="rId1"/>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5C6F7C-CBD5-4416-AD06-7AD3EF1A9B76}">
      <dsp:nvSpPr>
        <dsp:cNvPr id="0" name=""/>
        <dsp:cNvSpPr/>
      </dsp:nvSpPr>
      <dsp:spPr>
        <a:xfrm>
          <a:off x="1378357" y="0"/>
          <a:ext cx="1338113" cy="3543312"/>
        </a:xfrm>
        <a:prstGeom prst="roundRect">
          <a:avLst>
            <a:gd name="adj" fmla="val 10000"/>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sk-SK" sz="1600" kern="1200" dirty="0" smtClean="0">
              <a:latin typeface="+mn-lt"/>
              <a:cs typeface="Times New Roman" pitchFamily="18" charset="0"/>
            </a:rPr>
            <a:t>Najvyšší účtovný kontrolný úrad</a:t>
          </a:r>
          <a:endParaRPr lang="sk-SK" sz="1600" kern="1200" dirty="0">
            <a:latin typeface="+mn-lt"/>
            <a:cs typeface="Times New Roman" pitchFamily="18" charset="0"/>
          </a:endParaRPr>
        </a:p>
      </dsp:txBody>
      <dsp:txXfrm>
        <a:off x="1378357" y="1417324"/>
        <a:ext cx="1338113" cy="1417324"/>
      </dsp:txXfrm>
    </dsp:sp>
    <dsp:sp modelId="{38697377-8596-4389-A953-0FA50FC78215}">
      <dsp:nvSpPr>
        <dsp:cNvPr id="0" name=""/>
        <dsp:cNvSpPr/>
      </dsp:nvSpPr>
      <dsp:spPr>
        <a:xfrm>
          <a:off x="1457452" y="212598"/>
          <a:ext cx="1179922" cy="1179922"/>
        </a:xfrm>
        <a:prstGeom prst="ellipse">
          <a:avLst/>
        </a:prstGeom>
        <a:blipFill rotWithShape="0">
          <a:blip xmlns:r="http://schemas.openxmlformats.org/officeDocument/2006/relationships" r:embed="rId2"/>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A1EB90-9800-4D9B-9249-D95E89797984}">
      <dsp:nvSpPr>
        <dsp:cNvPr id="0" name=""/>
        <dsp:cNvSpPr/>
      </dsp:nvSpPr>
      <dsp:spPr>
        <a:xfrm>
          <a:off x="2756614" y="0"/>
          <a:ext cx="1338113" cy="3543312"/>
        </a:xfrm>
        <a:prstGeom prst="roundRect">
          <a:avLst>
            <a:gd name="adj" fmla="val 10000"/>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sk-SK" sz="1600" kern="1200" dirty="0" smtClean="0">
              <a:latin typeface="+mn-lt"/>
              <a:cs typeface="Times New Roman" pitchFamily="18" charset="0"/>
            </a:rPr>
            <a:t>Minister. štátnej kontroly</a:t>
          </a:r>
          <a:endParaRPr lang="sk-SK" sz="1600" kern="1200" dirty="0">
            <a:latin typeface="+mn-lt"/>
            <a:cs typeface="Times New Roman" pitchFamily="18" charset="0"/>
          </a:endParaRPr>
        </a:p>
      </dsp:txBody>
      <dsp:txXfrm>
        <a:off x="2756614" y="1417324"/>
        <a:ext cx="1338113" cy="1417324"/>
      </dsp:txXfrm>
    </dsp:sp>
    <dsp:sp modelId="{B340A8BE-66A9-4CE2-BBE5-201A5CEC8512}">
      <dsp:nvSpPr>
        <dsp:cNvPr id="0" name=""/>
        <dsp:cNvSpPr/>
      </dsp:nvSpPr>
      <dsp:spPr>
        <a:xfrm>
          <a:off x="2835710" y="212598"/>
          <a:ext cx="1179922" cy="1179922"/>
        </a:xfrm>
        <a:prstGeom prst="ellipse">
          <a:avLst/>
        </a:prstGeom>
        <a:blipFill rotWithShape="0">
          <a:blip xmlns:r="http://schemas.openxmlformats.org/officeDocument/2006/relationships" r:embed="rId3"/>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B6678-8EFC-4905-A82F-FFEAF7FEC510}">
      <dsp:nvSpPr>
        <dsp:cNvPr id="0" name=""/>
        <dsp:cNvSpPr/>
      </dsp:nvSpPr>
      <dsp:spPr>
        <a:xfrm>
          <a:off x="4134871" y="0"/>
          <a:ext cx="1338113" cy="3543312"/>
        </a:xfrm>
        <a:prstGeom prst="roundRect">
          <a:avLst>
            <a:gd name="adj" fmla="val 10000"/>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sk-SK" sz="1600" kern="1200" dirty="0" smtClean="0">
              <a:latin typeface="+mn-lt"/>
              <a:cs typeface="Times New Roman" pitchFamily="18" charset="0"/>
            </a:rPr>
            <a:t>Výbory ľudovej kontroly SSR</a:t>
          </a:r>
          <a:r>
            <a:rPr lang="sk-SK" sz="1600" kern="1200" dirty="0" smtClean="0">
              <a:latin typeface="Times New Roman" pitchFamily="18" charset="0"/>
              <a:cs typeface="Times New Roman" pitchFamily="18" charset="0"/>
            </a:rPr>
            <a:t> („VLK“)</a:t>
          </a:r>
          <a:endParaRPr lang="sk-SK" sz="1600" kern="1200" dirty="0">
            <a:latin typeface="Times New Roman" pitchFamily="18" charset="0"/>
            <a:cs typeface="Times New Roman" pitchFamily="18" charset="0"/>
          </a:endParaRPr>
        </a:p>
      </dsp:txBody>
      <dsp:txXfrm>
        <a:off x="4134871" y="1417324"/>
        <a:ext cx="1338113" cy="1417324"/>
      </dsp:txXfrm>
    </dsp:sp>
    <dsp:sp modelId="{CAA980B7-2530-476C-B6ED-99E6052E950F}">
      <dsp:nvSpPr>
        <dsp:cNvPr id="0" name=""/>
        <dsp:cNvSpPr/>
      </dsp:nvSpPr>
      <dsp:spPr>
        <a:xfrm>
          <a:off x="4213967" y="212598"/>
          <a:ext cx="1179922" cy="1179922"/>
        </a:xfrm>
        <a:prstGeom prst="ellipse">
          <a:avLst/>
        </a:prstGeom>
        <a:blipFill rotWithShape="0">
          <a:blip xmlns:r="http://schemas.openxmlformats.org/officeDocument/2006/relationships" r:embed="rId4"/>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199696-BE6F-4C98-AA17-A5E5E54B125D}">
      <dsp:nvSpPr>
        <dsp:cNvPr id="0" name=""/>
        <dsp:cNvSpPr/>
      </dsp:nvSpPr>
      <dsp:spPr>
        <a:xfrm>
          <a:off x="5513128" y="0"/>
          <a:ext cx="1338113" cy="3543312"/>
        </a:xfrm>
        <a:prstGeom prst="roundRect">
          <a:avLst>
            <a:gd name="adj" fmla="val 10000"/>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sk-SK" sz="1600" kern="1200" dirty="0" smtClean="0">
              <a:latin typeface="+mn-lt"/>
              <a:cs typeface="Times New Roman" pitchFamily="18" charset="0"/>
            </a:rPr>
            <a:t>Minister. kontroly</a:t>
          </a:r>
          <a:endParaRPr lang="sk-SK" sz="1600" kern="1200" dirty="0">
            <a:latin typeface="+mn-lt"/>
            <a:cs typeface="Times New Roman" pitchFamily="18" charset="0"/>
          </a:endParaRPr>
        </a:p>
      </dsp:txBody>
      <dsp:txXfrm>
        <a:off x="5513128" y="1417324"/>
        <a:ext cx="1338113" cy="1417324"/>
      </dsp:txXfrm>
    </dsp:sp>
    <dsp:sp modelId="{41BEAD62-03D2-418F-A0B9-FF8435BC6E76}">
      <dsp:nvSpPr>
        <dsp:cNvPr id="0" name=""/>
        <dsp:cNvSpPr/>
      </dsp:nvSpPr>
      <dsp:spPr>
        <a:xfrm>
          <a:off x="5592224" y="212598"/>
          <a:ext cx="1179922" cy="1179922"/>
        </a:xfrm>
        <a:prstGeom prst="ellipse">
          <a:avLst/>
        </a:prstGeom>
        <a:blipFill rotWithShape="0">
          <a:blip xmlns:r="http://schemas.openxmlformats.org/officeDocument/2006/relationships" r:embed="rId5"/>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69F76E-5BCE-43EB-A398-86CDDF0A6BB3}">
      <dsp:nvSpPr>
        <dsp:cNvPr id="0" name=""/>
        <dsp:cNvSpPr/>
      </dsp:nvSpPr>
      <dsp:spPr>
        <a:xfrm>
          <a:off x="6851108" y="0"/>
          <a:ext cx="1338113" cy="3543312"/>
        </a:xfrm>
        <a:prstGeom prst="roundRect">
          <a:avLst>
            <a:gd name="adj" fmla="val 10000"/>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sk-SK" sz="1800" b="1" kern="1200" dirty="0" smtClean="0">
              <a:latin typeface="+mn-lt"/>
              <a:cs typeface="Times New Roman" pitchFamily="18" charset="0"/>
            </a:rPr>
            <a:t>Najvyšší kontrolný úrad SR</a:t>
          </a:r>
          <a:endParaRPr lang="sk-SK" sz="1800" b="1" kern="1200" dirty="0">
            <a:latin typeface="+mn-lt"/>
            <a:cs typeface="Times New Roman" pitchFamily="18" charset="0"/>
          </a:endParaRPr>
        </a:p>
      </dsp:txBody>
      <dsp:txXfrm>
        <a:off x="6851108" y="1417324"/>
        <a:ext cx="1338113" cy="1417324"/>
      </dsp:txXfrm>
    </dsp:sp>
    <dsp:sp modelId="{2B6C173F-46C7-4698-BD7D-01C2B404FEBE}">
      <dsp:nvSpPr>
        <dsp:cNvPr id="0" name=""/>
        <dsp:cNvSpPr/>
      </dsp:nvSpPr>
      <dsp:spPr>
        <a:xfrm>
          <a:off x="6970481" y="212598"/>
          <a:ext cx="1179922" cy="1179922"/>
        </a:xfrm>
        <a:prstGeom prst="ellipse">
          <a:avLst/>
        </a:prstGeom>
        <a:blipFill rotWithShape="0">
          <a:blip xmlns:r="http://schemas.openxmlformats.org/officeDocument/2006/relationships" r:embed="rId6"/>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2F7575-6D6E-4831-BDAB-0ECC419BDCAB}">
      <dsp:nvSpPr>
        <dsp:cNvPr id="0" name=""/>
        <dsp:cNvSpPr/>
      </dsp:nvSpPr>
      <dsp:spPr>
        <a:xfrm>
          <a:off x="42840" y="2834649"/>
          <a:ext cx="8143919" cy="531496"/>
        </a:xfrm>
        <a:prstGeom prst="rightArrow">
          <a:avLst/>
        </a:prstGeom>
        <a:solidFill>
          <a:schemeClr val="accent1">
            <a:tint val="60000"/>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7F673D-C73F-41E1-B82D-BAF013E63615}">
      <dsp:nvSpPr>
        <dsp:cNvPr id="0" name=""/>
        <dsp:cNvSpPr/>
      </dsp:nvSpPr>
      <dsp:spPr>
        <a:xfrm>
          <a:off x="0" y="0"/>
          <a:ext cx="8429684" cy="1754326"/>
        </a:xfrm>
        <a:prstGeom prst="roundRect">
          <a:avLst>
            <a:gd name="adj" fmla="val 10000"/>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sk-SK" sz="2000" b="1" kern="1200" dirty="0" smtClean="0">
              <a:latin typeface="Calibri" pitchFamily="34" charset="0"/>
              <a:cs typeface="Calibri" pitchFamily="34" charset="0"/>
            </a:rPr>
            <a:t>NKÚ SR postupuje pri výkone kontrolnej činnosti v súlade so zákonom  č. 39/1993 Z. z. o Najvyššom kontrolnom úrade SR, s medzinárodnými kontrolnými štandardami ISSAI, vydanými INTOSAI a v súlade s Európskymi vykonávacími smernicami pre kontrolné štandardy INTOSAI</a:t>
          </a:r>
          <a:endParaRPr lang="sk-SK" sz="2000" b="1" kern="1200" dirty="0">
            <a:latin typeface="Calibri" pitchFamily="34" charset="0"/>
            <a:cs typeface="Calibri" pitchFamily="34" charset="0"/>
          </a:endParaRPr>
        </a:p>
      </dsp:txBody>
      <dsp:txXfrm>
        <a:off x="1861369" y="0"/>
        <a:ext cx="6568314" cy="1754326"/>
      </dsp:txXfrm>
    </dsp:sp>
    <dsp:sp modelId="{B8963CC2-115D-496D-9AB0-BA0319866A83}">
      <dsp:nvSpPr>
        <dsp:cNvPr id="0" name=""/>
        <dsp:cNvSpPr/>
      </dsp:nvSpPr>
      <dsp:spPr>
        <a:xfrm>
          <a:off x="175432" y="175432"/>
          <a:ext cx="1685936" cy="1403460"/>
        </a:xfrm>
        <a:prstGeom prst="roundRect">
          <a:avLst>
            <a:gd name="adj" fmla="val 10000"/>
          </a:avLst>
        </a:prstGeom>
        <a:blipFill rotWithShape="0">
          <a:blip xmlns:r="http://schemas.openxmlformats.org/officeDocument/2006/relationships" r:embed="rId1"/>
          <a:stretch>
            <a:fillRect/>
          </a:stretch>
        </a:blip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1"/>
            <a:ext cx="2918831" cy="493316"/>
          </a:xfrm>
          <a:prstGeom prst="rect">
            <a:avLst/>
          </a:prstGeom>
        </p:spPr>
        <p:txBody>
          <a:bodyPr lIns="90764" tIns="45383" rIns="90764" bIns="45383"/>
          <a:lstStyle/>
          <a:p>
            <a:endParaRPr lang="en-US" dirty="0" smtClean="0"/>
          </a:p>
        </p:txBody>
      </p:sp>
      <p:sp>
        <p:nvSpPr>
          <p:cNvPr id="24" name="Rectangle 24"/>
          <p:cNvSpPr>
            <a:spLocks noGrp="1"/>
          </p:cNvSpPr>
          <p:nvPr>
            <p:ph type="dt" sz="quarter" idx="1"/>
          </p:nvPr>
        </p:nvSpPr>
        <p:spPr>
          <a:xfrm>
            <a:off x="3815374" y="1"/>
            <a:ext cx="2918831" cy="493316"/>
          </a:xfrm>
          <a:prstGeom prst="rect">
            <a:avLst/>
          </a:prstGeom>
        </p:spPr>
        <p:txBody>
          <a:bodyPr lIns="90764" tIns="45383" rIns="90764" bIns="45383"/>
          <a:lstStyle/>
          <a:p>
            <a:fld id="{A849C5AD-4428-4E9C-9C84-11B72C9365FB}" type="datetimeFigureOut">
              <a:rPr lang="en-US" smtClean="0"/>
              <a:pPr/>
              <a:t>9/12/2014</a:t>
            </a:fld>
            <a:endParaRPr lang="en-US" dirty="0" smtClean="0"/>
          </a:p>
        </p:txBody>
      </p:sp>
      <p:sp>
        <p:nvSpPr>
          <p:cNvPr id="30" name="Rectangle 30"/>
          <p:cNvSpPr>
            <a:spLocks noGrp="1"/>
          </p:cNvSpPr>
          <p:nvPr>
            <p:ph type="ftr" sz="quarter" idx="2"/>
          </p:nvPr>
        </p:nvSpPr>
        <p:spPr>
          <a:xfrm>
            <a:off x="0" y="9371285"/>
            <a:ext cx="2918831" cy="493316"/>
          </a:xfrm>
          <a:prstGeom prst="rect">
            <a:avLst/>
          </a:prstGeom>
        </p:spPr>
        <p:txBody>
          <a:bodyPr lIns="90764" tIns="45383" rIns="90764" bIns="45383"/>
          <a:lstStyle/>
          <a:p>
            <a:endParaRPr lang="en-US" dirty="0" smtClean="0"/>
          </a:p>
        </p:txBody>
      </p:sp>
      <p:sp>
        <p:nvSpPr>
          <p:cNvPr id="18" name="Rectangle 18"/>
          <p:cNvSpPr>
            <a:spLocks noGrp="1"/>
          </p:cNvSpPr>
          <p:nvPr>
            <p:ph type="sldNum" sz="quarter" idx="3"/>
          </p:nvPr>
        </p:nvSpPr>
        <p:spPr>
          <a:xfrm>
            <a:off x="3815374" y="9371285"/>
            <a:ext cx="2918831" cy="493316"/>
          </a:xfrm>
          <a:prstGeom prst="rect">
            <a:avLst/>
          </a:prstGeom>
        </p:spPr>
        <p:txBody>
          <a:bodyPr lIns="90764" tIns="45383" rIns="90764" bIns="45383"/>
          <a:lstStyle/>
          <a:p>
            <a:fld id="{8C596567-A38F-4CEF-B37F-9B9D120D62CE}" type="slidenum">
              <a:rPr lang="en-US" smtClean="0"/>
              <a:pPr/>
              <a:t>‹#›</a:t>
            </a:fld>
            <a:endParaRPr lang="en-US" dirty="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1"/>
            <a:ext cx="2918831" cy="493316"/>
          </a:xfrm>
          <a:prstGeom prst="rect">
            <a:avLst/>
          </a:prstGeom>
        </p:spPr>
        <p:txBody>
          <a:bodyPr lIns="90764" tIns="45383" rIns="90764" bIns="45383"/>
          <a:lstStyle/>
          <a:p>
            <a:endParaRPr lang="en-US" dirty="0" smtClean="0"/>
          </a:p>
        </p:txBody>
      </p:sp>
      <p:sp>
        <p:nvSpPr>
          <p:cNvPr id="15" name="Rectangle 15"/>
          <p:cNvSpPr>
            <a:spLocks noGrp="1"/>
          </p:cNvSpPr>
          <p:nvPr>
            <p:ph type="dt" idx="1"/>
          </p:nvPr>
        </p:nvSpPr>
        <p:spPr>
          <a:xfrm>
            <a:off x="3815374" y="1"/>
            <a:ext cx="2918831" cy="493316"/>
          </a:xfrm>
          <a:prstGeom prst="rect">
            <a:avLst/>
          </a:prstGeom>
        </p:spPr>
        <p:txBody>
          <a:bodyPr lIns="90764" tIns="45383" rIns="90764" bIns="45383"/>
          <a:lstStyle/>
          <a:p>
            <a:fld id="{D7547E60-4BE7-4E4E-9AAA-5EE35AEC995C}" type="datetimeFigureOut">
              <a:rPr lang="en-US" smtClean="0"/>
              <a:pPr/>
              <a:t>9/12/2014</a:t>
            </a:fld>
            <a:endParaRPr lang="en-US" dirty="0" smtClean="0"/>
          </a:p>
        </p:txBody>
      </p:sp>
      <p:sp>
        <p:nvSpPr>
          <p:cNvPr id="23" name="Rectangle 2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lIns="90764" tIns="45383" rIns="90764" bIns="45383" anchor="ctr"/>
          <a:lstStyle/>
          <a:p>
            <a:endParaRPr lang="en-US" dirty="0"/>
          </a:p>
        </p:txBody>
      </p:sp>
      <p:sp>
        <p:nvSpPr>
          <p:cNvPr id="5" name="Rectangle 5"/>
          <p:cNvSpPr>
            <a:spLocks noGrp="1"/>
          </p:cNvSpPr>
          <p:nvPr>
            <p:ph type="body" sz="quarter" idx="3"/>
          </p:nvPr>
        </p:nvSpPr>
        <p:spPr>
          <a:xfrm>
            <a:off x="673577" y="4686499"/>
            <a:ext cx="5388610" cy="4439840"/>
          </a:xfrm>
          <a:prstGeom prst="rect">
            <a:avLst/>
          </a:prstGeom>
        </p:spPr>
        <p:txBody>
          <a:bodyPr lIns="90764" tIns="45383" rIns="90764" bIns="45383"/>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9371285"/>
            <a:ext cx="2918831" cy="493316"/>
          </a:xfrm>
          <a:prstGeom prst="rect">
            <a:avLst/>
          </a:prstGeom>
        </p:spPr>
        <p:txBody>
          <a:bodyPr lIns="90764" tIns="45383" rIns="90764" bIns="45383"/>
          <a:lstStyle/>
          <a:p>
            <a:endParaRPr lang="en-US" dirty="0" smtClean="0"/>
          </a:p>
        </p:txBody>
      </p:sp>
      <p:sp>
        <p:nvSpPr>
          <p:cNvPr id="28" name="Rectangle 28"/>
          <p:cNvSpPr>
            <a:spLocks noGrp="1"/>
          </p:cNvSpPr>
          <p:nvPr>
            <p:ph type="sldNum" sz="quarter" idx="5"/>
          </p:nvPr>
        </p:nvSpPr>
        <p:spPr>
          <a:xfrm>
            <a:off x="3815374" y="9371285"/>
            <a:ext cx="2918831" cy="493316"/>
          </a:xfrm>
          <a:prstGeom prst="rect">
            <a:avLst/>
          </a:prstGeom>
        </p:spPr>
        <p:txBody>
          <a:bodyPr lIns="90764" tIns="45383" rIns="90764" bIns="45383"/>
          <a:lstStyle/>
          <a:p>
            <a:fld id="{CA077768-21C8-4125-A345-258E48D2EED0}" type="slidenum">
              <a:rPr lang="en-US" smtClean="0"/>
              <a:pPr/>
              <a:t>‹#›</a:t>
            </a:fld>
            <a:endParaRPr lang="en-US" dirty="0"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CA077768-21C8-4125-A345-258E48D2EED0}"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CA077768-21C8-4125-A345-258E48D2EED0}" type="slidenum">
              <a:rPr lang="en-US" smtClean="0"/>
              <a:pPr/>
              <a:t>63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mn-lt"/>
                <a:cs typeface="Times New Roman"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k-SK" dirty="0" smtClean="0"/>
              <a:t>Kliknite sem a upravte štýl predlohy podnadpisov.</a:t>
            </a:r>
            <a:endParaRPr lang="en-US" dirty="0"/>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mj-lt"/>
                <a:cs typeface="Times New Roman" pitchFamily="18" charset="0"/>
              </a:defRPr>
            </a:lvl1pPr>
          </a:lstStyle>
          <a:p>
            <a:r>
              <a:rPr lang="sk-SK" dirty="0" smtClean="0"/>
              <a:t>Kliknite sem a upravte štýl predlohy nadpisov.</a:t>
            </a:r>
            <a:endParaRPr lang="en-US" dirty="0"/>
          </a:p>
        </p:txBody>
      </p:sp>
      <p:sp>
        <p:nvSpPr>
          <p:cNvPr id="10" name="Date Placeholder 9"/>
          <p:cNvSpPr>
            <a:spLocks noGrp="1"/>
          </p:cNvSpPr>
          <p:nvPr>
            <p:ph type="dt" sz="half" idx="10"/>
          </p:nvPr>
        </p:nvSpPr>
        <p:spPr/>
        <p:txBody>
          <a:bodyPr/>
          <a:lstStyle>
            <a:lvl1pPr>
              <a:defRPr>
                <a:latin typeface="Times New Roman" pitchFamily="18" charset="0"/>
                <a:cs typeface="Times New Roman" pitchFamily="18" charset="0"/>
              </a:defRPr>
            </a:lvl1pPr>
          </a:lstStyle>
          <a:p>
            <a:fld id="{5C14FD69-4A85-4715-A222-ABB225B63BC6}" type="datetimeFigureOut">
              <a:rPr lang="en-US" smtClean="0"/>
              <a:pPr/>
              <a:t>9/12/2014</a:t>
            </a:fld>
            <a:endParaRPr lang="en-US" dirty="0"/>
          </a:p>
        </p:txBody>
      </p:sp>
      <p:sp>
        <p:nvSpPr>
          <p:cNvPr id="11" name="Slide Number Placeholder 10"/>
          <p:cNvSpPr>
            <a:spLocks noGrp="1"/>
          </p:cNvSpPr>
          <p:nvPr>
            <p:ph type="sldNum" sz="quarter" idx="11"/>
          </p:nvPr>
        </p:nvSpPr>
        <p:spPr/>
        <p:txBody>
          <a:bodyPr/>
          <a:lstStyle>
            <a:lvl1pPr>
              <a:defRPr>
                <a:latin typeface="Times New Roman" pitchFamily="18" charset="0"/>
                <a:cs typeface="Times New Roman" pitchFamily="18" charset="0"/>
              </a:defRPr>
            </a:lvl1pPr>
          </a:lstStyle>
          <a:p>
            <a:pPr algn="r"/>
            <a:fld id="{D4C49B74-5DB2-4B03-B1D2-7F6A3C51C318}"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latin typeface="Times New Roman" pitchFamily="18" charset="0"/>
                <a:cs typeface="Times New Roman" pitchFamily="18" charset="0"/>
              </a:defRPr>
            </a:lvl1pPr>
          </a:lstStyle>
          <a:p>
            <a:endParaRPr lang="en-US" dirty="0"/>
          </a:p>
        </p:txBody>
      </p:sp>
      <p:grpSp>
        <p:nvGrpSpPr>
          <p:cNvPr id="18" name="Skupina 17"/>
          <p:cNvGrpSpPr/>
          <p:nvPr userDrawn="1"/>
        </p:nvGrpSpPr>
        <p:grpSpPr>
          <a:xfrm>
            <a:off x="285720" y="142851"/>
            <a:ext cx="8691615" cy="861959"/>
            <a:chOff x="285720" y="142851"/>
            <a:chExt cx="8691615" cy="861959"/>
          </a:xfrm>
        </p:grpSpPr>
        <p:pic>
          <p:nvPicPr>
            <p:cNvPr id="13" name="Picture 1723" descr="NKU_farba"/>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285720" y="142851"/>
              <a:ext cx="1143008" cy="861959"/>
            </a:xfrm>
            <a:prstGeom prst="rect">
              <a:avLst/>
            </a:prstGeom>
            <a:noFill/>
            <a:ln w="9525">
              <a:noFill/>
              <a:miter lim="800000"/>
              <a:headEnd/>
              <a:tailEnd/>
            </a:ln>
            <a:effectLst/>
          </p:spPr>
        </p:pic>
        <p:sp>
          <p:nvSpPr>
            <p:cNvPr id="15" name="BlokTextu 14"/>
            <p:cNvSpPr txBox="1"/>
            <p:nvPr userDrawn="1"/>
          </p:nvSpPr>
          <p:spPr>
            <a:xfrm>
              <a:off x="1500166" y="285728"/>
              <a:ext cx="3214710" cy="400110"/>
            </a:xfrm>
            <a:prstGeom prst="rect">
              <a:avLst/>
            </a:prstGeom>
            <a:noFill/>
          </p:spPr>
          <p:txBody>
            <a:bodyPr wrap="square" rtlCol="0">
              <a:spAutoFit/>
            </a:bodyPr>
            <a:lstStyle/>
            <a:p>
              <a:r>
                <a:rPr lang="sk-SK" sz="2000" dirty="0" smtClean="0">
                  <a:latin typeface="+mj-lt"/>
                  <a:cs typeface="Times New Roman" pitchFamily="18" charset="0"/>
                </a:rPr>
                <a:t>Najvyšší kontrolný úrad SR</a:t>
              </a:r>
              <a:endParaRPr lang="sk-SK" sz="2000" dirty="0">
                <a:latin typeface="+mj-lt"/>
                <a:cs typeface="Times New Roman" pitchFamily="18" charset="0"/>
              </a:endParaRPr>
            </a:p>
          </p:txBody>
        </p:sp>
        <p:pic>
          <p:nvPicPr>
            <p:cNvPr id="17" name="Obrázok 16" descr="C:\Users\jasenec\Desktop\CAF_logo (1) copy.jpg"/>
            <p:cNvPicPr/>
            <p:nvPr userDrawn="1"/>
          </p:nvPicPr>
          <p:blipFill>
            <a:blip r:embed="rId7" cstate="screen">
              <a:clrChange>
                <a:clrFrom>
                  <a:srgbClr val="FFFFFF"/>
                </a:clrFrom>
                <a:clrTo>
                  <a:srgbClr val="FFFFFF">
                    <a:alpha val="0"/>
                  </a:srgbClr>
                </a:clrTo>
              </a:clrChange>
            </a:blip>
            <a:srcRect/>
            <a:stretch>
              <a:fillRect/>
            </a:stretch>
          </p:blipFill>
          <p:spPr bwMode="auto">
            <a:xfrm>
              <a:off x="7786710" y="142852"/>
              <a:ext cx="1190625" cy="857250"/>
            </a:xfrm>
            <a:prstGeom prst="rect">
              <a:avLst/>
            </a:prstGeom>
            <a:noFill/>
            <a:ln w="9525">
              <a:noFill/>
              <a:miter lim="800000"/>
              <a:headEnd/>
              <a:tailEnd/>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en-US" dirty="0"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sk-SK" dirty="0" smtClean="0"/>
              <a:t>Kliknite sem a upravte štýl predlohy nadpisov.</a:t>
            </a:r>
            <a:endParaRPr lang="en-US" dirty="0"/>
          </a:p>
        </p:txBody>
      </p:sp>
      <p:sp>
        <p:nvSpPr>
          <p:cNvPr id="8" name="Date Placeholder 7"/>
          <p:cNvSpPr>
            <a:spLocks noGrp="1"/>
          </p:cNvSpPr>
          <p:nvPr>
            <p:ph type="dt" sz="half" idx="10"/>
          </p:nvPr>
        </p:nvSpPr>
        <p:spPr/>
        <p:txBody>
          <a:bodyPr/>
          <a:lstStyle/>
          <a:p>
            <a:fld id="{5C14FD69-4A85-4715-A222-ABB225B63BC6}" type="datetimeFigureOut">
              <a:rPr lang="en-US" smtClean="0"/>
              <a:pPr/>
              <a:t>9/12/2014</a:t>
            </a:fld>
            <a:endParaRPr lang="en-US" dirty="0"/>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1" name="Footer Placeholder 10"/>
          <p:cNvSpPr>
            <a:spLocks noGrp="1"/>
          </p:cNvSpPr>
          <p:nvPr>
            <p:ph type="ftr" sz="quarter" idx="12"/>
          </p:nvPr>
        </p:nvSpPr>
        <p:spPr/>
        <p:txBody>
          <a:bodyPr/>
          <a:lstStyle/>
          <a:p>
            <a:endParaRPr lang="en-US" dirty="0"/>
          </a:p>
        </p:txBody>
      </p:sp>
      <p:grpSp>
        <p:nvGrpSpPr>
          <p:cNvPr id="17" name="Skupina 16"/>
          <p:cNvGrpSpPr/>
          <p:nvPr userDrawn="1"/>
        </p:nvGrpSpPr>
        <p:grpSpPr>
          <a:xfrm>
            <a:off x="285720" y="142851"/>
            <a:ext cx="8691615" cy="861959"/>
            <a:chOff x="285720" y="142851"/>
            <a:chExt cx="8691615" cy="861959"/>
          </a:xfrm>
        </p:grpSpPr>
        <p:pic>
          <p:nvPicPr>
            <p:cNvPr id="18" name="Picture 1723" descr="NKU_far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85720" y="142851"/>
              <a:ext cx="1143008" cy="861959"/>
            </a:xfrm>
            <a:prstGeom prst="rect">
              <a:avLst/>
            </a:prstGeom>
            <a:noFill/>
            <a:ln w="9525">
              <a:noFill/>
              <a:miter lim="800000"/>
              <a:headEnd/>
              <a:tailEnd/>
            </a:ln>
            <a:effectLst/>
          </p:spPr>
        </p:pic>
        <p:sp>
          <p:nvSpPr>
            <p:cNvPr id="19" name="BlokTextu 18"/>
            <p:cNvSpPr txBox="1"/>
            <p:nvPr userDrawn="1"/>
          </p:nvSpPr>
          <p:spPr>
            <a:xfrm>
              <a:off x="1500166" y="285728"/>
              <a:ext cx="3214710" cy="400110"/>
            </a:xfrm>
            <a:prstGeom prst="rect">
              <a:avLst/>
            </a:prstGeom>
            <a:noFill/>
          </p:spPr>
          <p:txBody>
            <a:bodyPr wrap="square" rtlCol="0">
              <a:spAutoFit/>
            </a:bodyPr>
            <a:lstStyle/>
            <a:p>
              <a:r>
                <a:rPr lang="sk-SK" sz="2000" dirty="0" smtClean="0">
                  <a:latin typeface="+mj-lt"/>
                  <a:cs typeface="Times New Roman" pitchFamily="18" charset="0"/>
                </a:rPr>
                <a:t>Najvyšší kontrolný úrad SR</a:t>
              </a:r>
              <a:endParaRPr lang="sk-SK" sz="2000" dirty="0">
                <a:latin typeface="+mj-lt"/>
                <a:cs typeface="Times New Roman" pitchFamily="18" charset="0"/>
              </a:endParaRPr>
            </a:p>
          </p:txBody>
        </p:sp>
        <p:pic>
          <p:nvPicPr>
            <p:cNvPr id="20" name="Obrázok 19" descr="C:\Users\jasenec\Desktop\CAF_logo (1) copy.jpg"/>
            <p:cNvPicPr/>
            <p:nvPr userDrawn="1"/>
          </p:nvPicPr>
          <p:blipFill>
            <a:blip r:embed="rId3" cstate="screen">
              <a:clrChange>
                <a:clrFrom>
                  <a:srgbClr val="FFFFFF"/>
                </a:clrFrom>
                <a:clrTo>
                  <a:srgbClr val="FFFFFF">
                    <a:alpha val="0"/>
                  </a:srgbClr>
                </a:clrTo>
              </a:clrChange>
            </a:blip>
            <a:srcRect/>
            <a:stretch>
              <a:fillRect/>
            </a:stretch>
          </p:blipFill>
          <p:spPr bwMode="auto">
            <a:xfrm>
              <a:off x="7786710" y="142852"/>
              <a:ext cx="1190625" cy="857250"/>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sk-SK" smtClean="0"/>
              <a:t>Kliknite sem a upravte štýl predlohy nadpisov.</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9/12/2014</a:t>
            </a:fld>
            <a:endParaRPr lang="en-US" dirty="0"/>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9" name="Footer Placeholder 8"/>
          <p:cNvSpPr>
            <a:spLocks noGrp="1"/>
          </p:cNvSpPr>
          <p:nvPr>
            <p:ph type="ftr" sz="quarter" idx="12"/>
          </p:nvPr>
        </p:nvSpPr>
        <p:spPr/>
        <p:txBody>
          <a:bodyPr/>
          <a:lstStyle/>
          <a:p>
            <a:endParaRPr lang="en-US" dirty="0"/>
          </a:p>
        </p:txBody>
      </p:sp>
      <p:grpSp>
        <p:nvGrpSpPr>
          <p:cNvPr id="14" name="Skupina 13"/>
          <p:cNvGrpSpPr/>
          <p:nvPr userDrawn="1"/>
        </p:nvGrpSpPr>
        <p:grpSpPr>
          <a:xfrm>
            <a:off x="285720" y="142851"/>
            <a:ext cx="8691615" cy="861959"/>
            <a:chOff x="285720" y="142851"/>
            <a:chExt cx="8691615" cy="861959"/>
          </a:xfrm>
        </p:grpSpPr>
        <p:pic>
          <p:nvPicPr>
            <p:cNvPr id="15" name="Picture 1723" descr="NKU_far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85720" y="142851"/>
              <a:ext cx="1143008" cy="861959"/>
            </a:xfrm>
            <a:prstGeom prst="rect">
              <a:avLst/>
            </a:prstGeom>
            <a:noFill/>
            <a:ln w="9525">
              <a:noFill/>
              <a:miter lim="800000"/>
              <a:headEnd/>
              <a:tailEnd/>
            </a:ln>
            <a:effectLst/>
          </p:spPr>
        </p:pic>
        <p:sp>
          <p:nvSpPr>
            <p:cNvPr id="16" name="BlokTextu 15"/>
            <p:cNvSpPr txBox="1"/>
            <p:nvPr userDrawn="1"/>
          </p:nvSpPr>
          <p:spPr>
            <a:xfrm>
              <a:off x="1500166" y="285728"/>
              <a:ext cx="3214710" cy="400110"/>
            </a:xfrm>
            <a:prstGeom prst="rect">
              <a:avLst/>
            </a:prstGeom>
            <a:noFill/>
          </p:spPr>
          <p:txBody>
            <a:bodyPr wrap="square" rtlCol="0">
              <a:spAutoFit/>
            </a:bodyPr>
            <a:lstStyle/>
            <a:p>
              <a:r>
                <a:rPr lang="sk-SK" sz="2000" dirty="0" smtClean="0">
                  <a:latin typeface="+mj-lt"/>
                  <a:cs typeface="Times New Roman" pitchFamily="18" charset="0"/>
                </a:rPr>
                <a:t>Najvyšší kontrolný úrad SR</a:t>
              </a:r>
              <a:endParaRPr lang="sk-SK" sz="2000" dirty="0">
                <a:latin typeface="+mj-lt"/>
                <a:cs typeface="Times New Roman" pitchFamily="18" charset="0"/>
              </a:endParaRPr>
            </a:p>
          </p:txBody>
        </p:sp>
        <p:pic>
          <p:nvPicPr>
            <p:cNvPr id="17" name="Obrázok 16" descr="C:\Users\jasenec\Desktop\CAF_logo (1) copy.jpg"/>
            <p:cNvPicPr/>
            <p:nvPr userDrawn="1"/>
          </p:nvPicPr>
          <p:blipFill>
            <a:blip r:embed="rId3" cstate="screen">
              <a:clrChange>
                <a:clrFrom>
                  <a:srgbClr val="FFFFFF"/>
                </a:clrFrom>
                <a:clrTo>
                  <a:srgbClr val="FFFFFF">
                    <a:alpha val="0"/>
                  </a:srgbClr>
                </a:clrTo>
              </a:clrChange>
            </a:blip>
            <a:srcRect/>
            <a:stretch>
              <a:fillRect/>
            </a:stretch>
          </p:blipFill>
          <p:spPr bwMode="auto">
            <a:xfrm>
              <a:off x="7786710" y="142852"/>
              <a:ext cx="1190625" cy="857250"/>
            </a:xfrm>
            <a:prstGeom prst="rect">
              <a:avLst/>
            </a:prstGeom>
            <a:noFill/>
            <a:ln w="9525">
              <a:noFill/>
              <a:miter lim="800000"/>
              <a:headEnd/>
              <a:tailEnd/>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9/12/2014</a:t>
            </a:fld>
            <a:endParaRPr lang="en-US" dirty="0"/>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8" name="Footer Placeholder 7"/>
          <p:cNvSpPr>
            <a:spLocks noGrp="1"/>
          </p:cNvSpPr>
          <p:nvPr>
            <p:ph type="ftr" sz="quarter" idx="12"/>
          </p:nvPr>
        </p:nvSpPr>
        <p:spPr/>
        <p:txBody>
          <a:bodyPr/>
          <a:lstStyle/>
          <a:p>
            <a:endParaRPr lang="en-US" dirty="0"/>
          </a:p>
        </p:txBody>
      </p:sp>
      <p:grpSp>
        <p:nvGrpSpPr>
          <p:cNvPr id="12" name="Skupina 11"/>
          <p:cNvGrpSpPr/>
          <p:nvPr userDrawn="1"/>
        </p:nvGrpSpPr>
        <p:grpSpPr>
          <a:xfrm>
            <a:off x="285720" y="142851"/>
            <a:ext cx="8691615" cy="861959"/>
            <a:chOff x="285720" y="142851"/>
            <a:chExt cx="8691615" cy="861959"/>
          </a:xfrm>
        </p:grpSpPr>
        <p:pic>
          <p:nvPicPr>
            <p:cNvPr id="13" name="Picture 1723" descr="NKU_far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85720" y="142851"/>
              <a:ext cx="1143008" cy="861959"/>
            </a:xfrm>
            <a:prstGeom prst="rect">
              <a:avLst/>
            </a:prstGeom>
            <a:noFill/>
            <a:ln w="9525">
              <a:noFill/>
              <a:miter lim="800000"/>
              <a:headEnd/>
              <a:tailEnd/>
            </a:ln>
            <a:effectLst/>
          </p:spPr>
        </p:pic>
        <p:sp>
          <p:nvSpPr>
            <p:cNvPr id="14" name="BlokTextu 13"/>
            <p:cNvSpPr txBox="1"/>
            <p:nvPr userDrawn="1"/>
          </p:nvSpPr>
          <p:spPr>
            <a:xfrm>
              <a:off x="1500166" y="285728"/>
              <a:ext cx="3214710" cy="400110"/>
            </a:xfrm>
            <a:prstGeom prst="rect">
              <a:avLst/>
            </a:prstGeom>
            <a:noFill/>
          </p:spPr>
          <p:txBody>
            <a:bodyPr wrap="square" rtlCol="0">
              <a:spAutoFit/>
            </a:bodyPr>
            <a:lstStyle/>
            <a:p>
              <a:r>
                <a:rPr lang="sk-SK" sz="2000" dirty="0" smtClean="0">
                  <a:latin typeface="+mj-lt"/>
                  <a:cs typeface="Times New Roman" pitchFamily="18" charset="0"/>
                </a:rPr>
                <a:t>Najvyšší kontrolný úrad SR</a:t>
              </a:r>
              <a:endParaRPr lang="sk-SK" sz="2000" dirty="0">
                <a:latin typeface="+mj-lt"/>
                <a:cs typeface="Times New Roman" pitchFamily="18" charset="0"/>
              </a:endParaRPr>
            </a:p>
          </p:txBody>
        </p:sp>
        <p:pic>
          <p:nvPicPr>
            <p:cNvPr id="15" name="Obrázok 14" descr="C:\Users\jasenec\Desktop\CAF_logo (1) copy.jpg"/>
            <p:cNvPicPr/>
            <p:nvPr userDrawn="1"/>
          </p:nvPicPr>
          <p:blipFill>
            <a:blip r:embed="rId3" cstate="screen">
              <a:clrChange>
                <a:clrFrom>
                  <a:srgbClr val="FFFFFF"/>
                </a:clrFrom>
                <a:clrTo>
                  <a:srgbClr val="FFFFFF">
                    <a:alpha val="0"/>
                  </a:srgbClr>
                </a:clrTo>
              </a:clrChange>
            </a:blip>
            <a:srcRect/>
            <a:stretch>
              <a:fillRect/>
            </a:stretch>
          </p:blipFill>
          <p:spPr bwMode="auto">
            <a:xfrm>
              <a:off x="7786710" y="142852"/>
              <a:ext cx="1190625" cy="857250"/>
            </a:xfrm>
            <a:prstGeom prst="rect">
              <a:avLst/>
            </a:prstGeom>
            <a:noFill/>
            <a:ln w="9525">
              <a:noFill/>
              <a:miter lim="800000"/>
              <a:headEnd/>
              <a:tailEnd/>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a 2 stĺpce textu">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sk-SK" smtClean="0"/>
              <a:t>Kliknite sem a upravte štýl predlohy nadpisov.</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9/12/2014</a:t>
            </a:fld>
            <a:endParaRPr lang="en-US" dirty="0"/>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3" name="Footer Placeholder 12"/>
          <p:cNvSpPr>
            <a:spLocks noGrp="1"/>
          </p:cNvSpPr>
          <p:nvPr>
            <p:ph type="ftr" sz="quarter" idx="12"/>
          </p:nvPr>
        </p:nvSpPr>
        <p:spPr/>
        <p:txBody>
          <a:bodyPr/>
          <a:lstStyle/>
          <a:p>
            <a:endParaRPr lang="en-US" dirty="0"/>
          </a:p>
        </p:txBody>
      </p:sp>
      <p:grpSp>
        <p:nvGrpSpPr>
          <p:cNvPr id="17" name="Skupina 16"/>
          <p:cNvGrpSpPr/>
          <p:nvPr userDrawn="1"/>
        </p:nvGrpSpPr>
        <p:grpSpPr>
          <a:xfrm>
            <a:off x="285720" y="142851"/>
            <a:ext cx="8691615" cy="861959"/>
            <a:chOff x="285720" y="142851"/>
            <a:chExt cx="8691615" cy="861959"/>
          </a:xfrm>
        </p:grpSpPr>
        <p:pic>
          <p:nvPicPr>
            <p:cNvPr id="18" name="Picture 1723" descr="NKU_far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85720" y="142851"/>
              <a:ext cx="1143008" cy="861959"/>
            </a:xfrm>
            <a:prstGeom prst="rect">
              <a:avLst/>
            </a:prstGeom>
            <a:noFill/>
            <a:ln w="9525">
              <a:noFill/>
              <a:miter lim="800000"/>
              <a:headEnd/>
              <a:tailEnd/>
            </a:ln>
            <a:effectLst/>
          </p:spPr>
        </p:pic>
        <p:sp>
          <p:nvSpPr>
            <p:cNvPr id="19" name="BlokTextu 18"/>
            <p:cNvSpPr txBox="1"/>
            <p:nvPr userDrawn="1"/>
          </p:nvSpPr>
          <p:spPr>
            <a:xfrm>
              <a:off x="1500166" y="285728"/>
              <a:ext cx="3214710" cy="400110"/>
            </a:xfrm>
            <a:prstGeom prst="rect">
              <a:avLst/>
            </a:prstGeom>
            <a:noFill/>
          </p:spPr>
          <p:txBody>
            <a:bodyPr wrap="square" rtlCol="0">
              <a:spAutoFit/>
            </a:bodyPr>
            <a:lstStyle/>
            <a:p>
              <a:r>
                <a:rPr lang="sk-SK" sz="2000" dirty="0" smtClean="0">
                  <a:latin typeface="+mj-lt"/>
                  <a:cs typeface="Times New Roman" pitchFamily="18" charset="0"/>
                </a:rPr>
                <a:t>Najvyšší kontrolný úrad SR</a:t>
              </a:r>
              <a:endParaRPr lang="sk-SK" sz="2000" dirty="0">
                <a:latin typeface="+mj-lt"/>
                <a:cs typeface="Times New Roman" pitchFamily="18" charset="0"/>
              </a:endParaRPr>
            </a:p>
          </p:txBody>
        </p:sp>
        <p:pic>
          <p:nvPicPr>
            <p:cNvPr id="20" name="Obrázok 19" descr="C:\Users\jasenec\Desktop\CAF_logo (1) copy.jpg"/>
            <p:cNvPicPr/>
            <p:nvPr userDrawn="1"/>
          </p:nvPicPr>
          <p:blipFill>
            <a:blip r:embed="rId3" cstate="screen">
              <a:clrChange>
                <a:clrFrom>
                  <a:srgbClr val="FFFFFF"/>
                </a:clrFrom>
                <a:clrTo>
                  <a:srgbClr val="FFFFFF">
                    <a:alpha val="0"/>
                  </a:srgbClr>
                </a:clrTo>
              </a:clrChange>
            </a:blip>
            <a:srcRect/>
            <a:stretch>
              <a:fillRect/>
            </a:stretch>
          </p:blipFill>
          <p:spPr bwMode="auto">
            <a:xfrm>
              <a:off x="7786710" y="142852"/>
              <a:ext cx="1190625" cy="857250"/>
            </a:xfrm>
            <a:prstGeom prst="rect">
              <a:avLst/>
            </a:prstGeom>
            <a:noFill/>
            <a:ln w="9525">
              <a:noFill/>
              <a:miter lim="800000"/>
              <a:headEnd/>
              <a:tailEnd/>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sk-SK" smtClean="0"/>
              <a:t>Kliknite sem a upravte štýl predlohy nadpisov.</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9/12/2014</a:t>
            </a:fld>
            <a:endParaRPr lang="en-US" dirty="0"/>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0" name="Footer Placeholder 9"/>
          <p:cNvSpPr>
            <a:spLocks noGrp="1"/>
          </p:cNvSpPr>
          <p:nvPr>
            <p:ph type="ftr" sz="quarter" idx="12"/>
          </p:nvPr>
        </p:nvSpPr>
        <p:spPr/>
        <p:txBody>
          <a:bodyPr/>
          <a:lstStyle/>
          <a:p>
            <a:endParaRPr lang="en-US" dirty="0"/>
          </a:p>
        </p:txBody>
      </p:sp>
      <p:grpSp>
        <p:nvGrpSpPr>
          <p:cNvPr id="15" name="Skupina 14"/>
          <p:cNvGrpSpPr/>
          <p:nvPr userDrawn="1"/>
        </p:nvGrpSpPr>
        <p:grpSpPr>
          <a:xfrm>
            <a:off x="285720" y="142851"/>
            <a:ext cx="8691615" cy="861959"/>
            <a:chOff x="285720" y="142851"/>
            <a:chExt cx="8691615" cy="861959"/>
          </a:xfrm>
        </p:grpSpPr>
        <p:pic>
          <p:nvPicPr>
            <p:cNvPr id="17" name="Picture 1723" descr="NKU_far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85720" y="142851"/>
              <a:ext cx="1143008" cy="861959"/>
            </a:xfrm>
            <a:prstGeom prst="rect">
              <a:avLst/>
            </a:prstGeom>
            <a:noFill/>
            <a:ln w="9525">
              <a:noFill/>
              <a:miter lim="800000"/>
              <a:headEnd/>
              <a:tailEnd/>
            </a:ln>
            <a:effectLst/>
          </p:spPr>
        </p:pic>
        <p:sp>
          <p:nvSpPr>
            <p:cNvPr id="18" name="BlokTextu 17"/>
            <p:cNvSpPr txBox="1"/>
            <p:nvPr userDrawn="1"/>
          </p:nvSpPr>
          <p:spPr>
            <a:xfrm>
              <a:off x="1500166" y="285728"/>
              <a:ext cx="3214710" cy="400110"/>
            </a:xfrm>
            <a:prstGeom prst="rect">
              <a:avLst/>
            </a:prstGeom>
            <a:noFill/>
          </p:spPr>
          <p:txBody>
            <a:bodyPr wrap="square" rtlCol="0">
              <a:spAutoFit/>
            </a:bodyPr>
            <a:lstStyle/>
            <a:p>
              <a:r>
                <a:rPr lang="sk-SK" sz="2000" dirty="0" smtClean="0">
                  <a:latin typeface="+mj-lt"/>
                  <a:cs typeface="Times New Roman" pitchFamily="18" charset="0"/>
                </a:rPr>
                <a:t>Najvyšší kontrolný úrad SR</a:t>
              </a:r>
              <a:endParaRPr lang="sk-SK" sz="2000" dirty="0">
                <a:latin typeface="+mj-lt"/>
                <a:cs typeface="Times New Roman" pitchFamily="18" charset="0"/>
              </a:endParaRPr>
            </a:p>
          </p:txBody>
        </p:sp>
        <p:pic>
          <p:nvPicPr>
            <p:cNvPr id="19" name="Obrázok 18" descr="C:\Users\jasenec\Desktop\CAF_logo (1) copy.jpg"/>
            <p:cNvPicPr/>
            <p:nvPr userDrawn="1"/>
          </p:nvPicPr>
          <p:blipFill>
            <a:blip r:embed="rId3" cstate="screen">
              <a:clrChange>
                <a:clrFrom>
                  <a:srgbClr val="FFFFFF"/>
                </a:clrFrom>
                <a:clrTo>
                  <a:srgbClr val="FFFFFF">
                    <a:alpha val="0"/>
                  </a:srgbClr>
                </a:clrTo>
              </a:clrChange>
            </a:blip>
            <a:srcRect/>
            <a:stretch>
              <a:fillRect/>
            </a:stretch>
          </p:blipFill>
          <p:spPr bwMode="auto">
            <a:xfrm>
              <a:off x="7786710" y="142852"/>
              <a:ext cx="1190625" cy="857250"/>
            </a:xfrm>
            <a:prstGeom prst="rect">
              <a:avLst/>
            </a:prstGeom>
            <a:noFill/>
            <a:ln w="9525">
              <a:noFill/>
              <a:miter lim="800000"/>
              <a:headEnd/>
              <a:tailEnd/>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sk-SK" smtClean="0"/>
              <a:t>Kliknite sem a upravte štýl predlohy nadpisov.</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9/12/2014</a:t>
            </a:fld>
            <a:endParaRPr lang="en-US" dirty="0"/>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1" name="Footer Placeholder 10"/>
          <p:cNvSpPr>
            <a:spLocks noGrp="1"/>
          </p:cNvSpPr>
          <p:nvPr>
            <p:ph type="ftr" sz="quarter" idx="12"/>
          </p:nvPr>
        </p:nvSpPr>
        <p:spPr/>
        <p:txBody>
          <a:bodyPr/>
          <a:lstStyle/>
          <a:p>
            <a:endParaRPr lang="en-US" dirty="0"/>
          </a:p>
        </p:txBody>
      </p:sp>
      <p:grpSp>
        <p:nvGrpSpPr>
          <p:cNvPr id="21" name="Skupina 20"/>
          <p:cNvGrpSpPr/>
          <p:nvPr userDrawn="1"/>
        </p:nvGrpSpPr>
        <p:grpSpPr>
          <a:xfrm>
            <a:off x="285720" y="142851"/>
            <a:ext cx="8691615" cy="861959"/>
            <a:chOff x="285720" y="142851"/>
            <a:chExt cx="8691615" cy="861959"/>
          </a:xfrm>
        </p:grpSpPr>
        <p:pic>
          <p:nvPicPr>
            <p:cNvPr id="22" name="Picture 1723" descr="NKU_far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85720" y="142851"/>
              <a:ext cx="1143008" cy="861959"/>
            </a:xfrm>
            <a:prstGeom prst="rect">
              <a:avLst/>
            </a:prstGeom>
            <a:noFill/>
            <a:ln w="9525">
              <a:noFill/>
              <a:miter lim="800000"/>
              <a:headEnd/>
              <a:tailEnd/>
            </a:ln>
            <a:effectLst/>
          </p:spPr>
        </p:pic>
        <p:sp>
          <p:nvSpPr>
            <p:cNvPr id="23" name="BlokTextu 22"/>
            <p:cNvSpPr txBox="1"/>
            <p:nvPr userDrawn="1"/>
          </p:nvSpPr>
          <p:spPr>
            <a:xfrm>
              <a:off x="1500166" y="285728"/>
              <a:ext cx="3214710" cy="400110"/>
            </a:xfrm>
            <a:prstGeom prst="rect">
              <a:avLst/>
            </a:prstGeom>
            <a:noFill/>
          </p:spPr>
          <p:txBody>
            <a:bodyPr wrap="square" rtlCol="0">
              <a:spAutoFit/>
            </a:bodyPr>
            <a:lstStyle/>
            <a:p>
              <a:r>
                <a:rPr lang="sk-SK" sz="2000" dirty="0" smtClean="0">
                  <a:latin typeface="+mj-lt"/>
                  <a:cs typeface="Times New Roman" pitchFamily="18" charset="0"/>
                </a:rPr>
                <a:t>Najvyšší kontrolný úrad SR</a:t>
              </a:r>
              <a:endParaRPr lang="sk-SK" sz="2000" dirty="0">
                <a:latin typeface="+mj-lt"/>
                <a:cs typeface="Times New Roman" pitchFamily="18" charset="0"/>
              </a:endParaRPr>
            </a:p>
          </p:txBody>
        </p:sp>
        <p:pic>
          <p:nvPicPr>
            <p:cNvPr id="24" name="Obrázok 23" descr="C:\Users\jasenec\Desktop\CAF_logo (1) copy.jpg"/>
            <p:cNvPicPr/>
            <p:nvPr userDrawn="1"/>
          </p:nvPicPr>
          <p:blipFill>
            <a:blip r:embed="rId3" cstate="screen">
              <a:clrChange>
                <a:clrFrom>
                  <a:srgbClr val="FFFFFF"/>
                </a:clrFrom>
                <a:clrTo>
                  <a:srgbClr val="FFFFFF">
                    <a:alpha val="0"/>
                  </a:srgbClr>
                </a:clrTo>
              </a:clrChange>
            </a:blip>
            <a:srcRect/>
            <a:stretch>
              <a:fillRect/>
            </a:stretch>
          </p:blipFill>
          <p:spPr bwMode="auto">
            <a:xfrm>
              <a:off x="7786710" y="142852"/>
              <a:ext cx="1190625" cy="857250"/>
            </a:xfrm>
            <a:prstGeom prst="rect">
              <a:avLst/>
            </a:prstGeom>
            <a:noFill/>
            <a:ln w="9525">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sk-SK" dirty="0" smtClean="0"/>
              <a:t>Kliknite sem a upravte štýl predlohy nadpisov.</a:t>
            </a:r>
            <a:endParaRPr lang="en-US" dirty="0"/>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r>
              <a:rPr lang="sk-SK" dirty="0" smtClean="0"/>
              <a:t>Expozitúra NKÚ SR Žilina</a:t>
            </a:r>
            <a:endParaRPr lang="en-US"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dirty="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r>
              <a:rPr lang="sk-SK" dirty="0" smtClean="0"/>
              <a:t>marec 2012</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nku.gov.sk/"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7158" y="1214422"/>
            <a:ext cx="7577814" cy="147002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sk-SK" dirty="0" smtClean="0"/>
              <a:t>Kontrola v miestnej samospráve</a:t>
            </a:r>
            <a:br>
              <a:rPr lang="sk-SK" dirty="0" smtClean="0"/>
            </a:br>
            <a:r>
              <a:rPr lang="sk-SK" dirty="0" smtClean="0"/>
              <a:t>NKÚ SR Nitra</a:t>
            </a:r>
            <a:endParaRPr lang="sk-SK" dirty="0">
              <a:latin typeface="+mj-lt"/>
            </a:endParaRPr>
          </a:p>
        </p:txBody>
      </p:sp>
      <p:sp>
        <p:nvSpPr>
          <p:cNvPr id="5" name="BlokTextu 4"/>
          <p:cNvSpPr txBox="1"/>
          <p:nvPr/>
        </p:nvSpPr>
        <p:spPr>
          <a:xfrm>
            <a:off x="357158" y="3645024"/>
            <a:ext cx="4214874" cy="1015663"/>
          </a:xfrm>
          <a:prstGeom prst="rect">
            <a:avLst/>
          </a:prstGeom>
          <a:noFill/>
        </p:spPr>
        <p:txBody>
          <a:bodyPr wrap="square" rtlCol="0">
            <a:spAutoFit/>
          </a:bodyPr>
          <a:lstStyle/>
          <a:p>
            <a:r>
              <a:rPr lang="sk-SK" sz="2000" dirty="0" smtClean="0">
                <a:solidFill>
                  <a:srgbClr val="002060"/>
                </a:solidFill>
                <a:latin typeface="Calibri" pitchFamily="34" charset="0"/>
                <a:cs typeface="Calibri" pitchFamily="34" charset="0"/>
              </a:rPr>
              <a:t>Pripravil: </a:t>
            </a:r>
            <a:br>
              <a:rPr lang="sk-SK" sz="2000" dirty="0" smtClean="0">
                <a:solidFill>
                  <a:srgbClr val="002060"/>
                </a:solidFill>
                <a:latin typeface="Calibri" pitchFamily="34" charset="0"/>
                <a:cs typeface="Calibri" pitchFamily="34" charset="0"/>
              </a:rPr>
            </a:br>
            <a:r>
              <a:rPr lang="sk-SK" sz="2000" dirty="0" smtClean="0">
                <a:solidFill>
                  <a:srgbClr val="002060"/>
                </a:solidFill>
                <a:latin typeface="Calibri" pitchFamily="34" charset="0"/>
                <a:cs typeface="Calibri" pitchFamily="34" charset="0"/>
              </a:rPr>
              <a:t>Ing. Peter Bulla</a:t>
            </a:r>
          </a:p>
          <a:p>
            <a:r>
              <a:rPr lang="sk-SK" sz="2000" dirty="0" smtClean="0">
                <a:solidFill>
                  <a:srgbClr val="002060"/>
                </a:solidFill>
                <a:latin typeface="Calibri" pitchFamily="34" charset="0"/>
                <a:cs typeface="Calibri" pitchFamily="34" charset="0"/>
              </a:rPr>
              <a:t>riaditeľ expozitúry</a:t>
            </a:r>
            <a:endParaRPr lang="sk-SK" sz="2000" dirty="0">
              <a:solidFill>
                <a:srgbClr val="002060"/>
              </a:solidFill>
              <a:latin typeface="Calibri" pitchFamily="34" charset="0"/>
              <a:cs typeface="Calibri" pitchFamily="34" charset="0"/>
            </a:endParaRPr>
          </a:p>
        </p:txBody>
      </p:sp>
      <p:sp>
        <p:nvSpPr>
          <p:cNvPr id="6" name="BlokTextu 5"/>
          <p:cNvSpPr txBox="1"/>
          <p:nvPr/>
        </p:nvSpPr>
        <p:spPr>
          <a:xfrm>
            <a:off x="214282" y="5013176"/>
            <a:ext cx="4286280" cy="1631216"/>
          </a:xfrm>
          <a:prstGeom prst="rect">
            <a:avLst/>
          </a:prstGeom>
          <a:noFill/>
        </p:spPr>
        <p:txBody>
          <a:bodyPr wrap="square" rtlCol="0">
            <a:spAutoFit/>
          </a:bodyPr>
          <a:lstStyle/>
          <a:p>
            <a:r>
              <a:rPr lang="sk-SK" sz="2000" dirty="0" smtClean="0">
                <a:solidFill>
                  <a:srgbClr val="002060"/>
                </a:solidFill>
                <a:latin typeface="Arial" pitchFamily="34" charset="0"/>
                <a:cs typeface="Arial" pitchFamily="34" charset="0"/>
              </a:rPr>
              <a:t>   </a:t>
            </a:r>
            <a:r>
              <a:rPr lang="sk-SK" sz="2000" dirty="0" smtClean="0">
                <a:solidFill>
                  <a:srgbClr val="002060"/>
                </a:solidFill>
                <a:latin typeface="Calibri" pitchFamily="34" charset="0"/>
                <a:cs typeface="Calibri" pitchFamily="34" charset="0"/>
              </a:rPr>
              <a:t>sídlo: 	Jelenecká  ulica  č.49</a:t>
            </a:r>
          </a:p>
          <a:p>
            <a:r>
              <a:rPr lang="sk-SK" sz="2000" dirty="0" smtClean="0">
                <a:solidFill>
                  <a:srgbClr val="002060"/>
                </a:solidFill>
                <a:latin typeface="Calibri" pitchFamily="34" charset="0"/>
                <a:cs typeface="Calibri" pitchFamily="34" charset="0"/>
              </a:rPr>
              <a:t>   	950 38  Nitra</a:t>
            </a:r>
          </a:p>
          <a:p>
            <a:r>
              <a:rPr lang="sk-SK" sz="2000" dirty="0" smtClean="0">
                <a:solidFill>
                  <a:srgbClr val="002060"/>
                </a:solidFill>
                <a:latin typeface="Calibri" pitchFamily="34" charset="0"/>
                <a:cs typeface="Calibri" pitchFamily="34" charset="0"/>
              </a:rPr>
              <a:t>   Tel.: +421 37 69 33 833</a:t>
            </a:r>
          </a:p>
          <a:p>
            <a:r>
              <a:rPr lang="sk-SK" sz="2000" dirty="0" smtClean="0">
                <a:solidFill>
                  <a:srgbClr val="002060"/>
                </a:solidFill>
                <a:latin typeface="Calibri" pitchFamily="34" charset="0"/>
                <a:cs typeface="Calibri" pitchFamily="34" charset="0"/>
              </a:rPr>
              <a:t>   mail: peter.bulla@nku.gov.sk</a:t>
            </a:r>
          </a:p>
          <a:p>
            <a:endParaRPr lang="sk-SK" sz="2000" dirty="0">
              <a:solidFill>
                <a:srgbClr val="002060"/>
              </a:solidFill>
              <a:latin typeface="+mj-lt"/>
              <a:cs typeface="Times New Roman" pitchFamily="18" charset="0"/>
            </a:endParaRPr>
          </a:p>
        </p:txBody>
      </p:sp>
      <p:pic>
        <p:nvPicPr>
          <p:cNvPr id="1026" name="Picture 2" descr="C:\Users\BULLA\Pictures\1728913.jpg"/>
          <p:cNvPicPr>
            <a:picLocks noChangeAspect="1" noChangeArrowheads="1"/>
          </p:cNvPicPr>
          <p:nvPr/>
        </p:nvPicPr>
        <p:blipFill>
          <a:blip r:embed="rId3" cstate="print"/>
          <a:srcRect/>
          <a:stretch>
            <a:fillRect/>
          </a:stretch>
        </p:blipFill>
        <p:spPr bwMode="auto">
          <a:xfrm>
            <a:off x="4000496" y="3634470"/>
            <a:ext cx="4643470" cy="2609188"/>
          </a:xfrm>
          <a:prstGeom prst="rect">
            <a:avLst/>
          </a:prstGeom>
          <a:noFill/>
          <a:ln w="38100" cmpd="sng">
            <a:solidFill>
              <a:schemeClr val="bg1"/>
            </a:solidFill>
          </a:ln>
        </p:spPr>
      </p:pic>
      <p:pic>
        <p:nvPicPr>
          <p:cNvPr id="1027" name="Picture 3" descr="C:\Users\BULLA\Pictures\image_gallery.jpg"/>
          <p:cNvPicPr>
            <a:picLocks noChangeAspect="1" noChangeArrowheads="1"/>
          </p:cNvPicPr>
          <p:nvPr/>
        </p:nvPicPr>
        <p:blipFill>
          <a:blip r:embed="rId4" cstate="print"/>
          <a:srcRect/>
          <a:stretch>
            <a:fillRect/>
          </a:stretch>
        </p:blipFill>
        <p:spPr bwMode="auto">
          <a:xfrm>
            <a:off x="3428992" y="3000372"/>
            <a:ext cx="2833376" cy="2003029"/>
          </a:xfrm>
          <a:prstGeom prst="rect">
            <a:avLst/>
          </a:prstGeom>
          <a:noFill/>
          <a:ln w="38100" cmpd="sng">
            <a:solidFill>
              <a:schemeClr val="bg1"/>
            </a:solidFill>
          </a:ln>
        </p:spPr>
      </p:pic>
      <p:pic>
        <p:nvPicPr>
          <p:cNvPr id="1028" name="Picture 4" descr="C:\Users\BULLA\Pictures\imagesCAFG0OZ8.jpg"/>
          <p:cNvPicPr>
            <a:picLocks noChangeAspect="1" noChangeArrowheads="1"/>
          </p:cNvPicPr>
          <p:nvPr/>
        </p:nvPicPr>
        <p:blipFill>
          <a:blip r:embed="rId5" cstate="print"/>
          <a:srcRect/>
          <a:stretch>
            <a:fillRect/>
          </a:stretch>
        </p:blipFill>
        <p:spPr bwMode="auto">
          <a:xfrm>
            <a:off x="7286644" y="3214686"/>
            <a:ext cx="1417761" cy="1071564"/>
          </a:xfrm>
          <a:prstGeom prst="rect">
            <a:avLst/>
          </a:prstGeom>
          <a:noFill/>
          <a:ln w="38100" cmpd="sng">
            <a:solidFill>
              <a:schemeClr val="bg1"/>
            </a:solid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marL="514350" indent="-514350">
              <a:buNone/>
            </a:pPr>
            <a:r>
              <a:rPr lang="sk-SK" dirty="0" smtClean="0"/>
              <a:t>1	Rozpočet</a:t>
            </a:r>
          </a:p>
          <a:p>
            <a:pPr marL="514350" indent="-514350">
              <a:buNone/>
            </a:pPr>
            <a:endParaRPr lang="sk-SK" dirty="0" smtClean="0"/>
          </a:p>
          <a:p>
            <a:pPr marL="514350" indent="-514350">
              <a:buNone/>
            </a:pPr>
            <a:r>
              <a:rPr lang="sk-SK" sz="2200" u="sng" dirty="0" smtClean="0">
                <a:latin typeface="Calibri" pitchFamily="34" charset="0"/>
                <a:cs typeface="Calibri" pitchFamily="34" charset="0"/>
              </a:rPr>
              <a:t>1.1   Zostavenie, schválenie, plnenie a zmeny rozpočtu</a:t>
            </a:r>
          </a:p>
          <a:p>
            <a:pPr marL="514350" indent="-514350">
              <a:buNone/>
            </a:pPr>
            <a:endParaRPr lang="sk-SK" sz="2200" dirty="0" smtClean="0">
              <a:latin typeface="Calibri" pitchFamily="34" charset="0"/>
              <a:cs typeface="Calibri" pitchFamily="34" charset="0"/>
            </a:endParaRPr>
          </a:p>
          <a:p>
            <a:pPr marL="514350" indent="-514350" algn="just">
              <a:buNone/>
            </a:pPr>
            <a:r>
              <a:rPr lang="sk-SK" sz="2200" dirty="0" smtClean="0">
                <a:latin typeface="Calibri" pitchFamily="34" charset="0"/>
                <a:cs typeface="Calibri" pitchFamily="34" charset="0"/>
              </a:rPr>
              <a:t>	Rozpočet bol v kontrolovanom období základným nástrojom finančného hospodárenia vo všetkých kontrolovaných subjektoch. V desiatich prípadoch boli rozpočty na rok 2012 schválené príslušným zastupiteľstvom v roku 2011, v troch prípadoch hospodárili kontrolované subjekty časť roka 2012 v rámci rozpočtového provizória. </a:t>
            </a:r>
          </a:p>
          <a:p>
            <a:pPr marL="514350" indent="-514350">
              <a:buNone/>
            </a:pPr>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buNone/>
            </a:pPr>
            <a:r>
              <a:rPr lang="sk-SK" sz="2000" dirty="0" smtClean="0">
                <a:latin typeface="Calibri" pitchFamily="34" charset="0"/>
                <a:cs typeface="Calibri" pitchFamily="34" charset="0"/>
              </a:rPr>
              <a:t>	Rozpočty kontrolovaných subjektov boli zostavené ako viacročné rozpočty na roky 2012 – 2014, pričom rozpočty na rok 2012 mali záväzný a rozpočty na roky 2013 a 2014 mali nezáväzný charakter. Rozpočty na rok 2012 boli zostavené aj v programovej štruktúre  (s jednou výnimkou). </a:t>
            </a:r>
          </a:p>
          <a:p>
            <a:pPr algn="just">
              <a:buNone/>
            </a:pPr>
            <a:r>
              <a:rPr lang="sk-SK" sz="2000" dirty="0" smtClean="0">
                <a:latin typeface="Calibri" pitchFamily="34" charset="0"/>
                <a:cs typeface="Calibri" pitchFamily="34" charset="0"/>
              </a:rPr>
              <a:t>	</a:t>
            </a:r>
          </a:p>
          <a:p>
            <a:pPr algn="just">
              <a:buNone/>
            </a:pPr>
            <a:r>
              <a:rPr lang="sk-SK" sz="2000" dirty="0" smtClean="0">
                <a:latin typeface="Calibri" pitchFamily="34" charset="0"/>
                <a:cs typeface="Calibri" pitchFamily="34" charset="0"/>
              </a:rPr>
              <a:t>	Rozpočty boli členené na bežné rozpočty, kapitálové rozpočty a rozpočty finančných operácií. Návrhy rozpočtov boli pred schvaľovaním v príslušnom zastupiteľstve riadne zverejnené (s jednou výnimkou) a boli k nim vypracované stanoviská hlavných, resp. miestnych kontrolórov. Súčasťou rozpočtov miest a obcí na rok 2012 (s jednou výnimkou) boli príjmy a výdavky organizácií v zriaďovateľskej pôsobnosti kontrolovaných subjektov, na ktoré boli po schválení vykonané rozpisy rozpočtov. Mestské časti neboli v kontrolovanom období zriaďovateľom žiadnej organizácie.</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lnSpcReduction="10000"/>
          </a:bodyPr>
          <a:lstStyle/>
          <a:p>
            <a:pPr algn="just">
              <a:buNone/>
            </a:pPr>
            <a:r>
              <a:rPr lang="sk-SK" dirty="0" smtClean="0"/>
              <a:t>	</a:t>
            </a:r>
            <a:r>
              <a:rPr lang="sk-SK" sz="2200" dirty="0" smtClean="0">
                <a:latin typeface="Calibri" pitchFamily="34" charset="0"/>
                <a:cs typeface="Calibri" pitchFamily="34" charset="0"/>
              </a:rPr>
              <a:t>Rozpočty na rok 2012 boli v deviatich prípadoch schválené ako vyrovnané a v štyroch prípadoch boli schválené s plánovaným prebytkom. </a:t>
            </a:r>
          </a:p>
          <a:p>
            <a:pPr algn="just">
              <a:buNone/>
            </a:pPr>
            <a:endParaRPr lang="sk-SK" sz="2200" dirty="0" smtClean="0">
              <a:latin typeface="Calibri" pitchFamily="34" charset="0"/>
              <a:cs typeface="Calibri" pitchFamily="34" charset="0"/>
            </a:endParaRPr>
          </a:p>
          <a:p>
            <a:pPr algn="just">
              <a:buNone/>
            </a:pPr>
            <a:r>
              <a:rPr lang="sk-SK" sz="2200" dirty="0" smtClean="0">
                <a:latin typeface="Calibri" pitchFamily="34" charset="0"/>
                <a:cs typeface="Calibri" pitchFamily="34" charset="0"/>
              </a:rPr>
              <a:t>	V deviatich prípadoch boli skutočne dosiahnuté príjmy  a skutočne čerpané výdavky vyššie ako príjmy a výdavky schválené v rozpočte na rok 2012, v štyroch prípadoch boli nižšie. Vo všetkých štyroch prípadoch bolo nedosiahnutie plánovaných príjmov a výdavkov spôsobené nižším plnením rozpočtu v oblasti kapitálových príjmov a výdavkov, ako aj  finančných operácií. </a:t>
            </a:r>
          </a:p>
          <a:p>
            <a:pPr>
              <a:buNone/>
            </a:pPr>
            <a:endParaRPr lang="sk-SK" sz="2200" dirty="0" smtClean="0">
              <a:latin typeface="Calibri" pitchFamily="34" charset="0"/>
              <a:cs typeface="Calibri" pitchFamily="34" charset="0"/>
            </a:endParaRPr>
          </a:p>
          <a:p>
            <a:pPr algn="just">
              <a:buNone/>
            </a:pPr>
            <a:r>
              <a:rPr lang="sk-SK" sz="2200" dirty="0" smtClean="0">
                <a:latin typeface="Calibri" pitchFamily="34" charset="0"/>
                <a:cs typeface="Calibri" pitchFamily="34" charset="0"/>
              </a:rPr>
              <a:t>	Údaje o schválených a skutočne plnených rozpočtoch kontrolovaných subjektov za rok 2012 sú uvedené v grafe č. 1.</a:t>
            </a:r>
            <a:endParaRPr lang="sk-SK" sz="22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buNone/>
            </a:pPr>
            <a:r>
              <a:rPr lang="sk-SK" sz="2000" dirty="0" smtClean="0">
                <a:latin typeface="Calibri" pitchFamily="34" charset="0"/>
                <a:cs typeface="Calibri" pitchFamily="34" charset="0"/>
              </a:rPr>
              <a:t>Graf č. 1 – Schválené a skutočné plnenie rozpočtu za rok 2012 v EUR </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graphicFrame>
        <p:nvGraphicFramePr>
          <p:cNvPr id="4" name="Graf 3"/>
          <p:cNvGraphicFramePr/>
          <p:nvPr/>
        </p:nvGraphicFramePr>
        <p:xfrm>
          <a:off x="500034" y="2000240"/>
          <a:ext cx="7786742" cy="39290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buNone/>
            </a:pPr>
            <a:r>
              <a:rPr lang="sk-SK" sz="2000" dirty="0" smtClean="0">
                <a:latin typeface="Calibri" pitchFamily="34" charset="0"/>
                <a:cs typeface="Calibri" pitchFamily="34" charset="0"/>
              </a:rPr>
              <a:t>	</a:t>
            </a:r>
          </a:p>
          <a:p>
            <a:pPr algn="just">
              <a:buNone/>
            </a:pPr>
            <a:r>
              <a:rPr lang="sk-SK" sz="2000" dirty="0" smtClean="0">
                <a:latin typeface="Calibri" pitchFamily="34" charset="0"/>
                <a:cs typeface="Calibri" pitchFamily="34" charset="0"/>
              </a:rPr>
              <a:t>	V grafe č. 2 sú uvedené údaje o skutočne dosiahnutých príjmoch a výdavkoch za rok 2012 podľa kontrolovaných subjektov v prepočte       na jedného obyvateľa. </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Z uvedených údajov je zrejmé, že s najmenším rozpočtom pripadajúcim    na jedného obyvateľa hospodárili mestské časti a naopak s najväčším rozpočtom pripadajúcim na jedného obyvateľa mestá Trstená  a Liptovský Hrádok a obec Trenčianska Turná.</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buNone/>
            </a:pPr>
            <a:r>
              <a:rPr lang="sk-SK" sz="2000" dirty="0" smtClean="0">
                <a:latin typeface="Calibri" pitchFamily="34" charset="0"/>
                <a:cs typeface="Calibri" pitchFamily="34" charset="0"/>
              </a:rPr>
              <a:t>Graf č. 2 – Skutočné príjmy a výdavky za rok 2012 v prepočte na 1 obyvateľa        								v EUR</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pic>
        <p:nvPicPr>
          <p:cNvPr id="5" name="Obrázok 4"/>
          <p:cNvPicPr/>
          <p:nvPr/>
        </p:nvPicPr>
        <p:blipFill>
          <a:blip r:embed="rId2" cstate="print"/>
          <a:srcRect/>
          <a:stretch>
            <a:fillRect/>
          </a:stretch>
        </p:blipFill>
        <p:spPr bwMode="auto">
          <a:xfrm>
            <a:off x="642910" y="2181224"/>
            <a:ext cx="8001056" cy="381954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fontScale="40000" lnSpcReduction="20000"/>
          </a:bodyPr>
          <a:lstStyle/>
          <a:p>
            <a:pPr algn="just">
              <a:buNone/>
            </a:pPr>
            <a:r>
              <a:rPr lang="sk-SK" sz="5000" dirty="0" smtClean="0">
                <a:latin typeface="Calibri" pitchFamily="34" charset="0"/>
                <a:cs typeface="Calibri" pitchFamily="34" charset="0"/>
              </a:rPr>
              <a:t>	Kontrolou zostavenia, úprav a plnenia rozpočtov kontrolovaných subjektov za rok 2012 boli zistené nasledovné porušenia zákona o rozpočtových pravidlách územnej samosprávy:</a:t>
            </a:r>
          </a:p>
          <a:p>
            <a:pPr algn="just">
              <a:buNone/>
            </a:pPr>
            <a:endParaRPr lang="sk-SK" sz="5000" dirty="0" smtClean="0">
              <a:latin typeface="Calibri" pitchFamily="34" charset="0"/>
              <a:cs typeface="Calibri" pitchFamily="34" charset="0"/>
            </a:endParaRPr>
          </a:p>
          <a:p>
            <a:pPr lvl="0" algn="just"/>
            <a:r>
              <a:rPr lang="sk-SK" sz="5000" dirty="0" smtClean="0">
                <a:latin typeface="Calibri" pitchFamily="34" charset="0"/>
                <a:cs typeface="Calibri" pitchFamily="34" charset="0"/>
              </a:rPr>
              <a:t>nebol zostavený programový rozpočet na tri rozpočtové roky, súčasťou rozpočtu nebol rozpočet základnej a materskej školy, v rámci jednotlivých programov neboli rozpísané kapitálové výdavky, rozpočet neobsahoval zámery a ciele programov  a dotácie neboli rozpočtované na  konkrétnu akciu, úlohu alebo účel použitia prostriedkov,</a:t>
            </a:r>
          </a:p>
          <a:p>
            <a:pPr lvl="0" algn="just"/>
            <a:endParaRPr lang="sk-SK" sz="5000" dirty="0" smtClean="0">
              <a:latin typeface="Calibri" pitchFamily="34" charset="0"/>
              <a:cs typeface="Calibri" pitchFamily="34" charset="0"/>
            </a:endParaRPr>
          </a:p>
          <a:p>
            <a:pPr lvl="0" algn="just"/>
            <a:r>
              <a:rPr lang="sk-SK" sz="5000" dirty="0" smtClean="0">
                <a:latin typeface="Calibri" pitchFamily="34" charset="0"/>
                <a:cs typeface="Calibri" pitchFamily="34" charset="0"/>
              </a:rPr>
              <a:t>v rozpočte  nebola uplatnená rozpočtová klasifikácia,</a:t>
            </a:r>
          </a:p>
          <a:p>
            <a:pPr lvl="0" algn="just">
              <a:buNone/>
            </a:pPr>
            <a:endParaRPr lang="sk-SK" sz="5000" dirty="0" smtClean="0">
              <a:latin typeface="Calibri" pitchFamily="34" charset="0"/>
              <a:cs typeface="Calibri" pitchFamily="34" charset="0"/>
            </a:endParaRPr>
          </a:p>
          <a:p>
            <a:pPr lvl="0" algn="just"/>
            <a:r>
              <a:rPr lang="sk-SK" sz="5000" dirty="0" smtClean="0">
                <a:latin typeface="Calibri" pitchFamily="34" charset="0"/>
                <a:cs typeface="Calibri" pitchFamily="34" charset="0"/>
              </a:rPr>
              <a:t>nebola vedená operatívna evidencia o vykonaných rozpočtových opatreniach,</a:t>
            </a:r>
          </a:p>
          <a:p>
            <a:pPr lvl="0" algn="just"/>
            <a:endParaRPr lang="sk-SK" sz="5000" dirty="0" smtClean="0">
              <a:latin typeface="Calibri" pitchFamily="34" charset="0"/>
              <a:cs typeface="Calibri" pitchFamily="34" charset="0"/>
            </a:endParaRPr>
          </a:p>
          <a:p>
            <a:pPr lvl="0" algn="just"/>
            <a:r>
              <a:rPr lang="sk-SK" sz="5000" dirty="0" smtClean="0">
                <a:latin typeface="Calibri" pitchFamily="34" charset="0"/>
                <a:cs typeface="Calibri" pitchFamily="34" charset="0"/>
              </a:rPr>
              <a:t>zmeny rozpočtu  neboli vykonávané formou rozpočtových opatrení,</a:t>
            </a:r>
          </a:p>
          <a:p>
            <a:pPr>
              <a:buNone/>
            </a:pPr>
            <a:endParaRPr lang="sk-SK" dirty="0" smtClean="0"/>
          </a:p>
          <a:p>
            <a:pPr>
              <a:buNone/>
            </a:pPr>
            <a:endParaRPr lang="sk-SK" dirty="0" smtClean="0"/>
          </a:p>
          <a:p>
            <a:endParaRPr lang="sk-SK" dirty="0"/>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lvl="0" algn="just">
              <a:buFont typeface="Arial" pitchFamily="34" charset="0"/>
              <a:buChar char="•"/>
            </a:pPr>
            <a:r>
              <a:rPr lang="sk-SK" sz="2000" dirty="0" smtClean="0">
                <a:latin typeface="Calibri" pitchFamily="34" charset="0"/>
                <a:cs typeface="Calibri" pitchFamily="34" charset="0"/>
              </a:rPr>
              <a:t>nebolo vykonané monitorovanie a hodnotenie plnenia programov, resp. bolo vykonané nesprávne alebo nedostatočne,</a:t>
            </a:r>
          </a:p>
          <a:p>
            <a:pPr lvl="0" algn="just">
              <a:buNone/>
            </a:pPr>
            <a:endParaRPr lang="sk-SK" sz="2000" dirty="0" smtClean="0">
              <a:latin typeface="Calibri" pitchFamily="34" charset="0"/>
              <a:cs typeface="Calibri" pitchFamily="34" charset="0"/>
            </a:endParaRPr>
          </a:p>
          <a:p>
            <a:pPr lvl="0" algn="just">
              <a:buFont typeface="Arial" pitchFamily="34" charset="0"/>
              <a:buChar char="•"/>
            </a:pPr>
            <a:r>
              <a:rPr lang="sk-SK" sz="2000" dirty="0" smtClean="0">
                <a:latin typeface="Calibri" pitchFamily="34" charset="0"/>
                <a:cs typeface="Calibri" pitchFamily="34" charset="0"/>
              </a:rPr>
              <a:t>úhrady výdavkov boli realizované bez zabezpečenia krytia v rozpočte, nad rámec schváleného rozpočtu a bez jeho úpravy, čím zároveň došlo k porušeniu zákona o rozpočtových pravidlách verejnej správy a zákona o obecnom zriadení.</a:t>
            </a:r>
          </a:p>
          <a:p>
            <a:pPr lvl="0"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Zistené bolo aj porušenie zákona o obecnom zriadení, keď návrh rozpočtu nebol pred jeho schválením v zastupiteľstve zverejnený spôsobom v meste obvyklým a keď zastupiteľstvo počas svojho zasadnutia rokovalo o bode, ktorý nebol schválený a následne k nemu prijalo uznesenie.</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buNone/>
            </a:pPr>
            <a:r>
              <a:rPr lang="sk-SK" sz="2000" u="sng" dirty="0" smtClean="0">
                <a:latin typeface="Calibri" pitchFamily="34" charset="0"/>
                <a:cs typeface="Calibri" pitchFamily="34" charset="0"/>
              </a:rPr>
              <a:t>1.2  Správnosť a úplnosť zostavenia záverečného účtu</a:t>
            </a:r>
          </a:p>
          <a:p>
            <a:pPr>
              <a:buNone/>
            </a:pPr>
            <a:endParaRPr lang="sk-SK" sz="2000" u="sng" dirty="0" smtClean="0">
              <a:latin typeface="Calibri" pitchFamily="34" charset="0"/>
              <a:cs typeface="Calibri" pitchFamily="34" charset="0"/>
            </a:endParaRPr>
          </a:p>
          <a:p>
            <a:pPr>
              <a:buNone/>
            </a:pPr>
            <a:endParaRPr lang="sk-SK" sz="2000" u="sng" dirty="0" smtClean="0">
              <a:latin typeface="Calibri" pitchFamily="34" charset="0"/>
              <a:cs typeface="Calibri" pitchFamily="34" charset="0"/>
            </a:endParaRPr>
          </a:p>
          <a:p>
            <a:pPr algn="just">
              <a:buNone/>
            </a:pPr>
            <a:r>
              <a:rPr lang="sk-SK" sz="2000" dirty="0" smtClean="0"/>
              <a:t>	Záverečný účet za rok 2012 bol vo všetkých kontrolovaných subjektoch zostavený v stanovenom termíne ako súhrnný dokument o rozpočtovom hospodárení kontrolovaného subjektu. </a:t>
            </a:r>
          </a:p>
          <a:p>
            <a:pPr algn="just">
              <a:buNone/>
            </a:pPr>
            <a:endParaRPr lang="sk-SK" sz="2000" dirty="0" smtClean="0"/>
          </a:p>
          <a:p>
            <a:pPr algn="just">
              <a:buNone/>
            </a:pPr>
            <a:endParaRPr lang="sk-SK" sz="2000" dirty="0" smtClean="0"/>
          </a:p>
          <a:p>
            <a:pPr algn="just">
              <a:buNone/>
            </a:pPr>
            <a:r>
              <a:rPr lang="sk-SK" sz="2000" dirty="0" smtClean="0"/>
              <a:t>	Návrhy záverečných účtov za rok 2012 boli pred ich prerokovaním                a schválením v príslušnom zastupiteľstve dané na verejnú diskusiu (s jednou výnimkou) a boli k nim vypracované stanoviská hlavných, resp. miestnych, kontrolórov.</a:t>
            </a:r>
          </a:p>
          <a:p>
            <a:pPr>
              <a:buNone/>
            </a:pP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buNone/>
            </a:pPr>
            <a:r>
              <a:rPr lang="sk-SK" dirty="0" smtClean="0"/>
              <a:t>	</a:t>
            </a:r>
            <a:r>
              <a:rPr lang="sk-SK" sz="2200" dirty="0" smtClean="0">
                <a:latin typeface="Calibri" pitchFamily="34" charset="0"/>
                <a:cs typeface="Calibri" pitchFamily="34" charset="0"/>
              </a:rPr>
              <a:t>Kontrolou procesu zostavenia a úplnosti záverečných účtov za rok 2012 boli zistené nasledovné porušenia zákona o rozpočtových pravidlách územnej samosprávy:</a:t>
            </a:r>
          </a:p>
          <a:p>
            <a:pPr algn="just">
              <a:buNone/>
            </a:pPr>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prebytok hospodárenia bol vyčíslený nesprávne,</a:t>
            </a:r>
          </a:p>
          <a:p>
            <a:pPr lvl="0" algn="just"/>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z dôvodu nesprávneho vyčíslenia prebytku hospodárenia bol rezervný fond tvorený v nižšej ako predpísanej výške,</a:t>
            </a:r>
          </a:p>
          <a:p>
            <a:pPr lvl="0" algn="just">
              <a:buNone/>
            </a:pPr>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údaje o poskytnutých transferoch a údaje o bežných príjmoch           a výdavkoch boli uvedené v záverečnom účte nesprávne,</a:t>
            </a:r>
            <a:endParaRPr lang="sk-SK" sz="22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a:xfrm>
            <a:off x="457200" y="1600200"/>
            <a:ext cx="8229600" cy="4781128"/>
          </a:xfrm>
        </p:spPr>
        <p:txBody>
          <a:bodyPr>
            <a:noAutofit/>
          </a:bodyPr>
          <a:lstStyle/>
          <a:p>
            <a:pPr algn="just">
              <a:buNone/>
            </a:pPr>
            <a:r>
              <a:rPr lang="sk-SK" sz="2000" dirty="0" smtClean="0">
                <a:solidFill>
                  <a:srgbClr val="002060"/>
                </a:solidFill>
                <a:latin typeface="Calibri" pitchFamily="34" charset="0"/>
                <a:cs typeface="Calibri" pitchFamily="34" charset="0"/>
              </a:rPr>
              <a:t>      </a:t>
            </a:r>
            <a:r>
              <a:rPr lang="sk-SK" sz="2000" dirty="0" smtClean="0">
                <a:latin typeface="Calibri" pitchFamily="34" charset="0"/>
                <a:cs typeface="Calibri" pitchFamily="34" charset="0"/>
              </a:rPr>
              <a:t>Najvyšší kontrolný úrad Slovenskej republiky (NKÚ SR) </a:t>
            </a:r>
            <a:r>
              <a:rPr lang="sk-SK" sz="2000" dirty="0" smtClean="0">
                <a:solidFill>
                  <a:schemeClr val="tx1"/>
                </a:solidFill>
                <a:latin typeface="Calibri" pitchFamily="34" charset="0"/>
                <a:cs typeface="Calibri" pitchFamily="34" charset="0"/>
              </a:rPr>
              <a:t>je štátny orgán      so sídlom v Bratislave, ktorý je vo svojej kontrolnej činnosti </a:t>
            </a:r>
            <a:r>
              <a:rPr lang="sk-SK" sz="2000" b="1" dirty="0" smtClean="0">
                <a:solidFill>
                  <a:schemeClr val="tx1"/>
                </a:solidFill>
                <a:latin typeface="Calibri" pitchFamily="34" charset="0"/>
                <a:cs typeface="Calibri" pitchFamily="34" charset="0"/>
              </a:rPr>
              <a:t>nezávislý</a:t>
            </a:r>
            <a:r>
              <a:rPr lang="sk-SK" sz="2000" dirty="0" smtClean="0">
                <a:solidFill>
                  <a:schemeClr val="tx1"/>
                </a:solidFill>
                <a:latin typeface="Calibri" pitchFamily="34" charset="0"/>
                <a:cs typeface="Calibri" pitchFamily="34" charset="0"/>
              </a:rPr>
              <a:t>, viazaný len zákonom. Jeho postavenie a pôsobnosť ustanovujú </a:t>
            </a:r>
            <a:r>
              <a:rPr lang="sk-SK" sz="2000" b="1" dirty="0" smtClean="0">
                <a:solidFill>
                  <a:schemeClr val="tx1"/>
                </a:solidFill>
                <a:latin typeface="Calibri" pitchFamily="34" charset="0"/>
                <a:cs typeface="Calibri" pitchFamily="34" charset="0"/>
              </a:rPr>
              <a:t>čl. 60-63 Ústavy SR </a:t>
            </a:r>
            <a:r>
              <a:rPr lang="sk-SK" sz="2000" dirty="0" smtClean="0">
                <a:solidFill>
                  <a:schemeClr val="tx1"/>
                </a:solidFill>
                <a:latin typeface="Calibri" pitchFamily="34" charset="0"/>
                <a:cs typeface="Calibri" pitchFamily="34" charset="0"/>
              </a:rPr>
              <a:t>a kompetenčný  zákon </a:t>
            </a:r>
            <a:r>
              <a:rPr lang="sk-SK" sz="2000" b="1" dirty="0" smtClean="0">
                <a:solidFill>
                  <a:schemeClr val="tx1"/>
                </a:solidFill>
                <a:latin typeface="Calibri" pitchFamily="34" charset="0"/>
                <a:cs typeface="Calibri" pitchFamily="34" charset="0"/>
              </a:rPr>
              <a:t>č. 39/1993 Z. z. </a:t>
            </a:r>
            <a:r>
              <a:rPr lang="sk-SK" sz="2000" dirty="0" smtClean="0">
                <a:solidFill>
                  <a:schemeClr val="tx1"/>
                </a:solidFill>
                <a:latin typeface="Calibri" pitchFamily="34" charset="0"/>
                <a:cs typeface="Calibri" pitchFamily="34" charset="0"/>
              </a:rPr>
              <a:t>Kontrolnú činnosť vykonáva na </a:t>
            </a:r>
            <a:r>
              <a:rPr lang="sk-SK" sz="2000" b="1" dirty="0" smtClean="0">
                <a:solidFill>
                  <a:schemeClr val="tx1"/>
                </a:solidFill>
                <a:latin typeface="Calibri" pitchFamily="34" charset="0"/>
                <a:cs typeface="Calibri" pitchFamily="34" charset="0"/>
              </a:rPr>
              <a:t>základe uznesenia NR SR </a:t>
            </a:r>
            <a:r>
              <a:rPr lang="sk-SK" sz="2000" dirty="0" smtClean="0">
                <a:solidFill>
                  <a:schemeClr val="tx1"/>
                </a:solidFill>
                <a:latin typeface="Calibri" pitchFamily="34" charset="0"/>
                <a:cs typeface="Calibri" pitchFamily="34" charset="0"/>
              </a:rPr>
              <a:t>a podľa vlastného </a:t>
            </a:r>
            <a:r>
              <a:rPr lang="sk-SK" sz="2000" b="1" dirty="0" smtClean="0">
                <a:solidFill>
                  <a:schemeClr val="tx1"/>
                </a:solidFill>
                <a:latin typeface="Calibri" pitchFamily="34" charset="0"/>
                <a:cs typeface="Calibri" pitchFamily="34" charset="0"/>
              </a:rPr>
              <a:t>plánu kontrolnej činnosti</a:t>
            </a:r>
            <a:r>
              <a:rPr lang="sk-SK" sz="2000" dirty="0" smtClean="0">
                <a:solidFill>
                  <a:schemeClr val="tx1"/>
                </a:solidFill>
                <a:latin typeface="Calibri" pitchFamily="34" charset="0"/>
                <a:cs typeface="Calibri" pitchFamily="34" charset="0"/>
              </a:rPr>
              <a:t>. </a:t>
            </a:r>
          </a:p>
          <a:p>
            <a:pPr algn="just">
              <a:buNone/>
            </a:pPr>
            <a:endParaRPr lang="sk-SK" sz="2000" dirty="0" smtClean="0">
              <a:solidFill>
                <a:schemeClr val="tx1"/>
              </a:solidFill>
              <a:latin typeface="Calibri" pitchFamily="34" charset="0"/>
              <a:cs typeface="Calibri" pitchFamily="34" charset="0"/>
            </a:endParaRPr>
          </a:p>
          <a:p>
            <a:pPr algn="just">
              <a:buNone/>
            </a:pPr>
            <a:endParaRPr lang="sk-SK" sz="1000" dirty="0" smtClean="0">
              <a:solidFill>
                <a:srgbClr val="002060"/>
              </a:solidFill>
              <a:latin typeface="Calibri" pitchFamily="34" charset="0"/>
              <a:cs typeface="Calibri" pitchFamily="34" charset="0"/>
            </a:endParaRPr>
          </a:p>
          <a:p>
            <a:pPr algn="just">
              <a:buNone/>
            </a:pPr>
            <a:r>
              <a:rPr lang="sk-SK" sz="2000" dirty="0" smtClean="0">
                <a:latin typeface="Calibri" pitchFamily="34" charset="0"/>
                <a:cs typeface="Calibri" pitchFamily="34" charset="0"/>
              </a:rPr>
              <a:t>       NKÚ SR je jediným orgánom štátnej správy, ktorý je kompetentný kontrolovať hospodárenie subjektov územnej samosprávy v plnom rozsahu. Toto oprávnenie vyplýva priamo zo zákona o NKÚ SR. </a:t>
            </a:r>
          </a:p>
          <a:p>
            <a:pPr algn="just">
              <a:buNone/>
            </a:pPr>
            <a:endParaRPr lang="sk-SK" sz="1000" dirty="0" smtClean="0">
              <a:solidFill>
                <a:srgbClr val="002060"/>
              </a:solidFill>
              <a:latin typeface="Calibri" pitchFamily="34" charset="0"/>
              <a:cs typeface="Calibri" pitchFamily="34" charset="0"/>
            </a:endParaRPr>
          </a:p>
        </p:txBody>
      </p:sp>
      <p:sp>
        <p:nvSpPr>
          <p:cNvPr id="3" name="Nadpis 2"/>
          <p:cNvSpPr>
            <a:spLocks noGrp="1"/>
          </p:cNvSpPr>
          <p:nvPr>
            <p:ph type="title"/>
          </p:nvPr>
        </p:nvSpPr>
        <p:spPr>
          <a:xfrm>
            <a:off x="457200" y="359465"/>
            <a:ext cx="8229600" cy="854957"/>
          </a:xfrm>
        </p:spPr>
        <p:txBody>
          <a:bodyPr>
            <a:normAutofit/>
          </a:bodyPr>
          <a:lstStyle/>
          <a:p>
            <a:r>
              <a:rPr lang="sk-SK" sz="2800" dirty="0" smtClean="0">
                <a:latin typeface="Calibri" pitchFamily="34" charset="0"/>
                <a:cs typeface="Calibri" pitchFamily="34" charset="0"/>
              </a:rPr>
              <a:t>             </a:t>
            </a:r>
            <a:r>
              <a:rPr lang="sk-SK" sz="2800" b="1" dirty="0" smtClean="0">
                <a:latin typeface="+mn-lt"/>
                <a:cs typeface="Calibri" pitchFamily="34" charset="0"/>
              </a:rPr>
              <a:t>Informácie o NKÚ SR</a:t>
            </a:r>
            <a:endParaRPr lang="sk-SK" sz="2800" b="1" dirty="0">
              <a:latin typeface="+mn-lt"/>
              <a:cs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lvl="0">
              <a:buNone/>
            </a:pPr>
            <a:endParaRPr lang="sk-SK" sz="2000" dirty="0" smtClean="0">
              <a:latin typeface="Calibri" pitchFamily="34" charset="0"/>
              <a:cs typeface="Calibri" pitchFamily="34" charset="0"/>
            </a:endParaRPr>
          </a:p>
          <a:p>
            <a:pPr lvl="0"/>
            <a:r>
              <a:rPr lang="sk-SK" sz="2000" dirty="0" smtClean="0">
                <a:latin typeface="Calibri" pitchFamily="34" charset="0"/>
                <a:cs typeface="Calibri" pitchFamily="34" charset="0"/>
              </a:rPr>
              <a:t>príslušné zastupiteľstvo     pri prerokovaní záverečného účtu nerozhodlo o použití prebytku rozpočtu,</a:t>
            </a:r>
          </a:p>
          <a:p>
            <a:pPr lvl="0">
              <a:buNone/>
            </a:pPr>
            <a:endParaRPr lang="sk-SK" sz="2000" dirty="0" smtClean="0">
              <a:latin typeface="Calibri" pitchFamily="34" charset="0"/>
              <a:cs typeface="Calibri" pitchFamily="34" charset="0"/>
            </a:endParaRPr>
          </a:p>
          <a:p>
            <a:pPr lvl="0"/>
            <a:r>
              <a:rPr lang="sk-SK" sz="2000" dirty="0" smtClean="0">
                <a:latin typeface="Calibri" pitchFamily="34" charset="0"/>
                <a:cs typeface="Calibri" pitchFamily="34" charset="0"/>
              </a:rPr>
              <a:t>záverečný účet neobsahoval všetky  zákonom predpísané náležitosti,</a:t>
            </a:r>
          </a:p>
          <a:p>
            <a:pPr lvl="0">
              <a:buNone/>
            </a:pPr>
            <a:endParaRPr lang="sk-SK" sz="2000" dirty="0" smtClean="0">
              <a:latin typeface="Calibri" pitchFamily="34" charset="0"/>
              <a:cs typeface="Calibri" pitchFamily="34" charset="0"/>
            </a:endParaRPr>
          </a:p>
          <a:p>
            <a:pPr lvl="0"/>
            <a:r>
              <a:rPr lang="sk-SK" sz="2000" dirty="0" smtClean="0">
                <a:latin typeface="Calibri" pitchFamily="34" charset="0"/>
                <a:cs typeface="Calibri" pitchFamily="34" charset="0"/>
              </a:rPr>
              <a:t>prerokovanie záverečného účtu v zastupiteľstve  nebolo uzatvorené jedným zo zákonom stanovených výrokov.</a:t>
            </a:r>
          </a:p>
          <a:p>
            <a:pPr lvl="0"/>
            <a:endParaRPr lang="sk-SK" sz="2000" dirty="0" smtClean="0">
              <a:latin typeface="Calibri" pitchFamily="34" charset="0"/>
              <a:cs typeface="Calibri" pitchFamily="34" charset="0"/>
            </a:endParaRPr>
          </a:p>
          <a:p>
            <a:pPr algn="just">
              <a:buNone/>
            </a:pPr>
            <a:r>
              <a:rPr lang="sk-SK" sz="2200" dirty="0" smtClean="0">
                <a:latin typeface="Calibri" pitchFamily="34" charset="0"/>
                <a:cs typeface="Calibri" pitchFamily="34" charset="0"/>
              </a:rPr>
              <a:t>	</a:t>
            </a:r>
          </a:p>
          <a:p>
            <a:pPr algn="just">
              <a:buNone/>
            </a:pPr>
            <a:r>
              <a:rPr lang="sk-SK" sz="2200" dirty="0" smtClean="0">
                <a:latin typeface="Calibri" pitchFamily="34" charset="0"/>
                <a:cs typeface="Calibri" pitchFamily="34" charset="0"/>
              </a:rPr>
              <a:t>	</a:t>
            </a:r>
            <a:r>
              <a:rPr lang="sk-SK" sz="2000" dirty="0" smtClean="0">
                <a:latin typeface="Calibri" pitchFamily="34" charset="0"/>
                <a:cs typeface="Calibri" pitchFamily="34" charset="0"/>
              </a:rPr>
              <a:t>Zistené bolo aj porušenie zákona o obecnom zriadení, keď návrh záverečného účtu pred jeho prerokovaním v zastupiteľstve nebol daný na verejnú diskusiu.</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buNone/>
            </a:pPr>
            <a:r>
              <a:rPr lang="sk-SK" sz="2000" dirty="0" smtClean="0">
                <a:latin typeface="Calibri" pitchFamily="34" charset="0"/>
                <a:cs typeface="Calibri" pitchFamily="34" charset="0"/>
              </a:rPr>
              <a:t>	V rámci kontroly záverečných účtov bola preverená aj zadlženosť kontrolovaných subjektov. </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V roku 2012 boli všetky kontrolované subjekty s jednou výnimkou zaťažené úvermi poskytnutými z bankových inštitúcií alebo zo Štátneho fondu rozvoja bývania. Ani v jednom prípade nebolo preukázané, že by kontrolovaný subjekt nespĺňal podmienky na prijatie alebo splácanie návratných zdrojov financovania, určené v zákone o rozpočtových pravidlách územnej samosprávy. </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Suma celkového dlhu jednotlivých kontrolovaných subjektov a suma ich dlhu bez zahrnutia úveru zo Štátneho fondu rozvoja bývania v prepočte   na jedného obyvateľa je uvedená v grafe č. 3. </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r>
              <a:rPr lang="sk-SK" sz="2000" dirty="0" smtClean="0">
                <a:latin typeface="Calibri" pitchFamily="34" charset="0"/>
                <a:cs typeface="Calibri" pitchFamily="34" charset="0"/>
              </a:rPr>
              <a:t>Graf č. 3 – Suma dlhu k 31.12.2012 v prepočte na 1 obyvateľa v EUR</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graphicFrame>
        <p:nvGraphicFramePr>
          <p:cNvPr id="4" name="Graf 3"/>
          <p:cNvGraphicFramePr/>
          <p:nvPr/>
        </p:nvGraphicFramePr>
        <p:xfrm>
          <a:off x="571472" y="2000240"/>
          <a:ext cx="8001056" cy="40719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fontScale="92500" lnSpcReduction="20000"/>
          </a:bodyPr>
          <a:lstStyle/>
          <a:p>
            <a:pPr>
              <a:buNone/>
            </a:pPr>
            <a:r>
              <a:rPr lang="sk-SK" sz="2200" u="sng" dirty="0" smtClean="0">
                <a:latin typeface="Calibri" pitchFamily="34" charset="0"/>
                <a:cs typeface="Calibri" pitchFamily="34" charset="0"/>
              </a:rPr>
              <a:t>1.3  Analýza finančných prostriedkov poskytnutých základným školám    v zriaďovateľskej  pôsobnosti miest a obcí</a:t>
            </a:r>
          </a:p>
          <a:p>
            <a:pPr>
              <a:buNone/>
            </a:pPr>
            <a:endParaRPr lang="sk-SK" dirty="0" smtClean="0"/>
          </a:p>
          <a:p>
            <a:pPr algn="just">
              <a:buNone/>
            </a:pPr>
            <a:r>
              <a:rPr lang="sk-SK" dirty="0" smtClean="0"/>
              <a:t>	</a:t>
            </a:r>
            <a:r>
              <a:rPr lang="sk-SK" sz="2400" dirty="0" smtClean="0">
                <a:latin typeface="Calibri" pitchFamily="34" charset="0"/>
                <a:cs typeface="Calibri" pitchFamily="34" charset="0"/>
              </a:rPr>
              <a:t>Kontrolované subjekty boli v roku 2012 zriaďovateľmi spolu 14 základných škôl (ZŠ). Všetky ZŠ boli zriadené ako rozpočtové organizácie s právnou subjektivitou. Na financovanie ZŠ boli                 zo štátneho rozpočtu kontrolovaným subjektom poskytované finančné prostriedky na prenesený výkon štátnej správy. Okrem normatívnych prostriedkov boli ZŠ poskytované aj nenormatívne prostriedky, napríklad na dopravné, vzdelávacie poukazy, odchodné, príspevky pre žiakov zo sociálne znevýhodneného prostredia a podobne. ZŠ mali okrem zdrojov       zo štátneho rozpočtu k dispozícii aj finančné prostriedky poskytnuté z rozpočtov kontrolovaných subjektov v rámci originálnych kompetencií a iné prostriedky z vlastnej činnosti (napríklad dary).</a:t>
            </a:r>
          </a:p>
          <a:p>
            <a:pPr>
              <a:buNone/>
            </a:pPr>
            <a:endParaRPr lang="sk-SK" sz="2400"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buNone/>
            </a:pPr>
            <a:r>
              <a:rPr lang="sk-SK" dirty="0" smtClean="0"/>
              <a:t>	</a:t>
            </a:r>
          </a:p>
          <a:p>
            <a:pPr algn="just">
              <a:buNone/>
            </a:pPr>
            <a:r>
              <a:rPr lang="sk-SK" sz="2000" dirty="0" smtClean="0">
                <a:latin typeface="Calibri" pitchFamily="34" charset="0"/>
                <a:cs typeface="Calibri" pitchFamily="34" charset="0"/>
              </a:rPr>
              <a:t>	Finančné prostriedky určené na kapitálové výdavky boli ZŠ poskytnuté dvoma mestami a jednou obcou. Ostatné kontrolované subjekty ZŠ prostriedky    na kapitálové výdavky neposkytovali. </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Kapitálové výdavky tvorili v roku 2012 iba 1,40 % z celkového objemu výdavkov ZŠ. </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Nízky podiel vynakladania kapitálových výdavkov  na obnovu a technické zhodnotenie dlhodobého majetku v správe ZŠ zakladá predpoklad vyšších kapitálových výdavkov na obnovu majetku v budúcnosti.</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lgn="just">
              <a:buNone/>
            </a:pPr>
            <a:r>
              <a:rPr lang="sk-SK" sz="2000" dirty="0" smtClean="0">
                <a:latin typeface="Calibri" pitchFamily="34" charset="0"/>
                <a:cs typeface="Calibri" pitchFamily="34" charset="0"/>
              </a:rPr>
              <a:t>	</a:t>
            </a:r>
          </a:p>
          <a:p>
            <a:pPr algn="just">
              <a:buNone/>
            </a:pPr>
            <a:r>
              <a:rPr lang="sk-SK" sz="2000" dirty="0" smtClean="0">
                <a:latin typeface="Calibri" pitchFamily="34" charset="0"/>
                <a:cs typeface="Calibri" pitchFamily="34" charset="0"/>
              </a:rPr>
              <a:t>	Mzdové výdavky v roku 2012 tvorili spolu 70 % z celkového objemu výdavkov ZŠ. </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Priemerné mzdové výdavky na jedného zamestnanca ZŠ boli priemerne   na úrovni  8 155,00 EUR ročne (680,00 EUR mesačne). </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Na jedného pedagogického zamestnanca boli ročne vynaložené výdavky priemerne v sume 9 127,00 EUR  ročne (777,00 EUR mesačne). </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Prehľad o výdavkoch vynakladaných na ZŠ podľa jednotlivých kontrolovaných subjektov je uvedený v tabuľke č. 1.</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buNone/>
            </a:pPr>
            <a:r>
              <a:rPr lang="sk-SK" sz="2000" dirty="0" smtClean="0">
                <a:latin typeface="Calibri" pitchFamily="34" charset="0"/>
                <a:cs typeface="Calibri" pitchFamily="34" charset="0"/>
              </a:rPr>
              <a:t>Tabuľka č. 1 – Údaje o výdavkoch ZŠ v  v roku 2012</a:t>
            </a:r>
          </a:p>
          <a:p>
            <a:pPr>
              <a:buNone/>
            </a:pP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graphicFrame>
        <p:nvGraphicFramePr>
          <p:cNvPr id="4" name="Tabuľka 3"/>
          <p:cNvGraphicFramePr>
            <a:graphicFrameLocks noGrp="1"/>
          </p:cNvGraphicFramePr>
          <p:nvPr/>
        </p:nvGraphicFramePr>
        <p:xfrm>
          <a:off x="714348" y="2165978"/>
          <a:ext cx="7786740" cy="3786216"/>
        </p:xfrm>
        <a:graphic>
          <a:graphicData uri="http://schemas.openxmlformats.org/drawingml/2006/table">
            <a:tbl>
              <a:tblPr firstRow="1" bandRow="1"/>
              <a:tblGrid>
                <a:gridCol w="1297790"/>
                <a:gridCol w="1297790"/>
                <a:gridCol w="648895"/>
                <a:gridCol w="648895"/>
                <a:gridCol w="648895"/>
                <a:gridCol w="648895"/>
                <a:gridCol w="648895"/>
                <a:gridCol w="648895"/>
                <a:gridCol w="648895"/>
                <a:gridCol w="648895"/>
              </a:tblGrid>
              <a:tr h="334328">
                <a:tc>
                  <a:txBody>
                    <a:bodyPr/>
                    <a:lstStyle/>
                    <a:p>
                      <a:pPr algn="ctr">
                        <a:spcAft>
                          <a:spcPts val="0"/>
                        </a:spcAft>
                      </a:pPr>
                      <a:r>
                        <a:rPr lang="sk-SK" sz="1400" dirty="0">
                          <a:latin typeface="Times New Roman"/>
                          <a:ea typeface="Times New Roman"/>
                          <a:cs typeface="Times New Roman"/>
                        </a:rPr>
                        <a:t>Mesto/obec</a:t>
                      </a:r>
                    </a:p>
                  </a:txBody>
                  <a:tcPr marL="68580" marR="68580" marT="0" marB="0" anchor="ctr"/>
                </a:tc>
                <a:tc>
                  <a:txBody>
                    <a:bodyPr/>
                    <a:lstStyle/>
                    <a:p>
                      <a:pPr algn="ctr">
                        <a:spcAft>
                          <a:spcPts val="0"/>
                        </a:spcAft>
                      </a:pPr>
                      <a:r>
                        <a:rPr lang="sk-SK" sz="1000" dirty="0" err="1">
                          <a:latin typeface="Times New Roman"/>
                          <a:ea typeface="Times New Roman"/>
                          <a:cs typeface="Times New Roman"/>
                        </a:rPr>
                        <a:t>Poč</a:t>
                      </a:r>
                      <a:r>
                        <a:rPr lang="sk-SK" sz="1000" dirty="0">
                          <a:latin typeface="Times New Roman"/>
                          <a:ea typeface="Times New Roman"/>
                          <a:cs typeface="Times New Roman"/>
                        </a:rPr>
                        <a:t>. ZŠ</a:t>
                      </a:r>
                      <a:endParaRPr lang="sk-SK" sz="1200" dirty="0">
                        <a:latin typeface="Times New Roman"/>
                        <a:ea typeface="Times New Roman"/>
                        <a:cs typeface="Times New Roman"/>
                      </a:endParaRPr>
                    </a:p>
                  </a:txBody>
                  <a:tcPr marL="68580" marR="68580" marT="0" marB="0" anchor="ctr"/>
                </a:tc>
                <a:tc gridSpan="2">
                  <a:txBody>
                    <a:bodyPr/>
                    <a:lstStyle/>
                    <a:p>
                      <a:pPr algn="ctr">
                        <a:spcAft>
                          <a:spcPts val="0"/>
                        </a:spcAft>
                      </a:pPr>
                      <a:r>
                        <a:rPr lang="sk-SK" sz="1000" dirty="0">
                          <a:latin typeface="Times New Roman"/>
                          <a:ea typeface="Times New Roman"/>
                          <a:cs typeface="Times New Roman"/>
                        </a:rPr>
                        <a:t>Výdavky v EUR</a:t>
                      </a:r>
                      <a:endParaRPr lang="sk-SK" sz="1200" dirty="0">
                        <a:latin typeface="Times New Roman"/>
                        <a:ea typeface="Times New Roman"/>
                        <a:cs typeface="Times New Roman"/>
                      </a:endParaRPr>
                    </a:p>
                  </a:txBody>
                  <a:tcPr marL="68580" marR="68580" marT="0" marB="0" anchor="ctr"/>
                </a:tc>
                <a:tc hMerge="1">
                  <a:txBody>
                    <a:bodyPr/>
                    <a:lstStyle/>
                    <a:p>
                      <a:endParaRPr lang="sk-SK"/>
                    </a:p>
                  </a:txBody>
                  <a:tcPr/>
                </a:tc>
                <a:tc gridSpan="2">
                  <a:txBody>
                    <a:bodyPr/>
                    <a:lstStyle/>
                    <a:p>
                      <a:pPr algn="ctr">
                        <a:spcAft>
                          <a:spcPts val="0"/>
                        </a:spcAft>
                      </a:pPr>
                      <a:r>
                        <a:rPr lang="sk-SK" sz="1000" dirty="0">
                          <a:latin typeface="Times New Roman"/>
                          <a:ea typeface="Times New Roman"/>
                          <a:cs typeface="Times New Roman"/>
                        </a:rPr>
                        <a:t>Priemerný počet zamestnancov</a:t>
                      </a:r>
                      <a:endParaRPr lang="sk-SK" sz="1200" dirty="0">
                        <a:latin typeface="Times New Roman"/>
                        <a:ea typeface="Times New Roman"/>
                        <a:cs typeface="Times New Roman"/>
                      </a:endParaRPr>
                    </a:p>
                  </a:txBody>
                  <a:tcPr marL="68580" marR="68580" marT="0" marB="0" anchor="ctr"/>
                </a:tc>
                <a:tc hMerge="1">
                  <a:txBody>
                    <a:bodyPr/>
                    <a:lstStyle/>
                    <a:p>
                      <a:endParaRPr lang="sk-SK"/>
                    </a:p>
                  </a:txBody>
                  <a:tcPr/>
                </a:tc>
                <a:tc gridSpan="2">
                  <a:txBody>
                    <a:bodyPr/>
                    <a:lstStyle/>
                    <a:p>
                      <a:pPr algn="ctr">
                        <a:spcAft>
                          <a:spcPts val="0"/>
                        </a:spcAft>
                      </a:pPr>
                      <a:r>
                        <a:rPr lang="sk-SK" sz="1000" dirty="0">
                          <a:latin typeface="Times New Roman"/>
                          <a:ea typeface="Times New Roman"/>
                          <a:cs typeface="Times New Roman"/>
                        </a:rPr>
                        <a:t>Priemerné mzdové výdavky </a:t>
                      </a:r>
                      <a:endParaRPr lang="sk-SK" sz="1200" dirty="0">
                        <a:latin typeface="Times New Roman"/>
                        <a:ea typeface="Times New Roman"/>
                        <a:cs typeface="Times New Roman"/>
                      </a:endParaRPr>
                    </a:p>
                    <a:p>
                      <a:pPr algn="ctr">
                        <a:spcAft>
                          <a:spcPts val="0"/>
                        </a:spcAft>
                      </a:pPr>
                      <a:r>
                        <a:rPr lang="sk-SK" sz="1000" dirty="0">
                          <a:latin typeface="Times New Roman"/>
                          <a:ea typeface="Times New Roman"/>
                          <a:cs typeface="Times New Roman"/>
                        </a:rPr>
                        <a:t>na 1 zamestnanca priemer za rok </a:t>
                      </a:r>
                      <a:endParaRPr lang="sk-SK" sz="1200" dirty="0">
                        <a:latin typeface="Times New Roman"/>
                        <a:ea typeface="Times New Roman"/>
                        <a:cs typeface="Times New Roman"/>
                      </a:endParaRPr>
                    </a:p>
                    <a:p>
                      <a:pPr algn="ctr">
                        <a:spcAft>
                          <a:spcPts val="0"/>
                        </a:spcAft>
                      </a:pPr>
                      <a:r>
                        <a:rPr lang="sk-SK" sz="1000" dirty="0">
                          <a:latin typeface="Times New Roman"/>
                          <a:ea typeface="Times New Roman"/>
                          <a:cs typeface="Times New Roman"/>
                        </a:rPr>
                        <a:t>v EUR</a:t>
                      </a:r>
                      <a:endParaRPr lang="sk-SK" sz="1200" dirty="0">
                        <a:latin typeface="Times New Roman"/>
                        <a:ea typeface="Times New Roman"/>
                        <a:cs typeface="Times New Roman"/>
                      </a:endParaRPr>
                    </a:p>
                  </a:txBody>
                  <a:tcPr marL="68580" marR="68580" marT="0" marB="0" anchor="ctr"/>
                </a:tc>
                <a:tc hMerge="1">
                  <a:txBody>
                    <a:bodyPr/>
                    <a:lstStyle/>
                    <a:p>
                      <a:endParaRPr lang="sk-SK"/>
                    </a:p>
                  </a:txBody>
                  <a:tcPr/>
                </a:tc>
                <a:tc gridSpan="2">
                  <a:txBody>
                    <a:bodyPr/>
                    <a:lstStyle/>
                    <a:p>
                      <a:pPr algn="ctr">
                        <a:spcAft>
                          <a:spcPts val="0"/>
                        </a:spcAft>
                      </a:pPr>
                      <a:r>
                        <a:rPr lang="sk-SK" sz="1000" dirty="0">
                          <a:latin typeface="Times New Roman"/>
                          <a:ea typeface="Times New Roman"/>
                          <a:cs typeface="Times New Roman"/>
                        </a:rPr>
                        <a:t>Priemerné mzdové výdavky </a:t>
                      </a:r>
                      <a:endParaRPr lang="sk-SK" sz="1200" dirty="0">
                        <a:latin typeface="Times New Roman"/>
                        <a:ea typeface="Times New Roman"/>
                        <a:cs typeface="Times New Roman"/>
                      </a:endParaRPr>
                    </a:p>
                    <a:p>
                      <a:pPr algn="ctr">
                        <a:spcAft>
                          <a:spcPts val="0"/>
                        </a:spcAft>
                      </a:pPr>
                      <a:r>
                        <a:rPr lang="sk-SK" sz="1000" dirty="0">
                          <a:latin typeface="Times New Roman"/>
                          <a:ea typeface="Times New Roman"/>
                          <a:cs typeface="Times New Roman"/>
                        </a:rPr>
                        <a:t>na 1 zamestnanca priemer za mesiac</a:t>
                      </a:r>
                      <a:endParaRPr lang="sk-SK" sz="1200" dirty="0">
                        <a:latin typeface="Times New Roman"/>
                        <a:ea typeface="Times New Roman"/>
                        <a:cs typeface="Times New Roman"/>
                      </a:endParaRPr>
                    </a:p>
                    <a:p>
                      <a:pPr algn="ctr">
                        <a:spcAft>
                          <a:spcPts val="0"/>
                        </a:spcAft>
                      </a:pPr>
                      <a:r>
                        <a:rPr lang="sk-SK" sz="1000" dirty="0">
                          <a:latin typeface="Times New Roman"/>
                          <a:ea typeface="Times New Roman"/>
                          <a:cs typeface="Times New Roman"/>
                        </a:rPr>
                        <a:t> v EUR</a:t>
                      </a:r>
                      <a:endParaRPr lang="sk-SK" sz="1200" dirty="0">
                        <a:latin typeface="Times New Roman"/>
                        <a:ea typeface="Times New Roman"/>
                        <a:cs typeface="Times New Roman"/>
                      </a:endParaRPr>
                    </a:p>
                  </a:txBody>
                  <a:tcPr marL="68580" marR="68580" marT="0" marB="0" anchor="ctr"/>
                </a:tc>
                <a:tc hMerge="1">
                  <a:txBody>
                    <a:bodyPr/>
                    <a:lstStyle/>
                    <a:p>
                      <a:endParaRPr lang="sk-SK"/>
                    </a:p>
                  </a:txBody>
                  <a:tcPr/>
                </a:tc>
              </a:tr>
              <a:tr h="241105">
                <a:tc>
                  <a:txBody>
                    <a:bodyPr/>
                    <a:lstStyle/>
                    <a:p>
                      <a:pPr algn="just">
                        <a:spcAft>
                          <a:spcPts val="0"/>
                        </a:spcAft>
                      </a:pPr>
                      <a:endParaRPr lang="sk-SK" sz="1400" dirty="0">
                        <a:latin typeface="Times New Roman"/>
                        <a:ea typeface="Times New Roman"/>
                        <a:cs typeface="Times New Roman"/>
                      </a:endParaRPr>
                    </a:p>
                  </a:txBody>
                  <a:tcPr marL="68580" marR="68580" marT="0" marB="0"/>
                </a:tc>
                <a:tc>
                  <a:txBody>
                    <a:bodyPr/>
                    <a:lstStyle/>
                    <a:p>
                      <a:pPr algn="ctr">
                        <a:spcAft>
                          <a:spcPts val="0"/>
                        </a:spcAft>
                      </a:pPr>
                      <a:endParaRPr lang="sk-SK" sz="1000">
                        <a:latin typeface="Times New Roman"/>
                        <a:ea typeface="Times New Roman"/>
                        <a:cs typeface="Times New Roman"/>
                      </a:endParaRPr>
                    </a:p>
                  </a:txBody>
                  <a:tcPr marL="68580" marR="68580" marT="0" marB="0"/>
                </a:tc>
                <a:tc>
                  <a:txBody>
                    <a:bodyPr/>
                    <a:lstStyle/>
                    <a:p>
                      <a:pPr algn="ctr">
                        <a:spcAft>
                          <a:spcPts val="0"/>
                        </a:spcAft>
                      </a:pPr>
                      <a:r>
                        <a:rPr lang="sk-SK" sz="1000">
                          <a:latin typeface="Times New Roman"/>
                          <a:ea typeface="Times New Roman"/>
                          <a:cs typeface="Times New Roman"/>
                        </a:rPr>
                        <a:t>spolu</a:t>
                      </a:r>
                      <a:endParaRPr lang="sk-SK" sz="1200">
                        <a:latin typeface="Times New Roman"/>
                        <a:ea typeface="Times New Roman"/>
                        <a:cs typeface="Times New Roman"/>
                      </a:endParaRPr>
                    </a:p>
                  </a:txBody>
                  <a:tcPr marL="68580" marR="68580" marT="0" marB="0"/>
                </a:tc>
                <a:tc>
                  <a:txBody>
                    <a:bodyPr/>
                    <a:lstStyle/>
                    <a:p>
                      <a:pPr algn="ctr">
                        <a:spcAft>
                          <a:spcPts val="0"/>
                        </a:spcAft>
                      </a:pPr>
                      <a:r>
                        <a:rPr lang="sk-SK" sz="1000">
                          <a:latin typeface="Times New Roman"/>
                          <a:ea typeface="Times New Roman"/>
                          <a:cs typeface="Times New Roman"/>
                        </a:rPr>
                        <a:t>mzdy</a:t>
                      </a:r>
                      <a:endParaRPr lang="sk-SK" sz="1200">
                        <a:latin typeface="Times New Roman"/>
                        <a:ea typeface="Times New Roman"/>
                        <a:cs typeface="Times New Roman"/>
                      </a:endParaRPr>
                    </a:p>
                  </a:txBody>
                  <a:tcPr marL="68580" marR="68580" marT="0" marB="0"/>
                </a:tc>
                <a:tc>
                  <a:txBody>
                    <a:bodyPr/>
                    <a:lstStyle/>
                    <a:p>
                      <a:pPr algn="ctr">
                        <a:spcAft>
                          <a:spcPts val="0"/>
                        </a:spcAft>
                      </a:pPr>
                      <a:r>
                        <a:rPr lang="sk-SK" sz="1000">
                          <a:latin typeface="Times New Roman"/>
                          <a:ea typeface="Times New Roman"/>
                          <a:cs typeface="Times New Roman"/>
                        </a:rPr>
                        <a:t>spolu</a:t>
                      </a:r>
                      <a:endParaRPr lang="sk-SK" sz="1200">
                        <a:latin typeface="Times New Roman"/>
                        <a:ea typeface="Times New Roman"/>
                        <a:cs typeface="Times New Roman"/>
                      </a:endParaRPr>
                    </a:p>
                  </a:txBody>
                  <a:tcPr marL="68580" marR="68580" marT="0" marB="0"/>
                </a:tc>
                <a:tc>
                  <a:txBody>
                    <a:bodyPr/>
                    <a:lstStyle/>
                    <a:p>
                      <a:pPr algn="ctr">
                        <a:spcAft>
                          <a:spcPts val="0"/>
                        </a:spcAft>
                      </a:pPr>
                      <a:r>
                        <a:rPr lang="sk-SK" sz="1000">
                          <a:latin typeface="Times New Roman"/>
                          <a:ea typeface="Times New Roman"/>
                          <a:cs typeface="Times New Roman"/>
                        </a:rPr>
                        <a:t>PZ*</a:t>
                      </a:r>
                      <a:endParaRPr lang="sk-SK" sz="1200">
                        <a:latin typeface="Times New Roman"/>
                        <a:ea typeface="Times New Roman"/>
                        <a:cs typeface="Times New Roman"/>
                      </a:endParaRPr>
                    </a:p>
                  </a:txBody>
                  <a:tcPr marL="68580" marR="68580" marT="0" marB="0"/>
                </a:tc>
                <a:tc>
                  <a:txBody>
                    <a:bodyPr/>
                    <a:lstStyle/>
                    <a:p>
                      <a:pPr algn="ctr">
                        <a:spcAft>
                          <a:spcPts val="0"/>
                        </a:spcAft>
                      </a:pPr>
                      <a:r>
                        <a:rPr lang="sk-SK" sz="1000" dirty="0">
                          <a:latin typeface="Times New Roman"/>
                          <a:ea typeface="Times New Roman"/>
                          <a:cs typeface="Times New Roman"/>
                        </a:rPr>
                        <a:t>spolu</a:t>
                      </a:r>
                      <a:endParaRPr lang="sk-SK" sz="1200" dirty="0">
                        <a:latin typeface="Times New Roman"/>
                        <a:ea typeface="Times New Roman"/>
                        <a:cs typeface="Times New Roman"/>
                      </a:endParaRPr>
                    </a:p>
                  </a:txBody>
                  <a:tcPr marL="68580" marR="68580" marT="0" marB="0"/>
                </a:tc>
                <a:tc>
                  <a:txBody>
                    <a:bodyPr/>
                    <a:lstStyle/>
                    <a:p>
                      <a:pPr algn="ctr">
                        <a:spcAft>
                          <a:spcPts val="0"/>
                        </a:spcAft>
                      </a:pPr>
                      <a:r>
                        <a:rPr lang="sk-SK" sz="1000">
                          <a:latin typeface="Times New Roman"/>
                          <a:ea typeface="Times New Roman"/>
                          <a:cs typeface="Times New Roman"/>
                        </a:rPr>
                        <a:t>PZ*</a:t>
                      </a:r>
                      <a:endParaRPr lang="sk-SK" sz="1200">
                        <a:latin typeface="Times New Roman"/>
                        <a:ea typeface="Times New Roman"/>
                        <a:cs typeface="Times New Roman"/>
                      </a:endParaRPr>
                    </a:p>
                  </a:txBody>
                  <a:tcPr marL="68580" marR="68580" marT="0" marB="0"/>
                </a:tc>
                <a:tc>
                  <a:txBody>
                    <a:bodyPr/>
                    <a:lstStyle/>
                    <a:p>
                      <a:pPr algn="ctr">
                        <a:spcAft>
                          <a:spcPts val="0"/>
                        </a:spcAft>
                      </a:pPr>
                      <a:r>
                        <a:rPr lang="sk-SK" sz="1000">
                          <a:latin typeface="Times New Roman"/>
                          <a:ea typeface="Times New Roman"/>
                          <a:cs typeface="Times New Roman"/>
                        </a:rPr>
                        <a:t>spolu</a:t>
                      </a:r>
                      <a:endParaRPr lang="sk-SK" sz="1200">
                        <a:latin typeface="Times New Roman"/>
                        <a:ea typeface="Times New Roman"/>
                        <a:cs typeface="Times New Roman"/>
                      </a:endParaRPr>
                    </a:p>
                  </a:txBody>
                  <a:tcPr marL="68580" marR="68580" marT="0" marB="0"/>
                </a:tc>
                <a:tc>
                  <a:txBody>
                    <a:bodyPr/>
                    <a:lstStyle/>
                    <a:p>
                      <a:pPr algn="ctr">
                        <a:spcAft>
                          <a:spcPts val="0"/>
                        </a:spcAft>
                      </a:pPr>
                      <a:r>
                        <a:rPr lang="sk-SK" sz="1000">
                          <a:latin typeface="Times New Roman"/>
                          <a:ea typeface="Times New Roman"/>
                          <a:cs typeface="Times New Roman"/>
                        </a:rPr>
                        <a:t>PZ*</a:t>
                      </a:r>
                      <a:endParaRPr lang="sk-SK" sz="1200">
                        <a:latin typeface="Times New Roman"/>
                        <a:ea typeface="Times New Roman"/>
                        <a:cs typeface="Times New Roman"/>
                      </a:endParaRPr>
                    </a:p>
                  </a:txBody>
                  <a:tcPr marL="68580" marR="68580" marT="0" marB="0"/>
                </a:tc>
              </a:tr>
              <a:tr h="259917">
                <a:tc>
                  <a:txBody>
                    <a:bodyPr/>
                    <a:lstStyle/>
                    <a:p>
                      <a:pPr algn="just">
                        <a:spcAft>
                          <a:spcPts val="0"/>
                        </a:spcAft>
                      </a:pPr>
                      <a:r>
                        <a:rPr lang="sk-SK" sz="1400" dirty="0">
                          <a:latin typeface="Times New Roman"/>
                          <a:ea typeface="Times New Roman"/>
                          <a:cs typeface="Times New Roman"/>
                        </a:rPr>
                        <a:t>Tlmače</a:t>
                      </a:r>
                    </a:p>
                  </a:txBody>
                  <a:tcPr marL="68580" marR="68580" marT="0" marB="0"/>
                </a:tc>
                <a:tc>
                  <a:txBody>
                    <a:bodyPr/>
                    <a:lstStyle/>
                    <a:p>
                      <a:pPr algn="ctr">
                        <a:spcAft>
                          <a:spcPts val="0"/>
                        </a:spcAft>
                      </a:pPr>
                      <a:r>
                        <a:rPr lang="sk-SK" sz="1000">
                          <a:latin typeface="Times New Roman"/>
                          <a:ea typeface="Times New Roman"/>
                          <a:cs typeface="Times New Roman"/>
                        </a:rPr>
                        <a:t>1</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401 479</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293 198</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30,00</a:t>
                      </a:r>
                      <a:endParaRPr lang="sk-SK" sz="1200" dirty="0">
                        <a:latin typeface="Times New Roman"/>
                        <a:ea typeface="Times New Roman"/>
                        <a:cs typeface="Times New Roman"/>
                      </a:endParaRPr>
                    </a:p>
                  </a:txBody>
                  <a:tcPr marL="68580" marR="68580" marT="0" marB="0"/>
                </a:tc>
                <a:tc>
                  <a:txBody>
                    <a:bodyPr/>
                    <a:lstStyle/>
                    <a:p>
                      <a:pPr algn="ctr">
                        <a:spcAft>
                          <a:spcPts val="0"/>
                        </a:spcAft>
                      </a:pPr>
                      <a:r>
                        <a:rPr lang="sk-SK" sz="1000">
                          <a:latin typeface="Times New Roman"/>
                          <a:ea typeface="Times New Roman"/>
                          <a:cs typeface="Times New Roman"/>
                        </a:rPr>
                        <a:t>22,00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9  724</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11 304</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810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942</a:t>
                      </a:r>
                      <a:endParaRPr lang="sk-SK" sz="1200">
                        <a:latin typeface="Times New Roman"/>
                        <a:ea typeface="Times New Roman"/>
                        <a:cs typeface="Times New Roman"/>
                      </a:endParaRPr>
                    </a:p>
                  </a:txBody>
                  <a:tcPr marL="68580" marR="68580" marT="0" marB="0"/>
                </a:tc>
              </a:tr>
              <a:tr h="285752">
                <a:tc>
                  <a:txBody>
                    <a:bodyPr/>
                    <a:lstStyle/>
                    <a:p>
                      <a:pPr algn="just">
                        <a:spcAft>
                          <a:spcPts val="0"/>
                        </a:spcAft>
                      </a:pPr>
                      <a:r>
                        <a:rPr lang="sk-SK" sz="1400" dirty="0">
                          <a:latin typeface="Times New Roman"/>
                          <a:ea typeface="Times New Roman"/>
                          <a:cs typeface="Times New Roman"/>
                        </a:rPr>
                        <a:t>Vráble</a:t>
                      </a:r>
                    </a:p>
                  </a:txBody>
                  <a:tcPr marL="68580" marR="68580" marT="0" marB="0"/>
                </a:tc>
                <a:tc>
                  <a:txBody>
                    <a:bodyPr/>
                    <a:lstStyle/>
                    <a:p>
                      <a:pPr algn="ctr">
                        <a:spcAft>
                          <a:spcPts val="0"/>
                        </a:spcAft>
                      </a:pPr>
                      <a:r>
                        <a:rPr lang="sk-SK" sz="1000">
                          <a:latin typeface="Times New Roman"/>
                          <a:ea typeface="Times New Roman"/>
                          <a:cs typeface="Times New Roman"/>
                        </a:rPr>
                        <a:t>3</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1 769 546</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1 388 021</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128,3</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92,54</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10 819</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12 487</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902</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1 041</a:t>
                      </a:r>
                      <a:endParaRPr lang="sk-SK" sz="1200">
                        <a:latin typeface="Times New Roman"/>
                        <a:ea typeface="Times New Roman"/>
                        <a:cs typeface="Times New Roman"/>
                      </a:endParaRPr>
                    </a:p>
                  </a:txBody>
                  <a:tcPr marL="68580" marR="68580" marT="0" marB="0"/>
                </a:tc>
              </a:tr>
              <a:tr h="285752">
                <a:tc>
                  <a:txBody>
                    <a:bodyPr/>
                    <a:lstStyle/>
                    <a:p>
                      <a:pPr algn="just">
                        <a:spcAft>
                          <a:spcPts val="0"/>
                        </a:spcAft>
                      </a:pPr>
                      <a:r>
                        <a:rPr lang="sk-SK" sz="1400" dirty="0">
                          <a:latin typeface="Times New Roman"/>
                          <a:ea typeface="Times New Roman"/>
                          <a:cs typeface="Times New Roman"/>
                        </a:rPr>
                        <a:t>Leopoldov</a:t>
                      </a:r>
                    </a:p>
                  </a:txBody>
                  <a:tcPr marL="68580" marR="68580" marT="0" marB="0"/>
                </a:tc>
                <a:tc>
                  <a:txBody>
                    <a:bodyPr/>
                    <a:lstStyle/>
                    <a:p>
                      <a:pPr algn="ctr">
                        <a:spcAft>
                          <a:spcPts val="0"/>
                        </a:spcAft>
                      </a:pPr>
                      <a:r>
                        <a:rPr lang="sk-SK" sz="1000">
                          <a:latin typeface="Times New Roman"/>
                          <a:ea typeface="Times New Roman"/>
                          <a:cs typeface="Times New Roman"/>
                        </a:rPr>
                        <a:t>1</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635 481</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346 528</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36,60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26,00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9 468</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10 841</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789</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903</a:t>
                      </a:r>
                      <a:endParaRPr lang="sk-SK" sz="1200">
                        <a:latin typeface="Times New Roman"/>
                        <a:ea typeface="Times New Roman"/>
                        <a:cs typeface="Times New Roman"/>
                      </a:endParaRPr>
                    </a:p>
                  </a:txBody>
                  <a:tcPr marL="68580" marR="68580" marT="0" marB="0"/>
                </a:tc>
              </a:tr>
              <a:tr h="285752">
                <a:tc>
                  <a:txBody>
                    <a:bodyPr/>
                    <a:lstStyle/>
                    <a:p>
                      <a:pPr algn="just">
                        <a:spcAft>
                          <a:spcPts val="0"/>
                        </a:spcAft>
                      </a:pPr>
                      <a:r>
                        <a:rPr lang="sk-SK" sz="1400" dirty="0">
                          <a:latin typeface="Times New Roman"/>
                          <a:ea typeface="Times New Roman"/>
                          <a:cs typeface="Times New Roman"/>
                        </a:rPr>
                        <a:t>Trstená</a:t>
                      </a:r>
                    </a:p>
                  </a:txBody>
                  <a:tcPr marL="68580" marR="68580" marT="0" marB="0"/>
                </a:tc>
                <a:tc>
                  <a:txBody>
                    <a:bodyPr/>
                    <a:lstStyle/>
                    <a:p>
                      <a:pPr algn="ctr">
                        <a:spcAft>
                          <a:spcPts val="0"/>
                        </a:spcAft>
                      </a:pPr>
                      <a:r>
                        <a:rPr lang="sk-SK" sz="1000">
                          <a:latin typeface="Times New Roman"/>
                          <a:ea typeface="Times New Roman"/>
                          <a:cs typeface="Times New Roman"/>
                        </a:rPr>
                        <a:t>1</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771 839</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596 978</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51,00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40,00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11 705</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14 924</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975</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1 244</a:t>
                      </a:r>
                      <a:endParaRPr lang="sk-SK" sz="1200">
                        <a:latin typeface="Times New Roman"/>
                        <a:ea typeface="Times New Roman"/>
                        <a:cs typeface="Times New Roman"/>
                      </a:endParaRPr>
                    </a:p>
                  </a:txBody>
                  <a:tcPr marL="68580" marR="68580" marT="0" marB="0"/>
                </a:tc>
              </a:tr>
              <a:tr h="214314">
                <a:tc>
                  <a:txBody>
                    <a:bodyPr/>
                    <a:lstStyle/>
                    <a:p>
                      <a:pPr algn="just">
                        <a:spcAft>
                          <a:spcPts val="0"/>
                        </a:spcAft>
                      </a:pPr>
                      <a:r>
                        <a:rPr lang="sk-SK" sz="1400" dirty="0" err="1">
                          <a:latin typeface="Times New Roman"/>
                          <a:ea typeface="Times New Roman"/>
                          <a:cs typeface="Times New Roman"/>
                        </a:rPr>
                        <a:t>Lipt</a:t>
                      </a:r>
                      <a:r>
                        <a:rPr lang="sk-SK" sz="1400" dirty="0">
                          <a:latin typeface="Times New Roman"/>
                          <a:ea typeface="Times New Roman"/>
                          <a:cs typeface="Times New Roman"/>
                        </a:rPr>
                        <a:t>. Hrádok</a:t>
                      </a:r>
                    </a:p>
                  </a:txBody>
                  <a:tcPr marL="68580" marR="68580" marT="0" marB="0"/>
                </a:tc>
                <a:tc>
                  <a:txBody>
                    <a:bodyPr/>
                    <a:lstStyle/>
                    <a:p>
                      <a:pPr algn="ctr">
                        <a:spcAft>
                          <a:spcPts val="0"/>
                        </a:spcAft>
                      </a:pPr>
                      <a:r>
                        <a:rPr lang="sk-SK" sz="1000">
                          <a:latin typeface="Times New Roman"/>
                          <a:ea typeface="Times New Roman"/>
                          <a:cs typeface="Times New Roman"/>
                        </a:rPr>
                        <a:t>2</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1 398 955</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1 024 389</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86,35</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68,38</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11 863</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13 068</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989</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1 089</a:t>
                      </a:r>
                      <a:endParaRPr lang="sk-SK" sz="1200">
                        <a:latin typeface="Times New Roman"/>
                        <a:ea typeface="Times New Roman"/>
                        <a:cs typeface="Times New Roman"/>
                      </a:endParaRPr>
                    </a:p>
                  </a:txBody>
                  <a:tcPr marL="68580" marR="68580" marT="0" marB="0"/>
                </a:tc>
              </a:tr>
              <a:tr h="225746">
                <a:tc>
                  <a:txBody>
                    <a:bodyPr/>
                    <a:lstStyle/>
                    <a:p>
                      <a:pPr algn="just">
                        <a:spcAft>
                          <a:spcPts val="0"/>
                        </a:spcAft>
                      </a:pPr>
                      <a:r>
                        <a:rPr lang="sk-SK" sz="1400" dirty="0">
                          <a:latin typeface="Times New Roman"/>
                          <a:ea typeface="Times New Roman"/>
                          <a:cs typeface="Times New Roman"/>
                        </a:rPr>
                        <a:t>Podolínec</a:t>
                      </a:r>
                    </a:p>
                  </a:txBody>
                  <a:tcPr marL="68580" marR="68580" marT="0" marB="0"/>
                </a:tc>
                <a:tc>
                  <a:txBody>
                    <a:bodyPr/>
                    <a:lstStyle/>
                    <a:p>
                      <a:pPr algn="ctr">
                        <a:spcAft>
                          <a:spcPts val="0"/>
                        </a:spcAft>
                      </a:pPr>
                      <a:r>
                        <a:rPr lang="sk-SK" sz="1000">
                          <a:latin typeface="Times New Roman"/>
                          <a:ea typeface="Times New Roman"/>
                          <a:cs typeface="Times New Roman"/>
                        </a:rPr>
                        <a:t>1</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510 457</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313 010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32,00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25,00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9 872</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10 680</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823</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890</a:t>
                      </a:r>
                      <a:endParaRPr lang="sk-SK" sz="1200">
                        <a:latin typeface="Times New Roman"/>
                        <a:ea typeface="Times New Roman"/>
                        <a:cs typeface="Times New Roman"/>
                      </a:endParaRPr>
                    </a:p>
                  </a:txBody>
                  <a:tcPr marL="68580" marR="68580" marT="0" marB="0"/>
                </a:tc>
              </a:tr>
              <a:tr h="274320">
                <a:tc>
                  <a:txBody>
                    <a:bodyPr/>
                    <a:lstStyle/>
                    <a:p>
                      <a:pPr algn="just">
                        <a:spcAft>
                          <a:spcPts val="0"/>
                        </a:spcAft>
                      </a:pPr>
                      <a:r>
                        <a:rPr lang="sk-SK" sz="1400" dirty="0">
                          <a:latin typeface="Times New Roman"/>
                          <a:ea typeface="Times New Roman"/>
                          <a:cs typeface="Times New Roman"/>
                        </a:rPr>
                        <a:t>Kúty</a:t>
                      </a:r>
                    </a:p>
                  </a:txBody>
                  <a:tcPr marL="68580" marR="68580" marT="0" marB="0"/>
                </a:tc>
                <a:tc>
                  <a:txBody>
                    <a:bodyPr/>
                    <a:lstStyle/>
                    <a:p>
                      <a:pPr algn="ctr">
                        <a:spcAft>
                          <a:spcPts val="0"/>
                        </a:spcAft>
                      </a:pPr>
                      <a:r>
                        <a:rPr lang="sk-SK" sz="1000">
                          <a:latin typeface="Times New Roman"/>
                          <a:ea typeface="Times New Roman"/>
                          <a:cs typeface="Times New Roman"/>
                        </a:rPr>
                        <a:t>1</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513 528</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401 859</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40,10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26,00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10 021</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11 912</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835</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993</a:t>
                      </a:r>
                      <a:endParaRPr lang="sk-SK" sz="1200">
                        <a:latin typeface="Times New Roman"/>
                        <a:ea typeface="Times New Roman"/>
                        <a:cs typeface="Times New Roman"/>
                      </a:endParaRPr>
                    </a:p>
                  </a:txBody>
                  <a:tcPr marL="68580" marR="68580" marT="0" marB="0"/>
                </a:tc>
              </a:tr>
              <a:tr h="285752">
                <a:tc>
                  <a:txBody>
                    <a:bodyPr/>
                    <a:lstStyle/>
                    <a:p>
                      <a:pPr algn="just">
                        <a:spcAft>
                          <a:spcPts val="0"/>
                        </a:spcAft>
                      </a:pPr>
                      <a:r>
                        <a:rPr lang="sk-SK" sz="1400" dirty="0">
                          <a:latin typeface="Times New Roman"/>
                          <a:ea typeface="Times New Roman"/>
                          <a:cs typeface="Times New Roman"/>
                        </a:rPr>
                        <a:t>Podbrezová</a:t>
                      </a:r>
                    </a:p>
                  </a:txBody>
                  <a:tcPr marL="68580" marR="68580" marT="0" marB="0"/>
                </a:tc>
                <a:tc>
                  <a:txBody>
                    <a:bodyPr/>
                    <a:lstStyle/>
                    <a:p>
                      <a:pPr algn="ctr">
                        <a:spcAft>
                          <a:spcPts val="0"/>
                        </a:spcAft>
                      </a:pPr>
                      <a:r>
                        <a:rPr lang="sk-SK" sz="1000">
                          <a:latin typeface="Times New Roman"/>
                          <a:ea typeface="Times New Roman"/>
                          <a:cs typeface="Times New Roman"/>
                        </a:rPr>
                        <a:t>1</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404 810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224 781</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26,70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21,30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8 419</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9 302</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702</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775</a:t>
                      </a:r>
                      <a:endParaRPr lang="sk-SK" sz="1200">
                        <a:latin typeface="Times New Roman"/>
                        <a:ea typeface="Times New Roman"/>
                        <a:cs typeface="Times New Roman"/>
                      </a:endParaRPr>
                    </a:p>
                  </a:txBody>
                  <a:tcPr marL="68580" marR="68580" marT="0" marB="0"/>
                </a:tc>
              </a:tr>
              <a:tr h="214314">
                <a:tc>
                  <a:txBody>
                    <a:bodyPr/>
                    <a:lstStyle/>
                    <a:p>
                      <a:pPr algn="just">
                        <a:spcAft>
                          <a:spcPts val="0"/>
                        </a:spcAft>
                      </a:pPr>
                      <a:r>
                        <a:rPr lang="sk-SK" sz="1400" dirty="0">
                          <a:latin typeface="Times New Roman"/>
                          <a:ea typeface="Times New Roman"/>
                          <a:cs typeface="Times New Roman"/>
                        </a:rPr>
                        <a:t>Klenovec</a:t>
                      </a:r>
                    </a:p>
                  </a:txBody>
                  <a:tcPr marL="68580" marR="68580" marT="0" marB="0"/>
                </a:tc>
                <a:tc>
                  <a:txBody>
                    <a:bodyPr/>
                    <a:lstStyle/>
                    <a:p>
                      <a:pPr algn="ctr">
                        <a:spcAft>
                          <a:spcPts val="0"/>
                        </a:spcAft>
                      </a:pPr>
                      <a:r>
                        <a:rPr lang="sk-SK" sz="1000">
                          <a:latin typeface="Times New Roman"/>
                          <a:ea typeface="Times New Roman"/>
                          <a:cs typeface="Times New Roman"/>
                        </a:rPr>
                        <a:t>1</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314 129</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251 287</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30,50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21,50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7 235</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8 000</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603</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667</a:t>
                      </a:r>
                      <a:endParaRPr lang="sk-SK" sz="1200">
                        <a:latin typeface="Times New Roman"/>
                        <a:ea typeface="Times New Roman"/>
                        <a:cs typeface="Times New Roman"/>
                      </a:endParaRPr>
                    </a:p>
                  </a:txBody>
                  <a:tcPr marL="68580" marR="68580" marT="0" marB="0"/>
                </a:tc>
              </a:tr>
              <a:tr h="225746">
                <a:tc>
                  <a:txBody>
                    <a:bodyPr/>
                    <a:lstStyle/>
                    <a:p>
                      <a:pPr algn="just">
                        <a:spcAft>
                          <a:spcPts val="0"/>
                        </a:spcAft>
                      </a:pPr>
                      <a:r>
                        <a:rPr lang="sk-SK" sz="1400" dirty="0" err="1">
                          <a:latin typeface="Times New Roman"/>
                          <a:ea typeface="Times New Roman"/>
                          <a:cs typeface="Times New Roman"/>
                        </a:rPr>
                        <a:t>Tren</a:t>
                      </a:r>
                      <a:r>
                        <a:rPr lang="sk-SK" sz="1400" dirty="0">
                          <a:latin typeface="Times New Roman"/>
                          <a:ea typeface="Times New Roman"/>
                          <a:cs typeface="Times New Roman"/>
                        </a:rPr>
                        <a:t>. Turná</a:t>
                      </a:r>
                    </a:p>
                  </a:txBody>
                  <a:tcPr marL="68580" marR="68580" marT="0" marB="0"/>
                </a:tc>
                <a:tc>
                  <a:txBody>
                    <a:bodyPr/>
                    <a:lstStyle/>
                    <a:p>
                      <a:pPr algn="ctr">
                        <a:spcAft>
                          <a:spcPts val="0"/>
                        </a:spcAft>
                      </a:pPr>
                      <a:r>
                        <a:rPr lang="sk-SK" sz="1000">
                          <a:latin typeface="Times New Roman"/>
                          <a:ea typeface="Times New Roman"/>
                          <a:cs typeface="Times New Roman"/>
                        </a:rPr>
                        <a:t>1</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523 967</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298 012</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37,00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30,00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7 924</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8 521</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660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710</a:t>
                      </a:r>
                      <a:endParaRPr lang="sk-SK" sz="1200">
                        <a:latin typeface="Times New Roman"/>
                        <a:ea typeface="Times New Roman"/>
                        <a:cs typeface="Times New Roman"/>
                      </a:endParaRPr>
                    </a:p>
                  </a:txBody>
                  <a:tcPr marL="68580" marR="68580" marT="0" marB="0"/>
                </a:tc>
              </a:tr>
              <a:tr h="225746">
                <a:tc>
                  <a:txBody>
                    <a:bodyPr/>
                    <a:lstStyle/>
                    <a:p>
                      <a:pPr algn="just">
                        <a:spcAft>
                          <a:spcPts val="0"/>
                        </a:spcAft>
                      </a:pPr>
                      <a:r>
                        <a:rPr lang="sk-SK" sz="1400" dirty="0" smtClean="0">
                          <a:latin typeface="Times New Roman"/>
                          <a:ea typeface="Times New Roman"/>
                          <a:cs typeface="Times New Roman"/>
                        </a:rPr>
                        <a:t>Beluša</a:t>
                      </a:r>
                      <a:endParaRPr lang="sk-SK" sz="1400" dirty="0">
                        <a:latin typeface="Times New Roman"/>
                        <a:ea typeface="Times New Roman"/>
                        <a:cs typeface="Times New Roman"/>
                      </a:endParaRPr>
                    </a:p>
                  </a:txBody>
                  <a:tcPr marL="68580" marR="68580" marT="0" marB="0"/>
                </a:tc>
                <a:tc>
                  <a:txBody>
                    <a:bodyPr/>
                    <a:lstStyle/>
                    <a:p>
                      <a:pPr algn="ctr">
                        <a:spcAft>
                          <a:spcPts val="0"/>
                        </a:spcAft>
                      </a:pPr>
                      <a:r>
                        <a:rPr lang="sk-SK" sz="1000" dirty="0">
                          <a:latin typeface="Times New Roman"/>
                          <a:ea typeface="Times New Roman"/>
                          <a:cs typeface="Times New Roman"/>
                        </a:rPr>
                        <a:t>1</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819 469</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433 229</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43,40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a:latin typeface="Times New Roman"/>
                          <a:ea typeface="Times New Roman"/>
                          <a:cs typeface="Times New Roman"/>
                        </a:rPr>
                        <a:t>33,90</a:t>
                      </a:r>
                      <a:endParaRPr lang="sk-SK" sz="120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8 971</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10215</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748</a:t>
                      </a:r>
                      <a:endParaRPr lang="sk-SK" sz="1200" dirty="0">
                        <a:latin typeface="Times New Roman"/>
                        <a:ea typeface="Times New Roman"/>
                        <a:cs typeface="Times New Roman"/>
                      </a:endParaRPr>
                    </a:p>
                  </a:txBody>
                  <a:tcPr marL="68580" marR="68580" marT="0" marB="0"/>
                </a:tc>
                <a:tc>
                  <a:txBody>
                    <a:bodyPr/>
                    <a:lstStyle/>
                    <a:p>
                      <a:pPr algn="r">
                        <a:spcAft>
                          <a:spcPts val="0"/>
                        </a:spcAft>
                      </a:pPr>
                      <a:r>
                        <a:rPr lang="sk-SK" sz="1000" dirty="0">
                          <a:latin typeface="Times New Roman"/>
                          <a:ea typeface="Times New Roman"/>
                          <a:cs typeface="Times New Roman"/>
                        </a:rPr>
                        <a:t>851</a:t>
                      </a:r>
                      <a:endParaRPr lang="sk-SK" sz="1200" dirty="0">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fontScale="92500" lnSpcReduction="10000"/>
          </a:bodyPr>
          <a:lstStyle/>
          <a:p>
            <a:pPr algn="just">
              <a:buNone/>
            </a:pPr>
            <a:r>
              <a:rPr lang="sk-SK" dirty="0" smtClean="0"/>
              <a:t>	</a:t>
            </a:r>
          </a:p>
          <a:p>
            <a:pPr algn="just">
              <a:buNone/>
            </a:pPr>
            <a:r>
              <a:rPr lang="sk-SK" dirty="0" smtClean="0">
                <a:latin typeface="Calibri" pitchFamily="34" charset="0"/>
                <a:cs typeface="Calibri" pitchFamily="34" charset="0"/>
              </a:rPr>
              <a:t>	</a:t>
            </a:r>
            <a:r>
              <a:rPr lang="sk-SK" sz="2400" dirty="0" smtClean="0">
                <a:latin typeface="Calibri" pitchFamily="34" charset="0"/>
                <a:cs typeface="Calibri" pitchFamily="34" charset="0"/>
              </a:rPr>
              <a:t>Kontrolou procesu financovania ZŠ boli zistené nasledovné porušenia zákona  o financovaní základných škôl, stredných škôl, a školských zariadení:</a:t>
            </a:r>
          </a:p>
          <a:p>
            <a:pPr algn="just">
              <a:buNone/>
            </a:pPr>
            <a:endParaRPr lang="sk-SK" sz="2400" dirty="0" smtClean="0">
              <a:latin typeface="Calibri" pitchFamily="34" charset="0"/>
              <a:cs typeface="Calibri" pitchFamily="34" charset="0"/>
            </a:endParaRPr>
          </a:p>
          <a:p>
            <a:pPr lvl="0" algn="just"/>
            <a:r>
              <a:rPr lang="sk-SK" sz="2400" dirty="0" smtClean="0">
                <a:latin typeface="Calibri" pitchFamily="34" charset="0"/>
                <a:cs typeface="Calibri" pitchFamily="34" charset="0"/>
              </a:rPr>
              <a:t>nebolo preukázané vykonanie rozpisu určených normatívnych finančných prostriedkov na kalendárny rok pre ZŠ,</a:t>
            </a:r>
          </a:p>
          <a:p>
            <a:pPr lvl="0" algn="just"/>
            <a:endParaRPr lang="sk-SK" sz="2400" dirty="0" smtClean="0">
              <a:latin typeface="Calibri" pitchFamily="34" charset="0"/>
              <a:cs typeface="Calibri" pitchFamily="34" charset="0"/>
            </a:endParaRPr>
          </a:p>
          <a:p>
            <a:pPr lvl="0" algn="just"/>
            <a:r>
              <a:rPr lang="sk-SK" sz="2400" dirty="0" smtClean="0">
                <a:latin typeface="Calibri" pitchFamily="34" charset="0"/>
                <a:cs typeface="Calibri" pitchFamily="34" charset="0"/>
              </a:rPr>
              <a:t>výška rozpísaných finančných prostriedkov ZŠ nebola zaslaná                    príslušnému Krajskému školskému úradu do 15 dní po ich rozpise,</a:t>
            </a:r>
          </a:p>
          <a:p>
            <a:pPr lvl="0" algn="just">
              <a:buNone/>
            </a:pPr>
            <a:endParaRPr lang="sk-SK" sz="2400" dirty="0" smtClean="0">
              <a:latin typeface="Calibri" pitchFamily="34" charset="0"/>
              <a:cs typeface="Calibri" pitchFamily="34" charset="0"/>
            </a:endParaRPr>
          </a:p>
          <a:p>
            <a:pPr lvl="0" algn="just"/>
            <a:r>
              <a:rPr lang="sk-SK" sz="2400" dirty="0" smtClean="0">
                <a:latin typeface="Calibri" pitchFamily="34" charset="0"/>
                <a:cs typeface="Calibri" pitchFamily="34" charset="0"/>
              </a:rPr>
              <a:t>štatistický výkaz bol príslušnému Krajskému školskému úradu predložený bez súhrnnej správy  o hospodárení školy,</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lvl="0" algn="just"/>
            <a:endParaRPr lang="sk-SK" sz="2000" dirty="0" smtClean="0">
              <a:latin typeface="Calibri" pitchFamily="34" charset="0"/>
              <a:cs typeface="Calibri" pitchFamily="34" charset="0"/>
            </a:endParaRP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ZŠ neboli oznámené rozpisy príspevkov, </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finančné prostriedky boli  ZŠ poukázané oneskorene, </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úpravy rozpočtov normatívov  neboli oznámené ZŠ v stanovenom termíne.</a:t>
            </a:r>
          </a:p>
          <a:p>
            <a:pPr lvl="0" algn="just"/>
            <a:endParaRPr lang="sk-SK" sz="2000" dirty="0" smtClean="0">
              <a:latin typeface="Calibri" pitchFamily="34" charset="0"/>
              <a:cs typeface="Calibri" pitchFamily="34" charset="0"/>
            </a:endParaRPr>
          </a:p>
          <a:p>
            <a:pPr lvl="0" algn="just">
              <a:buNone/>
            </a:pPr>
            <a:endParaRPr lang="sk-SK" sz="2000" dirty="0" smtClean="0">
              <a:latin typeface="Calibri" pitchFamily="34" charset="0"/>
              <a:cs typeface="Calibri" pitchFamily="34" charset="0"/>
            </a:endParaRPr>
          </a:p>
          <a:p>
            <a:pPr lvl="0" algn="just">
              <a:buNone/>
            </a:pPr>
            <a:r>
              <a:rPr lang="sk-SK" sz="2000" dirty="0" smtClean="0">
                <a:latin typeface="Calibri" pitchFamily="34" charset="0"/>
                <a:cs typeface="Calibri" pitchFamily="34" charset="0"/>
              </a:rPr>
              <a:t>	Kontrola preukázala aj porušenie zákona o štátnej správe v školstve a školskej samospráve, keď zriaďovacie listiny ZŠ neobsahovali predpísané náležitosti.</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lgn="just">
              <a:buNone/>
            </a:pPr>
            <a:r>
              <a:rPr lang="sk-SK" dirty="0" smtClean="0"/>
              <a:t>2 	Dodržiavanie všeobecne záväzných  právnych  predpisov pri hospodárení s verejnými prostriedkami</a:t>
            </a:r>
          </a:p>
          <a:p>
            <a:pPr algn="just">
              <a:buNone/>
            </a:pPr>
            <a:endParaRPr lang="sk-SK" dirty="0" smtClean="0"/>
          </a:p>
          <a:p>
            <a:pPr algn="just">
              <a:buNone/>
            </a:pPr>
            <a:r>
              <a:rPr lang="sk-SK" sz="2000" u="sng" dirty="0" smtClean="0">
                <a:latin typeface="Calibri" pitchFamily="34" charset="0"/>
                <a:cs typeface="Calibri" pitchFamily="34" charset="0"/>
              </a:rPr>
              <a:t>2.1 Preverenie súladu vybraných výdavkov s rozpočtovými pravidlami a ostatnými všeobecne záväznými právnymi predpismi</a:t>
            </a:r>
          </a:p>
          <a:p>
            <a:pPr>
              <a:buNone/>
            </a:pPr>
            <a:r>
              <a:rPr lang="sk-SK" dirty="0" smtClean="0"/>
              <a:t>	</a:t>
            </a:r>
          </a:p>
          <a:p>
            <a:pPr>
              <a:buNone/>
            </a:pPr>
            <a:r>
              <a:rPr lang="sk-SK" dirty="0" smtClean="0">
                <a:latin typeface="Times New Roman"/>
                <a:ea typeface="Times New Roman"/>
              </a:rPr>
              <a:t>	</a:t>
            </a:r>
            <a:r>
              <a:rPr lang="sk-SK" sz="2000" dirty="0" smtClean="0">
                <a:latin typeface="Calibri" pitchFamily="34" charset="0"/>
                <a:ea typeface="Times New Roman"/>
                <a:cs typeface="Calibri" pitchFamily="34" charset="0"/>
              </a:rPr>
              <a:t>V rámci kontroly boli vybrané výdavky v celkovej sume 10 360 672,44 EUR. </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57200" y="1600201"/>
          <a:ext cx="8229600" cy="3543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a:xfrm>
            <a:off x="457200" y="359465"/>
            <a:ext cx="8229600" cy="854957"/>
          </a:xfrm>
        </p:spPr>
        <p:txBody>
          <a:bodyPr>
            <a:normAutofit fontScale="90000"/>
          </a:bodyPr>
          <a:lstStyle/>
          <a:p>
            <a:r>
              <a:rPr lang="sk-SK" sz="2800" b="1" dirty="0" smtClean="0">
                <a:latin typeface="Times New Roman" pitchFamily="18" charset="0"/>
                <a:cs typeface="Times New Roman" pitchFamily="18" charset="0"/>
              </a:rPr>
              <a:t>            </a:t>
            </a:r>
            <a:r>
              <a:rPr lang="sk-SK" sz="2800" b="1" dirty="0" smtClean="0">
                <a:latin typeface="+mn-lt"/>
                <a:cs typeface="Times New Roman" pitchFamily="18" charset="0"/>
              </a:rPr>
              <a:t>250 rokov štátnej kontroly na území Slovenska</a:t>
            </a:r>
            <a:endParaRPr lang="sk-SK" sz="2800" b="1" dirty="0">
              <a:latin typeface="+mn-lt"/>
              <a:cs typeface="Times New Roman" pitchFamily="18" charset="0"/>
            </a:endParaRPr>
          </a:p>
        </p:txBody>
      </p:sp>
      <p:graphicFrame>
        <p:nvGraphicFramePr>
          <p:cNvPr id="5" name="Diagram 4"/>
          <p:cNvGraphicFramePr/>
          <p:nvPr/>
        </p:nvGraphicFramePr>
        <p:xfrm>
          <a:off x="357158" y="5072074"/>
          <a:ext cx="8429684" cy="175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BlokTextu 8"/>
          <p:cNvSpPr txBox="1"/>
          <p:nvPr/>
        </p:nvSpPr>
        <p:spPr>
          <a:xfrm>
            <a:off x="642910" y="4500570"/>
            <a:ext cx="7786742" cy="400110"/>
          </a:xfrm>
          <a:prstGeom prst="rect">
            <a:avLst/>
          </a:prstGeom>
          <a:noFill/>
        </p:spPr>
        <p:txBody>
          <a:bodyPr wrap="square" rtlCol="0">
            <a:spAutoFit/>
          </a:bodyPr>
          <a:lstStyle/>
          <a:p>
            <a:r>
              <a:rPr lang="sk-SK" dirty="0" smtClean="0"/>
              <a:t>   </a:t>
            </a:r>
            <a:r>
              <a:rPr lang="sk-SK" sz="1600" dirty="0" smtClean="0">
                <a:latin typeface="Times New Roman" pitchFamily="18" charset="0"/>
                <a:cs typeface="Times New Roman" pitchFamily="18" charset="0"/>
              </a:rPr>
              <a:t>1761</a:t>
            </a:r>
            <a:r>
              <a:rPr lang="sk-SK" dirty="0" smtClean="0"/>
              <a:t>	           </a:t>
            </a:r>
            <a:r>
              <a:rPr lang="sk-SK" sz="1600" dirty="0" smtClean="0">
                <a:latin typeface="Times New Roman" pitchFamily="18" charset="0"/>
                <a:cs typeface="Times New Roman" pitchFamily="18" charset="0"/>
              </a:rPr>
              <a:t> 1919</a:t>
            </a:r>
            <a:r>
              <a:rPr lang="sk-SK" dirty="0" smtClean="0"/>
              <a:t>	</a:t>
            </a:r>
            <a:r>
              <a:rPr lang="sk-SK" sz="1600" dirty="0" smtClean="0">
                <a:latin typeface="Times New Roman" pitchFamily="18" charset="0"/>
                <a:cs typeface="Times New Roman" pitchFamily="18" charset="0"/>
              </a:rPr>
              <a:t>    1951</a:t>
            </a:r>
            <a:r>
              <a:rPr lang="sk-SK" dirty="0" smtClean="0"/>
              <a:t>	             </a:t>
            </a:r>
            <a:r>
              <a:rPr lang="sk-SK" sz="1600" dirty="0" smtClean="0">
                <a:latin typeface="Times New Roman" pitchFamily="18" charset="0"/>
                <a:cs typeface="Times New Roman" pitchFamily="18" charset="0"/>
              </a:rPr>
              <a:t> 1970</a:t>
            </a:r>
            <a:r>
              <a:rPr lang="sk-SK" dirty="0" smtClean="0"/>
              <a:t>	</a:t>
            </a:r>
            <a:r>
              <a:rPr lang="sk-SK" sz="1600" dirty="0" smtClean="0">
                <a:latin typeface="Times New Roman" pitchFamily="18" charset="0"/>
                <a:cs typeface="Times New Roman" pitchFamily="18" charset="0"/>
              </a:rPr>
              <a:t>     1990</a:t>
            </a:r>
            <a:r>
              <a:rPr lang="sk-SK" dirty="0" smtClean="0"/>
              <a:t>	             </a:t>
            </a:r>
            <a:r>
              <a:rPr lang="sk-SK" sz="2000" dirty="0" smtClean="0">
                <a:latin typeface="Times New Roman" pitchFamily="18" charset="0"/>
                <a:cs typeface="Times New Roman" pitchFamily="18" charset="0"/>
              </a:rPr>
              <a:t>1993</a:t>
            </a:r>
            <a:endParaRPr lang="sk-SK"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lgn="just">
              <a:buNone/>
            </a:pPr>
            <a:r>
              <a:rPr lang="sk-SK" dirty="0" smtClean="0"/>
              <a:t>	</a:t>
            </a:r>
          </a:p>
          <a:p>
            <a:pPr algn="just">
              <a:buNone/>
            </a:pPr>
            <a:r>
              <a:rPr lang="sk-SK" sz="2000" dirty="0" smtClean="0">
                <a:latin typeface="Calibri" pitchFamily="34" charset="0"/>
                <a:cs typeface="Calibri" pitchFamily="34" charset="0"/>
              </a:rPr>
              <a:t>	V tomto bode bola kontrola zameraná najmä na dodržiavanie zákona o rozpočtových pravidlách územnej samosprávy, zákona o rozpočtových pravidlách verejnej správy so zreteľom na dodržiavanie finančnej disciplíny, oprávnenosť a opodstatnenosť pri vynakladaní finančných prostriedkov a správnosť triedenia výdavkov podľa rozpočtovej klasifikácie. </a:t>
            </a:r>
          </a:p>
          <a:p>
            <a:pPr algn="just">
              <a:buNone/>
            </a:pPr>
            <a:endParaRPr lang="sk-SK" sz="2000" dirty="0" smtClean="0">
              <a:latin typeface="Calibri" pitchFamily="34" charset="0"/>
              <a:cs typeface="Calibri" pitchFamily="34" charset="0"/>
            </a:endParaRP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Preverené bolo aj poskytovanie dotácií z rozpočtov kontrolovaných subjektov.</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buNone/>
            </a:pPr>
            <a:r>
              <a:rPr lang="sk-SK" dirty="0" smtClean="0"/>
              <a:t>	</a:t>
            </a:r>
            <a:r>
              <a:rPr lang="sk-SK" sz="2000" dirty="0" smtClean="0">
                <a:latin typeface="Calibri" pitchFamily="34" charset="0"/>
                <a:cs typeface="Calibri" pitchFamily="34" charset="0"/>
              </a:rPr>
              <a:t>Kontrolou boli preukázané nasledovné porušenia zákona o rozpočtových pravidlách územnej samosprávy (583/2004 Z. z.): </a:t>
            </a:r>
          </a:p>
          <a:p>
            <a:pPr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výdavky v celkovej sume 192 788,11 EUR  boli nesprávne triedené v rozpočtovej klasifikácii,</a:t>
            </a:r>
          </a:p>
          <a:p>
            <a:pPr lvl="0"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výdavky v sume 1 747,60 EUR boli uhradené pred ich schválením v rozpočte, </a:t>
            </a:r>
          </a:p>
          <a:p>
            <a:pPr lvl="0"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výdavky v sume 4 795,90 EUR  boli uhradené bez ich schválenia v rozpočte,</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lvl="0" algn="just"/>
            <a:r>
              <a:rPr lang="sk-SK" sz="2200" dirty="0" smtClean="0">
                <a:latin typeface="Calibri" pitchFamily="34" charset="0"/>
                <a:cs typeface="Calibri" pitchFamily="34" charset="0"/>
              </a:rPr>
              <a:t>poskytovanie dotácií z rozpočtu nebolo upravené vo všeobecne záväznom nariadení a napriek tomu boli dotácie poskytované,</a:t>
            </a:r>
          </a:p>
          <a:p>
            <a:pPr lvl="0" algn="just">
              <a:buNone/>
            </a:pPr>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dotácie z rozpočtov kontrolovaných subjektov  boli poskytnuté v rozpore s podmienkami na ich poskytovanie, stanovenými               vo všeobecne záväzných nariadeniach,</a:t>
            </a:r>
          </a:p>
          <a:p>
            <a:pPr lvl="0" algn="just"/>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dotácie  neboli zúčtované s rozpočtami kontrolovaných subjektov  do konca rozpočtového roka,</a:t>
            </a:r>
          </a:p>
          <a:p>
            <a:pPr lvl="0" algn="just">
              <a:buNone/>
            </a:pPr>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dotácie  boli poskytnuté prijímateľom, ktorým nie je možné dotácie z rozpočtu subjektu územnej samosprávy poskytnúť. </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buNone/>
            </a:pPr>
            <a:r>
              <a:rPr lang="sk-SK" dirty="0" smtClean="0"/>
              <a:t>	</a:t>
            </a:r>
            <a:r>
              <a:rPr lang="sk-SK" sz="2000" dirty="0" smtClean="0">
                <a:latin typeface="Calibri" pitchFamily="34" charset="0"/>
                <a:cs typeface="Calibri" pitchFamily="34" charset="0"/>
              </a:rPr>
              <a:t>Kontrola tiež preukázala nasledovné porušenia finančnej disciplíny podľa zákona o rozpočtových pravidlách verejnej správy (523/2004 Z. z.):</a:t>
            </a:r>
          </a:p>
          <a:p>
            <a:pPr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verejné prostriedky spolu v sume 55 705,71 EUR boli  vynaložené nehospodárne, neefektívne a neúčinne,</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nebol dodržaný ustanovený alebo určený spôsob nakladania s verejnými prostriedkami spolu v sume 27 013,75 EUR,</a:t>
            </a:r>
          </a:p>
          <a:p>
            <a:pPr lvl="0" algn="just"/>
            <a:endParaRPr lang="sk-SK" sz="2000" dirty="0" smtClean="0">
              <a:latin typeface="Calibri" pitchFamily="34" charset="0"/>
              <a:cs typeface="Calibri" pitchFamily="34" charset="0"/>
            </a:endParaRPr>
          </a:p>
          <a:p>
            <a:pPr algn="just"/>
            <a:r>
              <a:rPr lang="sk-SK" sz="2000" dirty="0" smtClean="0"/>
              <a:t>preddavky spolu v sume 8 052,32 EUR boli uhradené bez zmluvného základu, </a:t>
            </a:r>
          </a:p>
          <a:p>
            <a:pPr lvl="0">
              <a:buNone/>
            </a:pPr>
            <a:endParaRPr lang="sk-SK" sz="2000" dirty="0" smtClean="0">
              <a:latin typeface="Calibri" pitchFamily="34" charset="0"/>
              <a:cs typeface="Calibri" pitchFamily="34" charset="0"/>
            </a:endParaRPr>
          </a:p>
          <a:p>
            <a:endParaRPr lang="sk-SK" dirty="0"/>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lvl="0" algn="just"/>
            <a:r>
              <a:rPr lang="sk-SK" sz="2000" dirty="0" smtClean="0">
                <a:latin typeface="Calibri" pitchFamily="34" charset="0"/>
                <a:cs typeface="Calibri" pitchFamily="34" charset="0"/>
              </a:rPr>
              <a:t>finančné prostriedky v sume 460,00 EUR boli použité nad rámec oprávnenia kontrolovaného subjektu,</a:t>
            </a:r>
          </a:p>
          <a:p>
            <a:pPr lvl="0"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získaním finančného prospechu z verejných zdrojov bolo umožnené bezdôvodné obohatenie tretej osobe v sume 635,90 EUR.</a:t>
            </a:r>
          </a:p>
          <a:p>
            <a:pPr algn="just"/>
            <a:endParaRPr lang="sk-SK" dirty="0" smtClean="0"/>
          </a:p>
          <a:p>
            <a:pPr algn="just">
              <a:buNone/>
            </a:pPr>
            <a:r>
              <a:rPr lang="sk-SK" sz="2000" dirty="0" smtClean="0">
                <a:latin typeface="Calibri" pitchFamily="34" charset="0"/>
                <a:cs typeface="Calibri" pitchFamily="34" charset="0"/>
              </a:rPr>
              <a:t>	Pri dodržiavaní zákona o verejnom obstarávaní (25/2006 Z. z.) boli zistené nasledovné nedostatky:</a:t>
            </a:r>
          </a:p>
          <a:p>
            <a:pPr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kontrolované subjekty nezverejnili v stanovenom termíne súhrnnú správu o zákazkách s nízkou hodnotou s cenami vyššími ako 1 000,00 EUR,</a:t>
            </a:r>
          </a:p>
          <a:p>
            <a:pPr lvl="0"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v súhrnnej správe o zákazkách s nízkou hodnotou s cenami vyššími ako 1 000,00 EUR neboli zahrnuté všetky zákazky,</a:t>
            </a:r>
          </a:p>
          <a:p>
            <a:endParaRPr lang="sk-SK" dirty="0"/>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lvl="0" algn="just">
              <a:buFont typeface="Arial" pitchFamily="34" charset="0"/>
              <a:buChar char="•"/>
            </a:pPr>
            <a:r>
              <a:rPr lang="sk-SK" sz="2200" dirty="0" smtClean="0">
                <a:latin typeface="Calibri" pitchFamily="34" charset="0"/>
                <a:cs typeface="Calibri" pitchFamily="34" charset="0"/>
              </a:rPr>
              <a:t>zákazky boli zadané priamo, bez vykonania verejného obstarávania, čím neboli dodržané princípy rovnakého zaobchádzania, nediskriminácie uchádzačov alebo záujemcov, transparentnosti, hospodárnosti a efektívnosti, </a:t>
            </a:r>
          </a:p>
          <a:p>
            <a:pPr lvl="0" algn="just">
              <a:buNone/>
            </a:pPr>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pri zákazkách boli uzatvorené dodatky k zmluvám, ktorými došlo k navýšeniu predpokladanej hodnoty zákaziek </a:t>
            </a:r>
          </a:p>
          <a:p>
            <a:pPr lvl="0" algn="just"/>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nebola stanovená predpokladaná hodnotu zákazky,</a:t>
            </a:r>
          </a:p>
          <a:p>
            <a:pPr lvl="0" algn="just">
              <a:buNone/>
            </a:pPr>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z rokovacieho konania bez zverejnenia nebola spracovaná zápisnica.</a:t>
            </a:r>
          </a:p>
          <a:p>
            <a:endParaRPr lang="sk-SK" dirty="0"/>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lnSpcReduction="10000"/>
          </a:bodyPr>
          <a:lstStyle/>
          <a:p>
            <a:pPr algn="just">
              <a:buNone/>
            </a:pPr>
            <a:r>
              <a:rPr lang="sk-SK" dirty="0" smtClean="0"/>
              <a:t>	</a:t>
            </a:r>
            <a:r>
              <a:rPr lang="sk-SK" sz="2200" dirty="0" smtClean="0">
                <a:latin typeface="Calibri" pitchFamily="34" charset="0"/>
                <a:cs typeface="Calibri" pitchFamily="34" charset="0"/>
              </a:rPr>
              <a:t>Pri kontrole výdavkov bolo zistené aj porušenie:</a:t>
            </a:r>
          </a:p>
          <a:p>
            <a:pPr algn="just"/>
            <a:endParaRPr lang="sk-SK" sz="2200" dirty="0" smtClean="0">
              <a:latin typeface="Calibri" pitchFamily="34" charset="0"/>
              <a:cs typeface="Calibri" pitchFamily="34" charset="0"/>
            </a:endParaRPr>
          </a:p>
          <a:p>
            <a:pPr algn="just"/>
            <a:r>
              <a:rPr lang="sk-SK" sz="2200" dirty="0" smtClean="0">
                <a:latin typeface="Calibri" pitchFamily="34" charset="0"/>
                <a:cs typeface="Calibri" pitchFamily="34" charset="0"/>
              </a:rPr>
              <a:t>zákona o slobode informácií (211/2000 Z. z.), keď neboli zverejnené všetky povinné zmluvy alebo informácie, alebo boli zverejnené neskoro; </a:t>
            </a:r>
          </a:p>
          <a:p>
            <a:pPr algn="just"/>
            <a:endParaRPr lang="sk-SK" sz="2200" dirty="0" smtClean="0">
              <a:latin typeface="Calibri" pitchFamily="34" charset="0"/>
              <a:cs typeface="Calibri" pitchFamily="34" charset="0"/>
            </a:endParaRPr>
          </a:p>
          <a:p>
            <a:pPr algn="just"/>
            <a:r>
              <a:rPr lang="sk-SK" sz="2200" dirty="0" smtClean="0">
                <a:latin typeface="Calibri" pitchFamily="34" charset="0"/>
                <a:cs typeface="Calibri" pitchFamily="34" charset="0"/>
              </a:rPr>
              <a:t>zákona o obecnom zriadení (369/1990 Zb.), keď VZN o poskytovaní dotácií bolo v rozpore so zákonom o rozpočtových pravidlách územnej samosprávy;</a:t>
            </a:r>
          </a:p>
          <a:p>
            <a:pPr algn="just">
              <a:buNone/>
            </a:pPr>
            <a:r>
              <a:rPr lang="sk-SK" sz="2200" dirty="0" smtClean="0">
                <a:latin typeface="Calibri" pitchFamily="34" charset="0"/>
                <a:cs typeface="Calibri" pitchFamily="34" charset="0"/>
              </a:rPr>
              <a:t> </a:t>
            </a:r>
          </a:p>
          <a:p>
            <a:pPr algn="just"/>
            <a:r>
              <a:rPr lang="sk-SK" sz="2200" dirty="0" smtClean="0">
                <a:latin typeface="Calibri" pitchFamily="34" charset="0"/>
                <a:cs typeface="Calibri" pitchFamily="34" charset="0"/>
              </a:rPr>
              <a:t>zákona o majetku obcí (138/1991 Zb.), keď voči prijímateľom dotácií neboli uplatnené sankcie za nedodržanie podmienok zmlúv o poskytnutí dotácií.</a:t>
            </a:r>
            <a:endParaRPr lang="sk-SK" sz="22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buNone/>
            </a:pPr>
            <a:r>
              <a:rPr lang="sk-SK" sz="2000" u="sng" dirty="0" smtClean="0">
                <a:latin typeface="Calibri" pitchFamily="34" charset="0"/>
                <a:cs typeface="Calibri" pitchFamily="34" charset="0"/>
              </a:rPr>
              <a:t>2.2  Preverenie správnosti vedenia účtovníctva a zostavenia účtovnej závierky</a:t>
            </a:r>
          </a:p>
          <a:p>
            <a:pPr>
              <a:buNone/>
            </a:pPr>
            <a:endParaRPr lang="sk-SK" sz="2400" dirty="0" smtClean="0">
              <a:latin typeface="Calibri" pitchFamily="34" charset="0"/>
              <a:cs typeface="Calibri" pitchFamily="34" charset="0"/>
            </a:endParaRPr>
          </a:p>
          <a:p>
            <a:pPr algn="just">
              <a:buNone/>
            </a:pPr>
            <a:r>
              <a:rPr lang="sk-SK" sz="2400" dirty="0" smtClean="0">
                <a:latin typeface="Calibri" pitchFamily="34" charset="0"/>
                <a:cs typeface="Calibri" pitchFamily="34" charset="0"/>
              </a:rPr>
              <a:t>	</a:t>
            </a:r>
            <a:r>
              <a:rPr lang="sk-SK" sz="2000" dirty="0" smtClean="0">
                <a:latin typeface="Calibri" pitchFamily="34" charset="0"/>
                <a:cs typeface="Calibri" pitchFamily="34" charset="0"/>
              </a:rPr>
              <a:t>Kontrolou bolo preverené zaúčtovanie vybraných účtovných prípadov so zreteľom na dodržiavanie platných postupov účtovania, správnosť, zrozumiteľnosť a preukaznosť účtovania, proces zostavenia účtovnej závierky a konsolidovanej účtovnej závierky a predloženie povinných informácií z účtovníctva príslušným inštitúciám.</a:t>
            </a:r>
          </a:p>
          <a:p>
            <a:pPr>
              <a:buNone/>
            </a:pPr>
            <a:endParaRPr lang="sk-SK" dirty="0"/>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buNone/>
            </a:pPr>
            <a:r>
              <a:rPr lang="sk-SK" dirty="0" smtClean="0"/>
              <a:t>	</a:t>
            </a:r>
            <a:r>
              <a:rPr lang="sk-SK" sz="2000" dirty="0" smtClean="0">
                <a:latin typeface="Calibri" pitchFamily="34" charset="0"/>
                <a:cs typeface="Calibri" pitchFamily="34" charset="0"/>
              </a:rPr>
              <a:t>Zistené nasledovné porušenia zákona o účtovníctve (431/2002 Z. z.): </a:t>
            </a:r>
          </a:p>
          <a:p>
            <a:pPr>
              <a:buNone/>
            </a:pPr>
            <a:endParaRPr lang="sk-SK" sz="2000" dirty="0" smtClean="0">
              <a:latin typeface="Calibri" pitchFamily="34" charset="0"/>
              <a:cs typeface="Calibri" pitchFamily="34" charset="0"/>
            </a:endParaRPr>
          </a:p>
          <a:p>
            <a:pPr lvl="0"/>
            <a:r>
              <a:rPr lang="sk-SK" sz="2000" dirty="0" smtClean="0">
                <a:latin typeface="Calibri" pitchFamily="34" charset="0"/>
                <a:cs typeface="Calibri" pitchFamily="34" charset="0"/>
              </a:rPr>
              <a:t>pri účtovaní  neboli dodržané platné postupy účtovania v celkovej sume 262 624,69 EUR, teda účtovníctvo nebolo vedené správne,</a:t>
            </a:r>
          </a:p>
          <a:p>
            <a:pPr lvl="0"/>
            <a:endParaRPr lang="sk-SK" sz="2000" dirty="0" smtClean="0">
              <a:latin typeface="Calibri" pitchFamily="34" charset="0"/>
              <a:cs typeface="Calibri" pitchFamily="34" charset="0"/>
            </a:endParaRPr>
          </a:p>
          <a:p>
            <a:pPr lvl="0"/>
            <a:r>
              <a:rPr lang="sk-SK" sz="2000" dirty="0" smtClean="0">
                <a:latin typeface="Calibri" pitchFamily="34" charset="0"/>
                <a:cs typeface="Calibri" pitchFamily="34" charset="0"/>
              </a:rPr>
              <a:t>účtovné doklady v celkovej sume 169 975,56 EUR  neboli preukázateľné, </a:t>
            </a:r>
          </a:p>
          <a:p>
            <a:pPr lvl="0"/>
            <a:endParaRPr lang="sk-SK" sz="2000" dirty="0" smtClean="0">
              <a:latin typeface="Calibri" pitchFamily="34" charset="0"/>
              <a:cs typeface="Calibri" pitchFamily="34" charset="0"/>
            </a:endParaRPr>
          </a:p>
          <a:p>
            <a:pPr lvl="0"/>
            <a:r>
              <a:rPr lang="sk-SK" sz="2000" dirty="0" smtClean="0">
                <a:latin typeface="Calibri" pitchFamily="34" charset="0"/>
                <a:cs typeface="Calibri" pitchFamily="34" charset="0"/>
              </a:rPr>
              <a:t>účtovné doklady neobsahovali všetky predpísané náležitosti,</a:t>
            </a:r>
          </a:p>
          <a:p>
            <a:pPr lvl="0"/>
            <a:endParaRPr lang="sk-SK" sz="2000" dirty="0" smtClean="0">
              <a:latin typeface="Calibri" pitchFamily="34" charset="0"/>
              <a:cs typeface="Calibri" pitchFamily="34" charset="0"/>
            </a:endParaRPr>
          </a:p>
          <a:p>
            <a:pPr lvl="0"/>
            <a:r>
              <a:rPr lang="sk-SK" sz="2000" dirty="0" smtClean="0">
                <a:latin typeface="Calibri" pitchFamily="34" charset="0"/>
                <a:cs typeface="Calibri" pitchFamily="34" charset="0"/>
              </a:rPr>
              <a:t>nebol vypracovaný odpisový plán majetku, </a:t>
            </a:r>
          </a:p>
          <a:p>
            <a:pPr lvl="0"/>
            <a:endParaRPr lang="sk-SK" sz="2000" dirty="0" smtClean="0">
              <a:latin typeface="Calibri" pitchFamily="34" charset="0"/>
              <a:cs typeface="Calibri" pitchFamily="34" charset="0"/>
            </a:endParaRPr>
          </a:p>
          <a:p>
            <a:pPr lvl="0"/>
            <a:r>
              <a:rPr lang="sk-SK" sz="2000" dirty="0" smtClean="0"/>
              <a:t>boli účtované vyššie oprávky majetku ako bola suma odpisov majetku,</a:t>
            </a:r>
            <a:endParaRPr lang="sk-SK" sz="2000" dirty="0" smtClean="0">
              <a:latin typeface="Calibri" pitchFamily="34" charset="0"/>
              <a:cs typeface="Calibri" pitchFamily="34" charset="0"/>
            </a:endParaRPr>
          </a:p>
          <a:p>
            <a:pPr lvl="0"/>
            <a:endParaRPr lang="sk-SK" dirty="0" smtClean="0"/>
          </a:p>
          <a:p>
            <a:endParaRPr lang="sk-SK" dirty="0"/>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lvl="0"/>
            <a:endParaRPr lang="sk-SK" sz="2000" dirty="0" smtClean="0"/>
          </a:p>
          <a:p>
            <a:pPr lvl="0">
              <a:buNone/>
            </a:pPr>
            <a:endParaRPr lang="sk-SK" sz="2000" dirty="0" smtClean="0"/>
          </a:p>
          <a:p>
            <a:pPr lvl="0"/>
            <a:r>
              <a:rPr lang="sk-SK" sz="2000" dirty="0" smtClean="0"/>
              <a:t>majetok bol evidovaný v účtovníctve v mínusovej hodnote, pričom tento majetok už fyzicky neexistoval,</a:t>
            </a:r>
          </a:p>
          <a:p>
            <a:pPr lvl="0">
              <a:buNone/>
            </a:pPr>
            <a:endParaRPr lang="sk-SK" sz="2000" dirty="0" smtClean="0"/>
          </a:p>
          <a:p>
            <a:pPr lvl="0"/>
            <a:r>
              <a:rPr lang="sk-SK" sz="2000" dirty="0" smtClean="0"/>
              <a:t>opravy účtovných záznamov  neboli vykonávané správnym spôsobom,</a:t>
            </a:r>
          </a:p>
          <a:p>
            <a:pPr lvl="0">
              <a:buNone/>
            </a:pPr>
            <a:endParaRPr lang="sk-SK" sz="2000" dirty="0" smtClean="0"/>
          </a:p>
          <a:p>
            <a:pPr lvl="0"/>
            <a:r>
              <a:rPr lang="sk-SK" sz="2000" dirty="0" smtClean="0"/>
              <a:t>k pohľadávkam neboli vytvorené opravné položky napriek reálnemu predpokladu, že pohľadávky v sume 4 037,24 EUR nebude možné vymôcť.</a:t>
            </a:r>
          </a:p>
          <a:p>
            <a:endParaRPr lang="sk-SK" dirty="0" smtClean="0"/>
          </a:p>
          <a:p>
            <a:endParaRPr lang="sk-SK" dirty="0" smtClean="0"/>
          </a:p>
          <a:p>
            <a:pPr algn="just">
              <a:buNone/>
            </a:pPr>
            <a:r>
              <a:rPr lang="sk-SK" sz="2000" dirty="0" smtClean="0">
                <a:latin typeface="Calibri" pitchFamily="34" charset="0"/>
                <a:cs typeface="Calibri" pitchFamily="34" charset="0"/>
              </a:rPr>
              <a:t>	Zistené bolo aj porušenie zákona o majetku obcí, keď majetok kontrolovaného subjektu nebol vedený v účtovníctve.</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fontScale="85000" lnSpcReduction="20000"/>
          </a:bodyPr>
          <a:lstStyle/>
          <a:p>
            <a:r>
              <a:rPr lang="sk-SK" sz="2400" dirty="0" smtClean="0">
                <a:latin typeface="Calibri" pitchFamily="34" charset="0"/>
                <a:cs typeface="Calibri" pitchFamily="34" charset="0"/>
              </a:rPr>
              <a:t>Najčastejšie kontrolovanými oblasťami </a:t>
            </a:r>
            <a:r>
              <a:rPr lang="sk-SK" sz="2400" dirty="0" smtClean="0">
                <a:latin typeface="Calibri" pitchFamily="34" charset="0"/>
                <a:cs typeface="Calibri" pitchFamily="34" charset="0"/>
              </a:rPr>
              <a:t> </a:t>
            </a:r>
            <a:r>
              <a:rPr lang="sk-SK" sz="2400" dirty="0" smtClean="0">
                <a:latin typeface="Calibri" pitchFamily="34" charset="0"/>
                <a:cs typeface="Calibri" pitchFamily="34" charset="0"/>
              </a:rPr>
              <a:t>pri hospodárení územnej samosprávy sú:</a:t>
            </a:r>
          </a:p>
          <a:p>
            <a:endParaRPr lang="sk-SK" sz="2400" dirty="0" smtClean="0">
              <a:latin typeface="Calibri" pitchFamily="34" charset="0"/>
              <a:cs typeface="Calibri" pitchFamily="34" charset="0"/>
            </a:endParaRPr>
          </a:p>
          <a:p>
            <a:pPr>
              <a:buNone/>
            </a:pPr>
            <a:r>
              <a:rPr lang="sk-SK" sz="2400" dirty="0" smtClean="0">
                <a:latin typeface="Calibri" pitchFamily="34" charset="0"/>
                <a:cs typeface="Calibri" pitchFamily="34" charset="0"/>
              </a:rPr>
              <a:t>1) Rozpočet </a:t>
            </a:r>
          </a:p>
          <a:p>
            <a:pPr lvl="2">
              <a:buNone/>
            </a:pPr>
            <a:r>
              <a:rPr lang="sk-SK" dirty="0" smtClean="0">
                <a:latin typeface="Calibri" pitchFamily="34" charset="0"/>
                <a:cs typeface="Calibri" pitchFamily="34" charset="0"/>
              </a:rPr>
              <a:t>  </a:t>
            </a:r>
          </a:p>
          <a:p>
            <a:pPr lvl="2" algn="just">
              <a:buNone/>
            </a:pPr>
            <a:r>
              <a:rPr lang="sk-SK" dirty="0" smtClean="0">
                <a:latin typeface="Calibri" pitchFamily="34" charset="0"/>
                <a:cs typeface="Calibri" pitchFamily="34" charset="0"/>
              </a:rPr>
              <a:t>    v rámci ktorého býva preverený proces zostavenia, schválenia         a zmien rozpočtu a plnenie rozpočtu tak na strane rozpočtových príjmov ako i na strane rozpočtových výdavkov</a:t>
            </a:r>
          </a:p>
          <a:p>
            <a:pPr lvl="2">
              <a:buNone/>
            </a:pPr>
            <a:endParaRPr lang="sk-SK" sz="2000" dirty="0" smtClean="0">
              <a:latin typeface="Calibri" pitchFamily="34" charset="0"/>
              <a:cs typeface="Calibri" pitchFamily="34" charset="0"/>
            </a:endParaRPr>
          </a:p>
          <a:p>
            <a:pPr>
              <a:buNone/>
            </a:pPr>
            <a:r>
              <a:rPr lang="sk-SK" sz="2400" dirty="0" smtClean="0">
                <a:latin typeface="Calibri" pitchFamily="34" charset="0"/>
                <a:cs typeface="Calibri" pitchFamily="34" charset="0"/>
              </a:rPr>
              <a:t>2) Dodržiavanie rozpočtových pravidiel</a:t>
            </a:r>
          </a:p>
          <a:p>
            <a:pPr lvl="2">
              <a:buNone/>
            </a:pPr>
            <a:r>
              <a:rPr lang="sk-SK" dirty="0" smtClean="0">
                <a:latin typeface="Calibri" pitchFamily="34" charset="0"/>
                <a:cs typeface="Calibri" pitchFamily="34" charset="0"/>
              </a:rPr>
              <a:t>  </a:t>
            </a:r>
          </a:p>
          <a:p>
            <a:pPr lvl="2" algn="just">
              <a:buNone/>
            </a:pPr>
            <a:r>
              <a:rPr lang="sk-SK" dirty="0" smtClean="0">
                <a:latin typeface="Calibri" pitchFamily="34" charset="0"/>
                <a:cs typeface="Calibri" pitchFamily="34" charset="0"/>
              </a:rPr>
              <a:t>    preverené býva najmä vynakladanie verejných prostriedkov             v súlade so zákonom o rozpočtových pravidlách verejnej správy    (č. 523/2004 Z. z.), so zákonom o rozpočtových pravidlách územnej samosprávy (č. 583/2004 Z. z.) a so súvisiacimi predpismi. Osobitný dôraz býva kladený na dodržiavanie efektívnosti, hospodárnosti a účinnosti pri vynakladaní verejných prostriedkov a vo všeobecnosti na dodržiavanie finančnej disciplíny.</a:t>
            </a:r>
          </a:p>
          <a:p>
            <a:pPr lvl="2">
              <a:buNone/>
            </a:pPr>
            <a:endParaRPr lang="sk-SK" sz="2000" dirty="0" smtClean="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Kontrola v samospráve - oblasti</a:t>
            </a:r>
            <a:endParaRPr lang="sk-SK" sz="2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buNone/>
            </a:pPr>
            <a:r>
              <a:rPr lang="sk-SK" sz="2000" dirty="0" smtClean="0">
                <a:latin typeface="Calibri" pitchFamily="34" charset="0"/>
                <a:cs typeface="Calibri" pitchFamily="34" charset="0"/>
              </a:rPr>
              <a:t>	Kontrolou procesu a správnosti zostavenia účtovnej závierky a konsolidovanej účtovnej závierky bolo zistené, že všetky kontrolované subjekty zostavili účtovnú závierku aj konsolidovanú závierku v riadnom termíne a povinné informácie z účtovných závierok predložili príslušným inštitúciám včas. Všetky individuálne účtovné závierky (s výnimkou jednej) boli v čase výkonu kontroly overené audítorom. Z konsolidovaných účtovných závierok boli overené audítorom do konca výkonu kontroly štyri. Lehota na overenie konsolidovaných účtovných závierok audítorom a zostavenie výročných správ bola do konca roka 2013.</a:t>
            </a:r>
          </a:p>
          <a:p>
            <a:pPr algn="just">
              <a:buNone/>
            </a:pPr>
            <a:endParaRPr lang="sk-SK" sz="2000" dirty="0" smtClean="0">
              <a:latin typeface="Calibri" pitchFamily="34" charset="0"/>
              <a:cs typeface="Calibri" pitchFamily="34" charset="0"/>
            </a:endParaRPr>
          </a:p>
          <a:p>
            <a:pPr algn="just">
              <a:buNone/>
            </a:pPr>
            <a:r>
              <a:rPr lang="sk-SK" sz="2000" dirty="0" smtClean="0"/>
              <a:t>	V štyroch prípadoch účtovné závierky neposkytovali pravdivý a verný obraz o finančnej situácii kontrolovaných subjektov                                                  a o skutočnostiach, ktoré boli predmetom účtovníctva. </a:t>
            </a:r>
          </a:p>
          <a:p>
            <a:pPr algn="just">
              <a:buNone/>
            </a:pP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marL="514350" indent="-514350">
              <a:buAutoNum type="arabicPlain" startAt="3"/>
            </a:pPr>
            <a:r>
              <a:rPr lang="sk-SK" dirty="0" smtClean="0"/>
              <a:t>Nakladanie s majetkom</a:t>
            </a:r>
          </a:p>
          <a:p>
            <a:pPr marL="514350" indent="-514350">
              <a:buAutoNum type="arabicPlain" startAt="3"/>
            </a:pPr>
            <a:endParaRPr lang="sk-SK" dirty="0" smtClean="0"/>
          </a:p>
          <a:p>
            <a:pPr marL="514350" indent="-514350" algn="just">
              <a:buNone/>
            </a:pPr>
            <a:r>
              <a:rPr lang="sk-SK" dirty="0" smtClean="0"/>
              <a:t>	</a:t>
            </a:r>
            <a:r>
              <a:rPr lang="sk-SK" sz="2000" dirty="0" smtClean="0">
                <a:latin typeface="Calibri" pitchFamily="34" charset="0"/>
                <a:cs typeface="Calibri" pitchFamily="34" charset="0"/>
              </a:rPr>
              <a:t>K 31.12.2012 hospodárili kontrolované subjekty s majetkom v zostatkovej cene 171,6 mil. EUR, čo predstavovalo medziročný nárast majetku oproti predchádzajúcemu roku o takmer 39 mil. EUR. Najväčší podiel na majetku tvoril neobežný majetok v zostatkovej cene takmer 150 mil. EUR. </a:t>
            </a:r>
          </a:p>
          <a:p>
            <a:pPr marL="514350" indent="-514350">
              <a:buNone/>
            </a:pPr>
            <a:endParaRPr lang="sk-SK" dirty="0"/>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buNone/>
            </a:pPr>
            <a:r>
              <a:rPr lang="sk-SK" dirty="0" smtClean="0"/>
              <a:t>	</a:t>
            </a:r>
          </a:p>
          <a:p>
            <a:pPr algn="just">
              <a:buNone/>
            </a:pPr>
            <a:r>
              <a:rPr lang="sk-SK" sz="2000" dirty="0" smtClean="0">
                <a:latin typeface="Calibri" pitchFamily="34" charset="0"/>
                <a:cs typeface="Calibri" pitchFamily="34" charset="0"/>
              </a:rPr>
              <a:t>	Takmer 104 mil. EUR bolo krytých vlastným imaním kontrolovaných subjektov a viac ako 2 mil. EUR cudzími zdrojmi krytia. Viac ako  44 mil. EUR zdrojov krytia tvorilo časové rozlíšenie, najmä finančné prostriedky poskytnuté kontrolovaným subjektom z rozpočtov Európskej únie a štátneho rozpočtu Slovenskej republiky. </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Údaje o stave a vývoji majetku kontrolovaných subjektov v roku 2012 oproti roku 2011 sú uvedené v grafe č. 4.</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r>
              <a:rPr lang="sk-SK" sz="2000" dirty="0" smtClean="0">
                <a:latin typeface="Calibri" pitchFamily="34" charset="0"/>
                <a:cs typeface="Calibri" pitchFamily="34" charset="0"/>
              </a:rPr>
              <a:t>Graf č. 4 – Stav a vývoj majetku v rokoch 2011 až 2012 v EUR</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graphicFrame>
        <p:nvGraphicFramePr>
          <p:cNvPr id="4" name="Graf 3"/>
          <p:cNvGraphicFramePr/>
          <p:nvPr/>
        </p:nvGraphicFramePr>
        <p:xfrm>
          <a:off x="571472" y="1928802"/>
          <a:ext cx="8001055" cy="41434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fontScale="92500" lnSpcReduction="10000"/>
          </a:bodyPr>
          <a:lstStyle/>
          <a:p>
            <a:pPr>
              <a:buNone/>
            </a:pPr>
            <a:r>
              <a:rPr lang="sk-SK" sz="2200" u="sng" dirty="0" smtClean="0">
                <a:latin typeface="Calibri" pitchFamily="34" charset="0"/>
                <a:cs typeface="Calibri" pitchFamily="34" charset="0"/>
              </a:rPr>
              <a:t>3.1   Správnosť a úplnosť evidencie majetku v účtovníctve</a:t>
            </a:r>
          </a:p>
          <a:p>
            <a:pPr>
              <a:buNone/>
            </a:pPr>
            <a:endParaRPr lang="sk-SK" sz="2400" dirty="0" smtClean="0">
              <a:latin typeface="Calibri" pitchFamily="34" charset="0"/>
              <a:cs typeface="Calibri" pitchFamily="34" charset="0"/>
            </a:endParaRPr>
          </a:p>
          <a:p>
            <a:pPr algn="just">
              <a:buNone/>
            </a:pPr>
            <a:r>
              <a:rPr lang="sk-SK" sz="2400" dirty="0" smtClean="0">
                <a:latin typeface="Calibri" pitchFamily="34" charset="0"/>
                <a:cs typeface="Calibri" pitchFamily="34" charset="0"/>
              </a:rPr>
              <a:t>	</a:t>
            </a:r>
            <a:r>
              <a:rPr lang="sk-SK" sz="2200" dirty="0" smtClean="0">
                <a:latin typeface="Calibri" pitchFamily="34" charset="0"/>
                <a:cs typeface="Calibri" pitchFamily="34" charset="0"/>
              </a:rPr>
              <a:t>Vo všetkých kontrolovaných subjektoch bolo preverené vykonanie inventarizácie dlhodobého majetku. Zistené boli nasledovné porušenia zákona o účtovníctve (431/2002 Z. z.):</a:t>
            </a:r>
          </a:p>
          <a:p>
            <a:pPr algn="just">
              <a:buNone/>
            </a:pPr>
            <a:endParaRPr lang="sk-SK" sz="24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neboli vykonané inventúry všetkých účtov,</a:t>
            </a:r>
          </a:p>
          <a:p>
            <a:pPr lvl="0" algn="just"/>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inventúrne súpisy a inventarizačné zápisy  neobsahovali všetky zákonom predpísané náležitosti,</a:t>
            </a:r>
          </a:p>
          <a:p>
            <a:pPr lvl="0" algn="just"/>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neboli vypracované inventarizačné zápisy,</a:t>
            </a:r>
          </a:p>
          <a:p>
            <a:pPr lvl="0" algn="just">
              <a:buNone/>
            </a:pPr>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kontrolované subjekty účtovali o majetku, ktorý nemali zapísaný na listoch vlastníctva, resp. k nemu nemali vlastnícke právo,</a:t>
            </a:r>
          </a:p>
          <a:p>
            <a:pPr>
              <a:buNone/>
            </a:pPr>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fontScale="70000" lnSpcReduction="20000"/>
          </a:bodyPr>
          <a:lstStyle/>
          <a:p>
            <a:pPr lvl="0" algn="just"/>
            <a:r>
              <a:rPr lang="sk-SK" dirty="0" smtClean="0">
                <a:latin typeface="Calibri" pitchFamily="34" charset="0"/>
                <a:cs typeface="Calibri" pitchFamily="34" charset="0"/>
              </a:rPr>
              <a:t>majetok  bol účtovaný na nesprávnych účtoch dlhodobého majetku,</a:t>
            </a:r>
          </a:p>
          <a:p>
            <a:pPr lvl="0" algn="just"/>
            <a:endParaRPr lang="sk-SK" dirty="0" smtClean="0">
              <a:latin typeface="Calibri" pitchFamily="34" charset="0"/>
              <a:cs typeface="Calibri" pitchFamily="34" charset="0"/>
            </a:endParaRPr>
          </a:p>
          <a:p>
            <a:pPr lvl="0" algn="just"/>
            <a:r>
              <a:rPr lang="sk-SK" dirty="0" smtClean="0">
                <a:latin typeface="Calibri" pitchFamily="34" charset="0"/>
                <a:cs typeface="Calibri" pitchFamily="34" charset="0"/>
              </a:rPr>
              <a:t>inventarizačné rozdiely neboli zaúčtované do účtovného obdobia, za ktoré sa vykonávala inventarizácia,</a:t>
            </a:r>
          </a:p>
          <a:p>
            <a:pPr lvl="0" algn="just">
              <a:buNone/>
            </a:pPr>
            <a:endParaRPr lang="sk-SK" dirty="0" smtClean="0">
              <a:latin typeface="Calibri" pitchFamily="34" charset="0"/>
              <a:cs typeface="Calibri" pitchFamily="34" charset="0"/>
            </a:endParaRPr>
          </a:p>
          <a:p>
            <a:pPr lvl="0" algn="just"/>
            <a:r>
              <a:rPr lang="sk-SK" dirty="0" smtClean="0">
                <a:latin typeface="Calibri" pitchFamily="34" charset="0"/>
                <a:cs typeface="Calibri" pitchFamily="34" charset="0"/>
              </a:rPr>
              <a:t>majetok bol do užívania zaraďovaný oneskorene,</a:t>
            </a:r>
          </a:p>
          <a:p>
            <a:pPr lvl="0" algn="just"/>
            <a:endParaRPr lang="sk-SK" dirty="0" smtClean="0">
              <a:latin typeface="Calibri" pitchFamily="34" charset="0"/>
              <a:cs typeface="Calibri" pitchFamily="34" charset="0"/>
            </a:endParaRPr>
          </a:p>
          <a:p>
            <a:pPr lvl="0" algn="just"/>
            <a:r>
              <a:rPr lang="sk-SK" dirty="0" smtClean="0">
                <a:latin typeface="Calibri" pitchFamily="34" charset="0"/>
                <a:cs typeface="Calibri" pitchFamily="34" charset="0"/>
              </a:rPr>
              <a:t>evidencia majetku v účtovníctve nebola zhodná s údajmi o majetku, uvedenými v listoch vlastníctva,</a:t>
            </a:r>
          </a:p>
          <a:p>
            <a:pPr lvl="0" algn="just"/>
            <a:endParaRPr lang="sk-SK" dirty="0" smtClean="0">
              <a:latin typeface="Calibri" pitchFamily="34" charset="0"/>
              <a:cs typeface="Calibri" pitchFamily="34" charset="0"/>
            </a:endParaRPr>
          </a:p>
          <a:p>
            <a:pPr lvl="0" algn="just"/>
            <a:r>
              <a:rPr lang="sk-SK" dirty="0" smtClean="0">
                <a:latin typeface="Calibri" pitchFamily="34" charset="0"/>
                <a:cs typeface="Calibri" pitchFamily="34" charset="0"/>
              </a:rPr>
              <a:t>fyzické inventúry boli vykonané k inému dňu, ako boli zostavené účtovné závierky, </a:t>
            </a:r>
          </a:p>
          <a:p>
            <a:pPr lvl="0" algn="just"/>
            <a:endParaRPr lang="sk-SK" dirty="0" smtClean="0">
              <a:latin typeface="Calibri" pitchFamily="34" charset="0"/>
              <a:cs typeface="Calibri" pitchFamily="34" charset="0"/>
            </a:endParaRPr>
          </a:p>
          <a:p>
            <a:pPr lvl="0" algn="just"/>
            <a:r>
              <a:rPr lang="sk-SK" dirty="0" smtClean="0">
                <a:latin typeface="Calibri" pitchFamily="34" charset="0"/>
                <a:cs typeface="Calibri" pitchFamily="34" charset="0"/>
              </a:rPr>
              <a:t>nebol preukázaný  stav majetku ku dňu, ku ktorému sa zostavovali účtovné závierky údajmi z fyzickej inventúry upravenými o prírastky a úbytky tohto majetku za dobu medzi vykonaním fyzickej inventúry a zostavením účtovnej závierky.</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buNone/>
            </a:pPr>
            <a:r>
              <a:rPr lang="sk-SK" dirty="0" smtClean="0"/>
              <a:t>	</a:t>
            </a:r>
          </a:p>
          <a:p>
            <a:pPr algn="just">
              <a:buNone/>
            </a:pPr>
            <a:r>
              <a:rPr lang="sk-SK" dirty="0" smtClean="0"/>
              <a:t>	</a:t>
            </a:r>
            <a:r>
              <a:rPr lang="sk-SK" sz="2000" dirty="0" smtClean="0">
                <a:latin typeface="Calibri" pitchFamily="34" charset="0"/>
                <a:cs typeface="Calibri" pitchFamily="34" charset="0"/>
              </a:rPr>
              <a:t>Zistené bolo aj porušenie katastrálneho zákona (162/1995 Z. z.), keď údaje o majetku kontrolovaných subjektov neboli uvedené v katastri nehnuteľností správne.</a:t>
            </a:r>
          </a:p>
          <a:p>
            <a:pPr algn="just">
              <a:buNone/>
            </a:pPr>
            <a:endParaRPr lang="sk-SK" sz="2000" dirty="0" smtClean="0">
              <a:latin typeface="Calibri" pitchFamily="34" charset="0"/>
              <a:cs typeface="Calibri" pitchFamily="34" charset="0"/>
            </a:endParaRP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Stavebný zákon (50/1976 Zb.) bol porušený, keď boli bez kolaudačného rozhodnutia užívané stavby, ktoré vyžadovali stavebné povolenie. </a:t>
            </a:r>
          </a:p>
          <a:p>
            <a:pPr>
              <a:buNone/>
            </a:pPr>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buNone/>
            </a:pPr>
            <a:r>
              <a:rPr lang="sk-SK" sz="2000" u="sng" dirty="0" smtClean="0">
                <a:latin typeface="Calibri" pitchFamily="34" charset="0"/>
                <a:cs typeface="Calibri" pitchFamily="34" charset="0"/>
              </a:rPr>
              <a:t>3.2   Nakladanie s majetkom a majetkovými právami</a:t>
            </a:r>
          </a:p>
          <a:p>
            <a:pPr>
              <a:buNone/>
            </a:pPr>
            <a:endParaRPr lang="sk-SK" sz="2000" u="sng" dirty="0" smtClean="0">
              <a:latin typeface="Calibri" pitchFamily="34" charset="0"/>
              <a:cs typeface="Calibri" pitchFamily="34" charset="0"/>
            </a:endParaRPr>
          </a:p>
          <a:p>
            <a:pPr algn="just">
              <a:buNone/>
            </a:pPr>
            <a:r>
              <a:rPr lang="sk-SK" sz="2000" dirty="0" smtClean="0"/>
              <a:t>	Preverený bol predaj a prenájom dlhodobého majetku, pričom boli zistené nasledovné porušenia zákona o majetku obcí (138/1991 Z. z.):</a:t>
            </a:r>
          </a:p>
          <a:p>
            <a:pPr algn="just">
              <a:buNone/>
            </a:pPr>
            <a:endParaRPr lang="sk-SK" sz="2000" dirty="0" smtClean="0"/>
          </a:p>
          <a:p>
            <a:pPr lvl="0" algn="just"/>
            <a:r>
              <a:rPr lang="sk-SK" sz="2000" dirty="0" smtClean="0"/>
              <a:t>v nájomných zmluvách neboli určené sankcie za oneskorené platby nájomného zo strany nájomcu,</a:t>
            </a:r>
          </a:p>
          <a:p>
            <a:pPr lvl="0" algn="just">
              <a:buNone/>
            </a:pPr>
            <a:endParaRPr lang="sk-SK" sz="2000" dirty="0" smtClean="0"/>
          </a:p>
          <a:p>
            <a:pPr lvl="0" algn="just"/>
            <a:r>
              <a:rPr lang="sk-SK" sz="2000" dirty="0" smtClean="0"/>
              <a:t>výška nájmu  nebola upravovaná o mieru inflácie napriek tomu, že v nájomných zmluvách bola takáto úprava výšky nájmu dohodnutá </a:t>
            </a:r>
          </a:p>
          <a:p>
            <a:pPr lvl="0" algn="just">
              <a:buNone/>
            </a:pPr>
            <a:endParaRPr lang="sk-SK" sz="2000" dirty="0" smtClean="0"/>
          </a:p>
          <a:p>
            <a:pPr lvl="0" algn="just"/>
            <a:r>
              <a:rPr lang="sk-SK" sz="2000" dirty="0" smtClean="0"/>
              <a:t>neboli uplatňované úroky z omeškania nájmu,</a:t>
            </a:r>
          </a:p>
          <a:p>
            <a:pPr>
              <a:buNone/>
            </a:pPr>
            <a:endParaRPr lang="sk-SK" sz="2000" dirty="0" smtClean="0"/>
          </a:p>
          <a:p>
            <a:pPr>
              <a:buNone/>
            </a:pPr>
            <a:endParaRPr lang="sk-SK" sz="2000" dirty="0" smtClean="0">
              <a:latin typeface="Calibri" pitchFamily="34" charset="0"/>
              <a:cs typeface="Calibri" pitchFamily="34" charset="0"/>
            </a:endParaRP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lvl="0" algn="just"/>
            <a:r>
              <a:rPr lang="sk-SK" sz="2000" dirty="0" smtClean="0">
                <a:latin typeface="Calibri" pitchFamily="34" charset="0"/>
                <a:cs typeface="Calibri" pitchFamily="34" charset="0"/>
              </a:rPr>
              <a:t>ceny nájmu boli dohodnuté v nižšej sume, ako bola obvyklá cena,</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priestory boli prenajaté v rozpore s uznesením zastupiteľstva,</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zásady hospodárenia neupravovali všetky zákonom predpísané náležitosti,</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zámer previesť majetok, alebo prenechať majetok do nájmu, z dôvodu hodného osobitného zreteľa nebol zverejnený 15 dní pred jeho schválením v  zastupiteľstve,</a:t>
            </a:r>
          </a:p>
          <a:p>
            <a:pPr lvl="0"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zastupiteľstvo schválilo prevod majetku spôsobom obchodnej verejnej súťaže, bez schválenia termínu na predkladanie ponúk,</a:t>
            </a:r>
          </a:p>
          <a:p>
            <a:pPr lvl="0"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nebol použitý predpísaný postup pri predaji, resp. pri prenájme majetku,</a:t>
            </a:r>
          </a:p>
          <a:p>
            <a:pPr lvl="0"/>
            <a:endParaRPr lang="sk-SK" sz="2000" dirty="0" smtClean="0">
              <a:latin typeface="Calibri" pitchFamily="34" charset="0"/>
              <a:cs typeface="Calibri" pitchFamily="34" charset="0"/>
            </a:endParaRP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lvl="0" algn="just"/>
            <a:r>
              <a:rPr lang="sk-SK" sz="2000" dirty="0" smtClean="0">
                <a:latin typeface="Calibri" pitchFamily="34" charset="0"/>
                <a:cs typeface="Calibri" pitchFamily="34" charset="0"/>
              </a:rPr>
              <a:t>spôsob prevodu vlastníctva mesta nebol schválený zastupiteľstvom,</a:t>
            </a:r>
          </a:p>
          <a:p>
            <a:pPr lvl="0"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pri prenájme majetku (aj pri predaji majetku) z dôvodu hodného osobitného zreteľa nebolo zdôvodnené použitie tohto postupu prenájmu, resp. predaja majetku, </a:t>
            </a:r>
          </a:p>
          <a:p>
            <a:pPr lvl="0"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všetky právne úkony spojené s nakladaním s majetkom nemali písomnú formu,</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prevádzaný majetok bol kupujúcemu odovzdaný pred uhradením kúpnej ceny,</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nájomnú zmluvu bola uzatvorená neskôr ako bolo dohodnuté obdobie nájmu,</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a:xfrm>
            <a:off x="457200" y="1600200"/>
            <a:ext cx="8229600" cy="4757758"/>
          </a:xfrm>
        </p:spPr>
        <p:txBody>
          <a:bodyPr>
            <a:noAutofit/>
          </a:bodyPr>
          <a:lstStyle/>
          <a:p>
            <a:pPr algn="just">
              <a:buNone/>
            </a:pPr>
            <a:r>
              <a:rPr lang="sk-SK" sz="1900" dirty="0" smtClean="0">
                <a:solidFill>
                  <a:srgbClr val="002060"/>
                </a:solidFill>
                <a:cs typeface="Calibri" pitchFamily="34" charset="0"/>
              </a:rPr>
              <a:t>	</a:t>
            </a:r>
            <a:r>
              <a:rPr lang="sk-SK" sz="2000" dirty="0" smtClean="0">
                <a:solidFill>
                  <a:schemeClr val="tx1"/>
                </a:solidFill>
                <a:latin typeface="Calibri" pitchFamily="34" charset="0"/>
                <a:cs typeface="Calibri" pitchFamily="34" charset="0"/>
              </a:rPr>
              <a:t>3) Záverečný účet</a:t>
            </a:r>
          </a:p>
          <a:p>
            <a:pPr algn="just">
              <a:buNone/>
            </a:pPr>
            <a:endParaRPr lang="sk-SK" sz="2000" dirty="0" smtClean="0">
              <a:solidFill>
                <a:schemeClr val="tx1"/>
              </a:solidFill>
              <a:latin typeface="Calibri" pitchFamily="34" charset="0"/>
              <a:cs typeface="Calibri" pitchFamily="34" charset="0"/>
            </a:endParaRPr>
          </a:p>
          <a:p>
            <a:pPr algn="just">
              <a:buNone/>
            </a:pPr>
            <a:r>
              <a:rPr lang="sk-SK" sz="2000" dirty="0" smtClean="0">
                <a:solidFill>
                  <a:schemeClr val="tx1"/>
                </a:solidFill>
                <a:latin typeface="Calibri" pitchFamily="34" charset="0"/>
                <a:cs typeface="Calibri" pitchFamily="34" charset="0"/>
              </a:rPr>
              <a:t>		jeho zostavenie, náležitosti, súlad údajov s účtovnou závierkou, 	prerokovanie v zastupiteľstve, usporiadanie výsledku hospodárenia, 	tvorba rezervného fondu</a:t>
            </a:r>
          </a:p>
          <a:p>
            <a:pPr algn="just">
              <a:buNone/>
            </a:pPr>
            <a:endParaRPr lang="sk-SK" sz="2000" dirty="0" smtClean="0">
              <a:solidFill>
                <a:schemeClr val="tx1"/>
              </a:solidFill>
              <a:latin typeface="Calibri" pitchFamily="34" charset="0"/>
              <a:cs typeface="Calibri" pitchFamily="34" charset="0"/>
            </a:endParaRPr>
          </a:p>
          <a:p>
            <a:pPr algn="just">
              <a:buNone/>
            </a:pPr>
            <a:r>
              <a:rPr lang="sk-SK" sz="2000" dirty="0" smtClean="0">
                <a:solidFill>
                  <a:schemeClr val="tx1"/>
                </a:solidFill>
                <a:latin typeface="Calibri" pitchFamily="34" charset="0"/>
                <a:cs typeface="Calibri" pitchFamily="34" charset="0"/>
              </a:rPr>
              <a:t>	4) Vedenie účtovníctva</a:t>
            </a:r>
          </a:p>
          <a:p>
            <a:pPr algn="just">
              <a:buNone/>
            </a:pPr>
            <a:endParaRPr lang="sk-SK" sz="2000" dirty="0" smtClean="0">
              <a:solidFill>
                <a:schemeClr val="tx1"/>
              </a:solidFill>
              <a:latin typeface="Calibri" pitchFamily="34" charset="0"/>
              <a:cs typeface="Calibri" pitchFamily="34" charset="0"/>
            </a:endParaRPr>
          </a:p>
          <a:p>
            <a:pPr algn="just">
              <a:buNone/>
            </a:pPr>
            <a:r>
              <a:rPr lang="sk-SK" sz="2000" dirty="0" smtClean="0">
                <a:solidFill>
                  <a:schemeClr val="tx1"/>
                </a:solidFill>
                <a:latin typeface="Calibri" pitchFamily="34" charset="0"/>
                <a:cs typeface="Calibri" pitchFamily="34" charset="0"/>
              </a:rPr>
              <a:t>		dodržiavanie postupov účtovania, bilančnej kontinuity, správnosť 	zostavenia účtovnej závierky, konsolidovanej účtovnej závierky, 	výročnej správy, 	konsolidovanej výročnej správy, overenie 	povinných dokumentov 	audítorom, predkladanie povinných 	údajov do príslušných registrov. Osobitný dôraz býva kladený            	na správnosť, úplnosť a  preukázateľnosť účtovných záznamov           	a účtovnej závierky.</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a:t>
            </a:r>
            <a:endParaRPr lang="sk-SK" sz="2000" b="1" i="1" dirty="0">
              <a:latin typeface="Calibri" pitchFamily="34" charset="0"/>
              <a:cs typeface="Calibri" pitchFamily="34" charset="0"/>
            </a:endParaRPr>
          </a:p>
        </p:txBody>
      </p:sp>
      <p:sp>
        <p:nvSpPr>
          <p:cNvPr id="3" name="Nadpis 2"/>
          <p:cNvSpPr>
            <a:spLocks noGrp="1"/>
          </p:cNvSpPr>
          <p:nvPr>
            <p:ph type="title"/>
          </p:nvPr>
        </p:nvSpPr>
        <p:spPr>
          <a:xfrm>
            <a:off x="457200" y="359465"/>
            <a:ext cx="8229600" cy="854957"/>
          </a:xfrm>
        </p:spPr>
        <p:txBody>
          <a:bodyPr>
            <a:normAutofit/>
          </a:bodyPr>
          <a:lstStyle/>
          <a:p>
            <a:r>
              <a:rPr lang="sk-SK" sz="2800" dirty="0" smtClean="0">
                <a:latin typeface="Times New Roman" pitchFamily="18" charset="0"/>
                <a:cs typeface="Times New Roman" pitchFamily="18" charset="0"/>
              </a:rPr>
              <a:t>            </a:t>
            </a:r>
            <a:r>
              <a:rPr lang="sk-SK" sz="2800" b="1" dirty="0" smtClean="0"/>
              <a:t>Kontrola v samospráve - oblasti</a:t>
            </a:r>
            <a:endParaRPr lang="sk-SK" sz="2800" b="1" dirty="0">
              <a:latin typeface="+mn-lt"/>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lvl="0" algn="just"/>
            <a:r>
              <a:rPr lang="sk-SK" sz="2200" dirty="0" smtClean="0">
                <a:latin typeface="Calibri" pitchFamily="34" charset="0"/>
                <a:cs typeface="Calibri" pitchFamily="34" charset="0"/>
              </a:rPr>
              <a:t>nebolo nepreukázané zverejnenie zámeru prenajať majetok, </a:t>
            </a:r>
          </a:p>
          <a:p>
            <a:pPr lvl="0" algn="just"/>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nebol určený spôsob prenájmu nehnuteľného majetku,</a:t>
            </a:r>
          </a:p>
          <a:p>
            <a:pPr lvl="0" algn="just"/>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nebol zverejnený zámer predať svoj majetok priamym predajom      a lehota na doručenie cenových ponúk záujemcov </a:t>
            </a:r>
          </a:p>
          <a:p>
            <a:pPr lvl="0" algn="just"/>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všeobecná hodnota majetku bola určená na základe znaleckého posudku, ktorý bol v deň schválenia prevodu majetku zastupiteľstvom starší ako šesť mesiacov,</a:t>
            </a:r>
          </a:p>
          <a:p>
            <a:pPr lvl="0" algn="just"/>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majetok bol prenajatý za nevýhodných podmienok.</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fontScale="70000" lnSpcReduction="20000"/>
          </a:bodyPr>
          <a:lstStyle/>
          <a:p>
            <a:pPr algn="just">
              <a:buNone/>
            </a:pPr>
            <a:r>
              <a:rPr lang="sk-SK" dirty="0" smtClean="0"/>
              <a:t>	</a:t>
            </a:r>
            <a:r>
              <a:rPr lang="sk-SK" dirty="0" smtClean="0">
                <a:latin typeface="Calibri" pitchFamily="34" charset="0"/>
                <a:cs typeface="Calibri" pitchFamily="34" charset="0"/>
              </a:rPr>
              <a:t>Kontrolou nakladania s majetkom a majetkovými právami bolo ďalej zistené:</a:t>
            </a:r>
          </a:p>
          <a:p>
            <a:pPr algn="just"/>
            <a:endParaRPr lang="sk-SK" dirty="0" smtClean="0">
              <a:latin typeface="Calibri" pitchFamily="34" charset="0"/>
              <a:cs typeface="Calibri" pitchFamily="34" charset="0"/>
            </a:endParaRPr>
          </a:p>
          <a:p>
            <a:pPr algn="just"/>
            <a:r>
              <a:rPr lang="sk-SK" dirty="0" smtClean="0">
                <a:latin typeface="Calibri" pitchFamily="34" charset="0"/>
                <a:cs typeface="Calibri" pitchFamily="34" charset="0"/>
              </a:rPr>
              <a:t>nehospodárnosť pri nakladaní s majetkom, keď ročné odpisy prenajatého majetku boli vyššie ako suma, za ktorý bol prenajímaný,</a:t>
            </a:r>
          </a:p>
          <a:p>
            <a:pPr algn="just">
              <a:buNone/>
            </a:pPr>
            <a:r>
              <a:rPr lang="sk-SK" dirty="0" smtClean="0">
                <a:latin typeface="Calibri" pitchFamily="34" charset="0"/>
                <a:cs typeface="Calibri" pitchFamily="34" charset="0"/>
              </a:rPr>
              <a:t>	</a:t>
            </a:r>
          </a:p>
          <a:p>
            <a:pPr algn="just"/>
            <a:r>
              <a:rPr lang="sk-SK" dirty="0" smtClean="0">
                <a:latin typeface="Calibri" pitchFamily="34" charset="0"/>
                <a:cs typeface="Calibri" pitchFamily="34" charset="0"/>
              </a:rPr>
              <a:t>priestory  boli prenajímané za symbolické nájomné, pričom za tieto priestory boli platené energie, čím došlo k porušeniu finančnej disciplíny v sume 193,00 EUR,</a:t>
            </a:r>
          </a:p>
          <a:p>
            <a:pPr algn="just"/>
            <a:endParaRPr lang="sk-SK" dirty="0" smtClean="0">
              <a:latin typeface="Calibri" pitchFamily="34" charset="0"/>
              <a:cs typeface="Calibri" pitchFamily="34" charset="0"/>
            </a:endParaRPr>
          </a:p>
          <a:p>
            <a:pPr algn="just"/>
            <a:r>
              <a:rPr lang="sk-SK" dirty="0" smtClean="0">
                <a:latin typeface="Calibri" pitchFamily="34" charset="0"/>
                <a:cs typeface="Calibri" pitchFamily="34" charset="0"/>
              </a:rPr>
              <a:t>zverejnené podmienky obchodnej verejnej súťaže neobsahovali termín vyhodnotenia ponúk a lehotu oznámenia vybraného návrhu, čo nebolo v súlade s obchodným zákonníkom,</a:t>
            </a:r>
          </a:p>
          <a:p>
            <a:pPr algn="just"/>
            <a:endParaRPr lang="sk-SK" dirty="0" smtClean="0">
              <a:latin typeface="Calibri" pitchFamily="34" charset="0"/>
              <a:cs typeface="Calibri" pitchFamily="34" charset="0"/>
            </a:endParaRPr>
          </a:p>
          <a:p>
            <a:pPr algn="just"/>
            <a:r>
              <a:rPr lang="sk-SK" dirty="0" smtClean="0">
                <a:latin typeface="Calibri" pitchFamily="34" charset="0"/>
                <a:cs typeface="Calibri" pitchFamily="34" charset="0"/>
              </a:rPr>
              <a:t>účinnosť nájomných zmlúv bola dohodnutá dňom ich podpisu, čo nebolo v súlade s občianskym zákonníkom,</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endParaRPr lang="sk-SK" sz="2000" dirty="0" smtClean="0">
              <a:latin typeface="Calibri" pitchFamily="34" charset="0"/>
              <a:cs typeface="Calibri" pitchFamily="34" charset="0"/>
            </a:endParaRPr>
          </a:p>
          <a:p>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 v nájomnej zmluve nebolo dohodnuté obdobie nájmu, čím bol porušený zákon o nájme a podnájme nebytových priestorov,</a:t>
            </a:r>
          </a:p>
          <a:p>
            <a:pPr algn="just"/>
            <a:endParaRPr lang="sk-SK" sz="2000" dirty="0" smtClean="0">
              <a:latin typeface="Calibri" pitchFamily="34" charset="0"/>
              <a:cs typeface="Calibri" pitchFamily="34" charset="0"/>
            </a:endParaRPr>
          </a:p>
          <a:p>
            <a:pPr algn="just">
              <a:buNone/>
            </a:pPr>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predajom pozemkov z dôvodu hodného osobitného zreteľa sa majetok obce jedného kontrolovaného subjektu reálne znížil o 124 999,00 EUR.  </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fontScale="77500" lnSpcReduction="20000"/>
          </a:bodyPr>
          <a:lstStyle/>
          <a:p>
            <a:pPr>
              <a:buNone/>
            </a:pPr>
            <a:r>
              <a:rPr lang="sk-SK" sz="2600" u="sng" dirty="0" smtClean="0">
                <a:latin typeface="Calibri" pitchFamily="34" charset="0"/>
                <a:cs typeface="Calibri" pitchFamily="34" charset="0"/>
              </a:rPr>
              <a:t>3.3   Analýza stavu a vývoja pohľadávok, postup pri vymáhaní pohľadávok</a:t>
            </a:r>
          </a:p>
          <a:p>
            <a:endParaRPr lang="sk-SK" sz="2600" dirty="0" smtClean="0">
              <a:latin typeface="Calibri" pitchFamily="34" charset="0"/>
              <a:cs typeface="Calibri" pitchFamily="34" charset="0"/>
            </a:endParaRPr>
          </a:p>
          <a:p>
            <a:pPr algn="just">
              <a:buNone/>
            </a:pPr>
            <a:r>
              <a:rPr lang="sk-SK" sz="2600" dirty="0" smtClean="0">
                <a:latin typeface="Calibri" pitchFamily="34" charset="0"/>
                <a:cs typeface="Calibri" pitchFamily="34" charset="0"/>
              </a:rPr>
              <a:t>	Kontrolované subjekty evidovali k 31.12.2012 pohľadávky spolu v sume viac ako   1,52 mil. EUR, čo predstavovalo medziročný nárast pohľadávok o viac ako 0,2 mil. EUR. </a:t>
            </a:r>
          </a:p>
          <a:p>
            <a:pPr algn="just"/>
            <a:endParaRPr lang="sk-SK" sz="2600" dirty="0" smtClean="0">
              <a:latin typeface="Calibri" pitchFamily="34" charset="0"/>
              <a:cs typeface="Calibri" pitchFamily="34" charset="0"/>
            </a:endParaRPr>
          </a:p>
          <a:p>
            <a:pPr algn="just">
              <a:buNone/>
            </a:pPr>
            <a:r>
              <a:rPr lang="sk-SK" sz="2600" dirty="0" smtClean="0">
                <a:latin typeface="Calibri" pitchFamily="34" charset="0"/>
                <a:cs typeface="Calibri" pitchFamily="34" charset="0"/>
              </a:rPr>
              <a:t>	Najväčší podiel na celkových pohľadávkach tvorili krátkodobé pohľadávky spolu v sume 1,46 mil. EUR, najmä pohľadávky z nedaňových príjmov spolu v sume 0,48 mil. EUR a z daňových príjmov spolu v sume 0,45 mil. EUR. </a:t>
            </a:r>
          </a:p>
          <a:p>
            <a:pPr algn="just"/>
            <a:endParaRPr lang="sk-SK" sz="2600" dirty="0" smtClean="0">
              <a:latin typeface="Calibri" pitchFamily="34" charset="0"/>
              <a:cs typeface="Calibri" pitchFamily="34" charset="0"/>
            </a:endParaRPr>
          </a:p>
          <a:p>
            <a:pPr algn="just">
              <a:buNone/>
            </a:pPr>
            <a:r>
              <a:rPr lang="sk-SK" sz="2600" dirty="0" smtClean="0">
                <a:latin typeface="Calibri" pitchFamily="34" charset="0"/>
                <a:cs typeface="Calibri" pitchFamily="34" charset="0"/>
              </a:rPr>
              <a:t>	Medziročný pokles pohľadávok bol zaznamenaný v šiestich kontrolovaných subjektoch, v pohľadávky medziročne vzrástli. </a:t>
            </a:r>
          </a:p>
          <a:p>
            <a:pPr algn="just">
              <a:buNone/>
            </a:pPr>
            <a:endParaRPr lang="sk-SK" sz="2600" dirty="0" smtClean="0">
              <a:latin typeface="Calibri" pitchFamily="34" charset="0"/>
              <a:cs typeface="Calibri" pitchFamily="34" charset="0"/>
            </a:endParaRPr>
          </a:p>
          <a:p>
            <a:pPr algn="just">
              <a:buNone/>
            </a:pPr>
            <a:r>
              <a:rPr lang="sk-SK" sz="2600" dirty="0" smtClean="0">
                <a:latin typeface="Calibri" pitchFamily="34" charset="0"/>
                <a:cs typeface="Calibri" pitchFamily="34" charset="0"/>
              </a:rPr>
              <a:t>	Prehľad o stave pohľadávok a o jeho medziročnom vývoji je uvedený v grafe č. 5.</a:t>
            </a:r>
          </a:p>
          <a:p>
            <a:pPr algn="just"/>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r>
              <a:rPr lang="sk-SK" sz="2000" dirty="0" smtClean="0">
                <a:latin typeface="Calibri" pitchFamily="34" charset="0"/>
                <a:cs typeface="Calibri" pitchFamily="34" charset="0"/>
              </a:rPr>
              <a:t>Graf č. 5 – Stav a vývoj pohľadávok v rokoch 2011 až 2012 v EUR</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graphicFrame>
        <p:nvGraphicFramePr>
          <p:cNvPr id="4" name="Graf 3"/>
          <p:cNvGraphicFramePr/>
          <p:nvPr/>
        </p:nvGraphicFramePr>
        <p:xfrm>
          <a:off x="571472" y="2143116"/>
          <a:ext cx="8072493" cy="39290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fontScale="92500"/>
          </a:bodyPr>
          <a:lstStyle/>
          <a:p>
            <a:pPr algn="just">
              <a:buNone/>
            </a:pPr>
            <a:r>
              <a:rPr lang="sk-SK" dirty="0" smtClean="0"/>
              <a:t>	</a:t>
            </a:r>
            <a:r>
              <a:rPr lang="sk-SK" sz="2200" dirty="0" smtClean="0">
                <a:latin typeface="Calibri" pitchFamily="34" charset="0"/>
                <a:cs typeface="Calibri" pitchFamily="34" charset="0"/>
              </a:rPr>
              <a:t>Kontrolou bol preverený postup kontrolovaných subjektov v oblasti pohľadávok, s osobitným dôrazom na postupy používané                pri vymáhaní pohľadávok po lehote splatnosti. </a:t>
            </a:r>
          </a:p>
          <a:p>
            <a:pPr algn="just">
              <a:buNone/>
            </a:pPr>
            <a:endParaRPr lang="sk-SK" sz="2200" dirty="0" smtClean="0">
              <a:latin typeface="Calibri" pitchFamily="34" charset="0"/>
              <a:cs typeface="Calibri" pitchFamily="34" charset="0"/>
            </a:endParaRPr>
          </a:p>
          <a:p>
            <a:pPr algn="just">
              <a:buNone/>
            </a:pPr>
            <a:r>
              <a:rPr lang="sk-SK" sz="2200" dirty="0" smtClean="0">
                <a:latin typeface="Calibri" pitchFamily="34" charset="0"/>
                <a:cs typeface="Calibri" pitchFamily="34" charset="0"/>
              </a:rPr>
              <a:t>	Kontrolné skupiny preverili aj postup kontrolovaných subjektov, ktoré s výnimkou MČ boli správcami dane z nehnuteľností. Preverenie bolo zamerané najmä na postup pri vyrubovaní a správe daní z nehnuteľností. </a:t>
            </a:r>
          </a:p>
          <a:p>
            <a:pPr algn="just">
              <a:buNone/>
            </a:pPr>
            <a:endParaRPr lang="sk-SK" sz="2200" dirty="0" smtClean="0">
              <a:latin typeface="Calibri" pitchFamily="34" charset="0"/>
              <a:cs typeface="Calibri" pitchFamily="34" charset="0"/>
            </a:endParaRPr>
          </a:p>
          <a:p>
            <a:pPr algn="just">
              <a:buNone/>
            </a:pPr>
            <a:r>
              <a:rPr lang="sk-SK" sz="2200" dirty="0" smtClean="0">
                <a:latin typeface="Calibri" pitchFamily="34" charset="0"/>
                <a:cs typeface="Calibri" pitchFamily="34" charset="0"/>
              </a:rPr>
              <a:t>	Všetky kontrolované subjekty (s jednou výnimkou) využívali           pri vymáhaní pohľadávok po lehote splatnosti všetky dostupné prostriedky. Najčastejšie bolo vymáhanie pohľadávok riešené posielaním výziev, upomienok a dohodnutím splátkových kalendárov. Ak tieto postupy neboli úspešné, vymáhali  kontrolované subjekty nedoplatky súdnou cestou, resp. exekučným konaním.</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buNone/>
            </a:pPr>
            <a:r>
              <a:rPr lang="sk-SK" sz="2000" dirty="0" smtClean="0">
                <a:latin typeface="Calibri" pitchFamily="34" charset="0"/>
                <a:cs typeface="Calibri" pitchFamily="34" charset="0"/>
              </a:rPr>
              <a:t>	Pri preverení postupu kontrolovaných subjektov ako správcov dane boli zistené nasledovné porušenia zákona o miestnych daniach a miestom poplatku (582/2004 Z. z.):</a:t>
            </a:r>
          </a:p>
          <a:p>
            <a:pPr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výberom poplatkov za komunálne odpady a vyhotovovaním rozhodnutí  bola poverená obchodnú spoločnosť mesta, čím zároveň došlo k porušeniu zákona o obecnom zriadení,</a:t>
            </a:r>
          </a:p>
          <a:p>
            <a:pPr lvl="0"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vo všeobecne záväznom nariadení bol stanovený rozdielny príplatok         za podlažie podľa druhu stavby a nie podľa miestnych podmienok alebo jednotlivej časti mesta, čím došlo zároveň k porušeniu zákona o obecnom zriadení.</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buNone/>
            </a:pPr>
            <a:r>
              <a:rPr lang="sk-SK" dirty="0" smtClean="0"/>
              <a:t>	</a:t>
            </a:r>
            <a:r>
              <a:rPr lang="sk-SK" sz="2000" dirty="0" smtClean="0">
                <a:latin typeface="Calibri" pitchFamily="34" charset="0"/>
                <a:cs typeface="Calibri" pitchFamily="34" charset="0"/>
              </a:rPr>
              <a:t>Zistené boli tiež porušenia daňového poriadku (563/2009 Z. z.):</a:t>
            </a:r>
          </a:p>
          <a:p>
            <a:pPr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miestne zisťovanie za účelom zistenia skutočného využívania priznaných stavieb v prípade daňového priznania, na ktorom údaje nezodpovedali údajom uvedeným na liste vlastníctva bolo vykonané až po vydaní rozhodnutia o vyrubení dane, kde bola uznaná výška dane vypočítaná daňovníkom,</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výzvy na úhradu daňových nedoplatkov dlžníkom  neboli posielané           do vlastných rúk,</a:t>
            </a:r>
          </a:p>
          <a:p>
            <a:pPr lvl="0" algn="just"/>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v rozhodnutiach o zriadení záložného práva k predmetu dane z nehnuteľností nebola uvedená v časti Poučenie forma podania odvolania,</a:t>
            </a:r>
          </a:p>
          <a:p>
            <a:pPr lvl="0"/>
            <a:endParaRPr lang="sk-SK" sz="2000" dirty="0" smtClean="0">
              <a:latin typeface="Calibri" pitchFamily="34" charset="0"/>
              <a:cs typeface="Calibri" pitchFamily="34" charset="0"/>
            </a:endParaRPr>
          </a:p>
          <a:p>
            <a:endParaRPr lang="sk-SK" dirty="0"/>
          </a:p>
        </p:txBody>
      </p:sp>
      <p:sp>
        <p:nvSpPr>
          <p:cNvPr id="3" name="Nadpis 2"/>
          <p:cNvSpPr>
            <a:spLocks noGrp="1"/>
          </p:cNvSpPr>
          <p:nvPr>
            <p:ph type="title"/>
          </p:nvPr>
        </p:nvSpPr>
        <p:spPr/>
        <p:txBody>
          <a:bodyPr>
            <a:normAutofit/>
          </a:bodyPr>
          <a:lstStyle/>
          <a:p>
            <a:r>
              <a:rPr lang="sk-SK" b="1" dirty="0" smtClean="0"/>
              <a:t>	</a:t>
            </a:r>
            <a:r>
              <a:rPr lang="sk-SK" sz="2800" b="1" dirty="0" smtClean="0"/>
              <a:t>KA-058/2013/1100 – Obce a mestá nad 3 000</a:t>
            </a:r>
            <a:endParaRPr lang="sk-SK"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lvl="0">
              <a:buNone/>
            </a:pPr>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nebol vyrubený sankčný úrok ani úroky z omeškania za nezaplatenie dane v určenej lehote,</a:t>
            </a:r>
          </a:p>
          <a:p>
            <a:pPr lvl="0"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daňové subjekty neboli vyzvané na doplnenie nesprávnych alebo neúplných údajov, uvedených v daňových priznaniach, </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rozhodnutia neboli doručené daňovníkom do vlastných rúk,</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daňovníkovi bola určená nižšia sadzba dane z nehnuteľností ako bola stanovená vo všeobecne záväznom nariadení.</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buNone/>
            </a:pPr>
            <a:r>
              <a:rPr lang="sk-SK" dirty="0" smtClean="0"/>
              <a:t>	</a:t>
            </a:r>
            <a:r>
              <a:rPr lang="sk-SK" sz="2000" dirty="0" smtClean="0">
                <a:latin typeface="Calibri" pitchFamily="34" charset="0"/>
                <a:cs typeface="Calibri" pitchFamily="34" charset="0"/>
              </a:rPr>
              <a:t>V oblasti pohľadávok boli zistené porušenia zákona o účtovníctve (431/2002 Z. z.)</a:t>
            </a:r>
          </a:p>
          <a:p>
            <a:pPr algn="just">
              <a:buNone/>
            </a:pPr>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nebola vytvorená opravná položka k pohľadávkam, ktoré boli predmetom súdnych sporov, </a:t>
            </a:r>
          </a:p>
          <a:p>
            <a:pPr algn="just"/>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na prebiehajúce súdne spory neboli vytvorené rezervy,</a:t>
            </a:r>
          </a:p>
          <a:p>
            <a:pPr algn="just"/>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o vzniku pohľadávok nebolo účtované v období, s ktorým časovo a vecne súviseli, </a:t>
            </a:r>
          </a:p>
          <a:p>
            <a:pPr algn="just"/>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pohľadávky boli do účtovníctva zaúčtované skôr ako vznikli. </a:t>
            </a:r>
          </a:p>
          <a:p>
            <a:pPr>
              <a:buNone/>
            </a:pPr>
            <a:endParaRPr lang="sk-SK" sz="2200" dirty="0" smtClean="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lnSpcReduction="10000"/>
          </a:bodyPr>
          <a:lstStyle/>
          <a:p>
            <a:pPr>
              <a:buNone/>
            </a:pPr>
            <a:r>
              <a:rPr lang="sk-SK" sz="2000" dirty="0" smtClean="0">
                <a:latin typeface="Calibri" pitchFamily="34" charset="0"/>
                <a:cs typeface="Calibri" pitchFamily="34" charset="0"/>
              </a:rPr>
              <a:t>	5)  Nakladanie s majetkom a majetkovými právami</a:t>
            </a:r>
          </a:p>
          <a:p>
            <a:pPr>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preverené bývajú evidencia majetku v účtovníctve (inventarizácia 	majetku), obstaranie a vyradenie majetku, odpisovanie majetku, 	využívanie majetku, ale aj využívanie všetkých dostupných 	prostriedkov na ochranu majetku a vymáhanie oprávnených práv. 	Predmetom kontroly zvyčajne býva aj predaj a prenájom majetku 	územnej samosprávy so zreteľom nielen na dodržanie predpísaných 	postupov pri prevode majetku, ale aj výhodnosti zmlúv                    	pre kontrolovaný subjekt. </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V oblasti majetkových práv býva preverený predovšetkým postup   	pri vymáhaní daňových a nedaňových pohľadávok.</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Dôležitou časťou kontroly pri nakladaní s majetkom je preverenie 	postupov pri verejnom obstarávaní.</a:t>
            </a:r>
          </a:p>
          <a:p>
            <a:pPr>
              <a:buNone/>
            </a:pPr>
            <a:endParaRPr lang="sk-SK" sz="2000" dirty="0" smtClean="0">
              <a:latin typeface="Calibri" pitchFamily="34" charset="0"/>
              <a:cs typeface="Calibri" pitchFamily="34" charset="0"/>
            </a:endParaRPr>
          </a:p>
          <a:p>
            <a:pPr>
              <a:buNone/>
            </a:pPr>
            <a:endParaRPr lang="sk-SK" sz="2000" dirty="0" smtClean="0">
              <a:latin typeface="Calibri" pitchFamily="34" charset="0"/>
              <a:cs typeface="Calibri" pitchFamily="34" charset="0"/>
            </a:endParaRPr>
          </a:p>
          <a:p>
            <a:pPr>
              <a:buNone/>
            </a:pP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cs typeface="Calibri" pitchFamily="34" charset="0"/>
              </a:rPr>
              <a:t>	Kontrola v samospráve - oblasti</a:t>
            </a:r>
            <a:endParaRPr lang="sk-SK" sz="2800" b="1" dirty="0">
              <a:cs typeface="Calibri"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endParaRPr lang="sk-SK" sz="2000" dirty="0" smtClean="0">
              <a:latin typeface="Calibri" pitchFamily="34" charset="0"/>
              <a:cs typeface="Calibri" pitchFamily="34" charset="0"/>
            </a:endParaRPr>
          </a:p>
          <a:p>
            <a:pPr algn="just"/>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pohľadávky boli nesprávne vykázané v poznámkach k účtovnej závierke.,</a:t>
            </a:r>
          </a:p>
          <a:p>
            <a:pPr algn="just">
              <a:buNone/>
            </a:pPr>
            <a:endParaRPr lang="sk-SK" sz="2000" dirty="0" smtClean="0">
              <a:latin typeface="Calibri" pitchFamily="34" charset="0"/>
              <a:cs typeface="Calibri" pitchFamily="34" charset="0"/>
            </a:endParaRPr>
          </a:p>
          <a:p>
            <a:pPr algn="just">
              <a:buNone/>
            </a:pPr>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v jednom kontrolovanom subjekte boli všetky nedaňové pohľadávky preúčtované na účty časového rozlíšenia a v účtovnej závierke bol vykázaný nulový stav pohľadávok. </a:t>
            </a:r>
          </a:p>
          <a:p>
            <a:endParaRPr lang="sk-SK" sz="2000" dirty="0" smtClean="0">
              <a:latin typeface="Calibri" pitchFamily="34" charset="0"/>
              <a:cs typeface="Calibri" pitchFamily="34" charset="0"/>
            </a:endParaRPr>
          </a:p>
          <a:p>
            <a:endParaRPr lang="sk-SK" sz="2000" dirty="0" smtClean="0">
              <a:latin typeface="Calibri" pitchFamily="34" charset="0"/>
              <a:cs typeface="Calibri" pitchFamily="34" charset="0"/>
            </a:endParaRPr>
          </a:p>
          <a:p>
            <a:endParaRPr lang="sk-SK" sz="2000" dirty="0" smtClean="0">
              <a:latin typeface="Calibri" pitchFamily="34" charset="0"/>
              <a:cs typeface="Calibri" pitchFamily="34" charset="0"/>
            </a:endParaRPr>
          </a:p>
          <a:p>
            <a:pPr>
              <a:buNone/>
            </a:pPr>
            <a:endParaRPr lang="sk-SK" sz="2000" dirty="0" smtClean="0">
              <a:latin typeface="Calibri" pitchFamily="34" charset="0"/>
              <a:cs typeface="Calibri" pitchFamily="34" charset="0"/>
            </a:endParaRPr>
          </a:p>
          <a:p>
            <a:pPr>
              <a:buNone/>
            </a:pPr>
            <a:endParaRPr lang="sk-SK" sz="2000" dirty="0" smtClean="0">
              <a:latin typeface="Calibri" pitchFamily="34" charset="0"/>
              <a:cs typeface="Calibri" pitchFamily="34" charset="0"/>
            </a:endParaRPr>
          </a:p>
          <a:p>
            <a:pPr>
              <a:buNone/>
            </a:pPr>
            <a:r>
              <a:rPr lang="sk-SK" sz="2000" dirty="0" smtClean="0">
                <a:latin typeface="Calibri" pitchFamily="34" charset="0"/>
                <a:cs typeface="Calibri" pitchFamily="34" charset="0"/>
              </a:rPr>
              <a:t>	</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buNone/>
            </a:pPr>
            <a:r>
              <a:rPr lang="sk-SK" sz="3300" dirty="0" smtClean="0"/>
              <a:t>4	 </a:t>
            </a:r>
            <a:r>
              <a:rPr lang="sk-SK" dirty="0" smtClean="0"/>
              <a:t>Vnútorný kontrolný systém</a:t>
            </a:r>
          </a:p>
          <a:p>
            <a:pPr>
              <a:buNone/>
            </a:pPr>
            <a:endParaRPr lang="sk-SK" dirty="0" smtClean="0"/>
          </a:p>
          <a:p>
            <a:pPr algn="just">
              <a:buNone/>
            </a:pPr>
            <a:r>
              <a:rPr lang="sk-SK" dirty="0" smtClean="0"/>
              <a:t>	</a:t>
            </a:r>
            <a:r>
              <a:rPr lang="sk-SK" sz="2200" dirty="0" smtClean="0">
                <a:latin typeface="Calibri" pitchFamily="34" charset="0"/>
                <a:cs typeface="Calibri" pitchFamily="34" charset="0"/>
              </a:rPr>
              <a:t>Preverené boli zavedené postupy pri vykonávaní vnútornej kontroly, vykonávanie finančnej kontroly a vymedzenie pôsobnosti jednotlivých kontrolných orgánov. </a:t>
            </a:r>
          </a:p>
          <a:p>
            <a:pPr algn="just">
              <a:buNone/>
            </a:pPr>
            <a:endParaRPr lang="sk-SK" sz="2200" dirty="0" smtClean="0">
              <a:latin typeface="Calibri" pitchFamily="34" charset="0"/>
              <a:cs typeface="Calibri" pitchFamily="34" charset="0"/>
            </a:endParaRPr>
          </a:p>
          <a:p>
            <a:pPr algn="just">
              <a:buNone/>
            </a:pPr>
            <a:r>
              <a:rPr lang="sk-SK" sz="2200" dirty="0" smtClean="0">
                <a:latin typeface="Calibri" pitchFamily="34" charset="0"/>
                <a:cs typeface="Calibri" pitchFamily="34" charset="0"/>
              </a:rPr>
              <a:t>	Vo všetkých  kontrolovaných subjektoch pôsobili v kontrolovanom období hlavní kontrolóri, resp. miestni kontrolóri, ktorí okrem iného vykonávali následnú finančnú kontrolu. </a:t>
            </a:r>
          </a:p>
          <a:p>
            <a:pPr algn="just">
              <a:buNone/>
            </a:pPr>
            <a:endParaRPr lang="sk-SK" sz="2200" dirty="0" smtClean="0">
              <a:latin typeface="Calibri" pitchFamily="34" charset="0"/>
              <a:cs typeface="Calibri" pitchFamily="34" charset="0"/>
            </a:endParaRPr>
          </a:p>
          <a:p>
            <a:pPr algn="just">
              <a:buNone/>
            </a:pPr>
            <a:r>
              <a:rPr lang="sk-SK" sz="2200" dirty="0" smtClean="0">
                <a:latin typeface="Calibri" pitchFamily="34" charset="0"/>
                <a:cs typeface="Calibri" pitchFamily="34" charset="0"/>
              </a:rPr>
              <a:t>	Priebežná finančná kontrola bola vykonávaná iba v jednom kontrolovanom subjekte, avšak nesprávnym spôsobom. </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fontScale="92500" lnSpcReduction="10000"/>
          </a:bodyPr>
          <a:lstStyle/>
          <a:p>
            <a:pPr algn="just">
              <a:buNone/>
            </a:pPr>
            <a:r>
              <a:rPr lang="sk-SK" dirty="0" smtClean="0"/>
              <a:t>	</a:t>
            </a:r>
            <a:r>
              <a:rPr lang="sk-SK" sz="2200" dirty="0" smtClean="0">
                <a:latin typeface="Calibri" pitchFamily="34" charset="0"/>
                <a:cs typeface="Calibri" pitchFamily="34" charset="0"/>
              </a:rPr>
              <a:t>Kontrolou boli zistené porušenia zákona o finančnej kontrole a vnútornom audite (502/2001 Z. z.):</a:t>
            </a:r>
          </a:p>
          <a:p>
            <a:pPr algn="just">
              <a:buNone/>
            </a:pPr>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predbežná finančná kontrola bola vykonávaná formálne, nesprávne, neúplne alebo nedôsledne, resp. vôbec,</a:t>
            </a:r>
          </a:p>
          <a:p>
            <a:pPr lvl="0" algn="just"/>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výsledné materiály z kontrol vykonaných hlavným kontrolórom  neobsahovali všetky predpísané náležitosti,</a:t>
            </a:r>
          </a:p>
          <a:p>
            <a:pPr lvl="0" algn="just"/>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neboli vypracované zápisnice o prerokovaní správ z kontrol vykonaných hlavným kontrolórom,</a:t>
            </a:r>
          </a:p>
          <a:p>
            <a:pPr lvl="0"/>
            <a:endParaRPr lang="sk-SK" sz="2200" dirty="0" smtClean="0">
              <a:latin typeface="Calibri" pitchFamily="34" charset="0"/>
              <a:cs typeface="Calibri" pitchFamily="34" charset="0"/>
            </a:endParaRPr>
          </a:p>
          <a:p>
            <a:pPr lvl="0" algn="just"/>
            <a:r>
              <a:rPr lang="sk-SK" sz="2200" dirty="0" smtClean="0">
                <a:latin typeface="Calibri" pitchFamily="34" charset="0"/>
                <a:cs typeface="Calibri" pitchFamily="34" charset="0"/>
              </a:rPr>
              <a:t>hlavný kontrolór vypracoval z následnej finančnej kontroly správu namiesto záznamu, prípadne nevypracoval z vykonaných kontrol žiaden písomný výstup.</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buNone/>
            </a:pPr>
            <a:r>
              <a:rPr lang="sk-SK" dirty="0" smtClean="0"/>
              <a:t>	</a:t>
            </a:r>
            <a:r>
              <a:rPr lang="sk-SK" sz="2000" dirty="0" smtClean="0">
                <a:latin typeface="Calibri" pitchFamily="34" charset="0"/>
                <a:cs typeface="Calibri" pitchFamily="34" charset="0"/>
              </a:rPr>
              <a:t>Zistené boli aj porušenia zákona o obecnom zriadení (369/1990 Zb.):</a:t>
            </a:r>
          </a:p>
          <a:p>
            <a:pPr algn="just">
              <a:buNone/>
            </a:pPr>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Plány kontrolnej činnosti hlavného kontrolóra neboli vypracované               v dostatočnom rozsahu a neboli zverejnené pred ich prerokovaním v zastupiteľstve,</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hlavný kontrolór vykonával kontroly aj mimo svojej právomoci,</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správy o výsledkoch kontroly hlavného kontrolóra neboli predložené zastupiteľstvu na jeho najbližšom zasadnutí, </a:t>
            </a:r>
          </a:p>
          <a:p>
            <a:pPr lvl="0" algn="just"/>
            <a:endParaRPr lang="sk-SK" sz="2000" dirty="0" smtClean="0">
              <a:latin typeface="Calibri" pitchFamily="34" charset="0"/>
              <a:cs typeface="Calibri" pitchFamily="34" charset="0"/>
            </a:endParaRPr>
          </a:p>
          <a:p>
            <a:pPr lvl="0" algn="just"/>
            <a:r>
              <a:rPr lang="sk-SK" sz="2000" dirty="0" smtClean="0">
                <a:latin typeface="Calibri" pitchFamily="34" charset="0"/>
                <a:cs typeface="Calibri" pitchFamily="34" charset="0"/>
              </a:rPr>
              <a:t>správa o kontrolnej činnosti hlavného kontrolóra  nebola zastupiteľstvu predložená v stanovenej lehote.</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buNone/>
            </a:pPr>
            <a:r>
              <a:rPr lang="sk-SK" sz="2000" dirty="0" smtClean="0">
                <a:latin typeface="Calibri" pitchFamily="34" charset="0"/>
                <a:cs typeface="Calibri" pitchFamily="34" charset="0"/>
              </a:rPr>
              <a:t>	</a:t>
            </a:r>
          </a:p>
          <a:p>
            <a:pPr algn="just">
              <a:buNone/>
            </a:pPr>
            <a:r>
              <a:rPr lang="sk-SK" sz="2000" dirty="0" smtClean="0">
                <a:latin typeface="Calibri" pitchFamily="34" charset="0"/>
                <a:cs typeface="Calibri" pitchFamily="34" charset="0"/>
              </a:rPr>
              <a:t>	Vnútorný kontrolný systém bol kontrolnými skupinami NKÚ SR vyhodnotený  nasledovne:</a:t>
            </a:r>
          </a:p>
          <a:p>
            <a:pPr algn="just"/>
            <a:endParaRPr lang="sk-SK" sz="2000" dirty="0" smtClean="0">
              <a:latin typeface="Calibri" pitchFamily="34" charset="0"/>
              <a:cs typeface="Calibri" pitchFamily="34" charset="0"/>
            </a:endParaRPr>
          </a:p>
          <a:p>
            <a:pPr algn="just">
              <a:buNone/>
            </a:pPr>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ako dobrý v piatich kontrolovaných subjektoch, </a:t>
            </a:r>
          </a:p>
          <a:p>
            <a:pPr algn="just"/>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ako primeraný v štyroch kontrolovaných subjektoch, </a:t>
            </a:r>
          </a:p>
          <a:p>
            <a:pPr algn="just"/>
            <a:endParaRPr lang="sk-SK" sz="2000" dirty="0" smtClean="0">
              <a:latin typeface="Calibri" pitchFamily="34" charset="0"/>
              <a:cs typeface="Calibri" pitchFamily="34" charset="0"/>
            </a:endParaRPr>
          </a:p>
          <a:p>
            <a:pPr algn="just"/>
            <a:r>
              <a:rPr lang="sk-SK" sz="2000" dirty="0" smtClean="0">
                <a:latin typeface="Calibri" pitchFamily="34" charset="0"/>
                <a:cs typeface="Calibri" pitchFamily="34" charset="0"/>
              </a:rPr>
              <a:t>ako slabý v štyroch kontrolovaných subjektoch.</a:t>
            </a:r>
          </a:p>
          <a:p>
            <a:pPr>
              <a:buNone/>
            </a:pPr>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fontScale="92500" lnSpcReduction="20000"/>
          </a:bodyPr>
          <a:lstStyle/>
          <a:p>
            <a:pPr>
              <a:buNone/>
            </a:pPr>
            <a:r>
              <a:rPr lang="sk-SK" dirty="0" smtClean="0"/>
              <a:t>	</a:t>
            </a:r>
          </a:p>
          <a:p>
            <a:pPr algn="just">
              <a:buNone/>
            </a:pPr>
            <a:r>
              <a:rPr lang="sk-SK" sz="2200" dirty="0" smtClean="0">
                <a:latin typeface="Calibri" pitchFamily="34" charset="0"/>
                <a:cs typeface="Calibri" pitchFamily="34" charset="0"/>
              </a:rPr>
              <a:t>	Na základe vykonaných kontrol prijali kontrolované subjekty spolu 212 opatrení  na odstránenie zistených nedostatkov. </a:t>
            </a:r>
          </a:p>
          <a:p>
            <a:pPr algn="just">
              <a:buNone/>
            </a:pPr>
            <a:endParaRPr lang="sk-SK" sz="2200" dirty="0" smtClean="0">
              <a:latin typeface="Calibri" pitchFamily="34" charset="0"/>
              <a:cs typeface="Calibri" pitchFamily="34" charset="0"/>
            </a:endParaRPr>
          </a:p>
          <a:p>
            <a:pPr algn="just">
              <a:buNone/>
            </a:pPr>
            <a:endParaRPr lang="sk-SK" sz="2200" dirty="0" smtClean="0">
              <a:latin typeface="Calibri" pitchFamily="34" charset="0"/>
              <a:cs typeface="Calibri" pitchFamily="34" charset="0"/>
            </a:endParaRPr>
          </a:p>
          <a:p>
            <a:pPr algn="just">
              <a:buNone/>
            </a:pPr>
            <a:r>
              <a:rPr lang="sk-SK" sz="2200" dirty="0" smtClean="0">
                <a:latin typeface="Calibri" pitchFamily="34" charset="0"/>
                <a:cs typeface="Calibri" pitchFamily="34" charset="0"/>
              </a:rPr>
              <a:t>	NKÚ SR dal po výkone kontroly kontrolovaným subjektom celkom 34 odporúčaní na odstránenie nedostatkov zistených počas kontroly. </a:t>
            </a:r>
          </a:p>
          <a:p>
            <a:pPr algn="just"/>
            <a:endParaRPr lang="sk-SK" sz="2200" dirty="0" smtClean="0">
              <a:latin typeface="Calibri" pitchFamily="34" charset="0"/>
              <a:cs typeface="Calibri" pitchFamily="34" charset="0"/>
            </a:endParaRPr>
          </a:p>
          <a:p>
            <a:pPr algn="just">
              <a:buNone/>
            </a:pPr>
            <a:endParaRPr lang="sk-SK" sz="2200" dirty="0" smtClean="0">
              <a:latin typeface="Calibri" pitchFamily="34" charset="0"/>
              <a:cs typeface="Calibri" pitchFamily="34" charset="0"/>
            </a:endParaRPr>
          </a:p>
          <a:p>
            <a:pPr algn="just">
              <a:buNone/>
            </a:pPr>
            <a:r>
              <a:rPr lang="sk-SK" sz="2200" dirty="0" smtClean="0">
                <a:latin typeface="Calibri" pitchFamily="34" charset="0"/>
                <a:cs typeface="Calibri" pitchFamily="34" charset="0"/>
              </a:rPr>
              <a:t>	Odporúčania boli dané vo všetkých kontrolovaných oblastiach. Zamerané boli najmä  na odstránenie stavu, pri ktorom dochádzalo k nesúladu          so všeobecne záväznými právnymi predpismi, ale aj na odstránenie rizík, ktoré zakladali predpoklad, že by k porušeniu všeobecne záväzných právnych predpisov mohlo dôjsť v budúcnosti. </a:t>
            </a:r>
          </a:p>
          <a:p>
            <a:pPr>
              <a:buNone/>
            </a:pPr>
            <a:endParaRPr lang="sk-SK" dirty="0" smtClean="0"/>
          </a:p>
          <a:p>
            <a:pPr>
              <a:buNone/>
            </a:pPr>
            <a:r>
              <a:rPr lang="sk-SK" dirty="0" smtClean="0"/>
              <a:t>	</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buNone/>
            </a:pPr>
            <a:r>
              <a:rPr lang="sk-SK" dirty="0" smtClean="0"/>
              <a:t>	</a:t>
            </a:r>
          </a:p>
          <a:p>
            <a:pPr>
              <a:buNone/>
            </a:pPr>
            <a:endParaRPr lang="sk-SK" dirty="0" smtClean="0"/>
          </a:p>
          <a:p>
            <a:pPr algn="just">
              <a:buNone/>
            </a:pPr>
            <a:r>
              <a:rPr lang="sk-SK" dirty="0" smtClean="0"/>
              <a:t>	</a:t>
            </a:r>
            <a:r>
              <a:rPr lang="sk-SK" sz="2000" dirty="0" smtClean="0">
                <a:latin typeface="Calibri" pitchFamily="34" charset="0"/>
                <a:cs typeface="Calibri" pitchFamily="34" charset="0"/>
              </a:rPr>
              <a:t>Podrobné údaje z vykonaných kontrol sú uvedené v súhrnnej správe o výsledku kontroly a v protokoloch o výsledkoch kontrol za jednotlivé kontrolované subjekty, zverejnených na webovej stránke NKÚ SR </a:t>
            </a:r>
            <a:r>
              <a:rPr lang="sk-SK" sz="2000" u="sng" dirty="0" err="1" smtClean="0">
                <a:latin typeface="Calibri" pitchFamily="34" charset="0"/>
                <a:cs typeface="Calibri" pitchFamily="34" charset="0"/>
                <a:hlinkClick r:id="rId2"/>
              </a:rPr>
              <a:t>www.nku.gov.sk</a:t>
            </a:r>
            <a:r>
              <a:rPr lang="sk-SK" sz="2000" dirty="0" smtClean="0">
                <a:latin typeface="Calibri" pitchFamily="34" charset="0"/>
                <a:cs typeface="Calibri" pitchFamily="34" charset="0"/>
              </a:rPr>
              <a:t> v sekcii kontrolná činnosť.</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1357290" y="3929066"/>
            <a:ext cx="6194066" cy="925223"/>
          </a:xfrm>
        </p:spPr>
        <p:txBody>
          <a:bodyPr>
            <a:normAutofit/>
          </a:bodyPr>
          <a:lstStyle/>
          <a:p>
            <a:pPr algn="ctr"/>
            <a:r>
              <a:rPr lang="sk-SK" sz="3200" dirty="0" smtClean="0">
                <a:solidFill>
                  <a:srgbClr val="002060"/>
                </a:solidFill>
                <a:latin typeface="Calibri" pitchFamily="34" charset="0"/>
                <a:cs typeface="Calibri" pitchFamily="34" charset="0"/>
              </a:rPr>
              <a:t>Otázky?</a:t>
            </a:r>
            <a:endParaRPr lang="sk-SK" sz="3200" dirty="0">
              <a:solidFill>
                <a:srgbClr val="002060"/>
              </a:solidFill>
              <a:latin typeface="Calibri" pitchFamily="34" charset="0"/>
              <a:cs typeface="Calibri" pitchFamily="34" charset="0"/>
            </a:endParaRPr>
          </a:p>
        </p:txBody>
      </p:sp>
      <p:sp>
        <p:nvSpPr>
          <p:cNvPr id="3" name="Nadpis 2"/>
          <p:cNvSpPr>
            <a:spLocks noGrp="1"/>
          </p:cNvSpPr>
          <p:nvPr>
            <p:ph type="ctrTitle"/>
          </p:nvPr>
        </p:nvSpPr>
        <p:spPr>
          <a:xfrm>
            <a:off x="642910" y="2348879"/>
            <a:ext cx="7577814" cy="864097"/>
          </a:xfrm>
        </p:spPr>
        <p:txBody>
          <a:bodyPr>
            <a:normAutofit/>
          </a:bodyPr>
          <a:lstStyle/>
          <a:p>
            <a:pPr algn="ctr"/>
            <a:r>
              <a:rPr lang="sk-SK" dirty="0" smtClean="0">
                <a:solidFill>
                  <a:srgbClr val="002060"/>
                </a:solidFill>
                <a:latin typeface="Calibri" pitchFamily="34" charset="0"/>
                <a:cs typeface="Calibri" pitchFamily="34" charset="0"/>
              </a:rPr>
              <a:t>Ďakujem za pozornosť</a:t>
            </a:r>
            <a:endParaRPr lang="sk-SK"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buNone/>
            </a:pPr>
            <a:r>
              <a:rPr lang="sk-SK" sz="2000" dirty="0" smtClean="0">
                <a:latin typeface="Calibri" pitchFamily="34" charset="0"/>
                <a:cs typeface="Calibri" pitchFamily="34" charset="0"/>
              </a:rPr>
              <a:t>	6)  Vnútorný kontrolný systém</a:t>
            </a:r>
          </a:p>
          <a:p>
            <a:pPr>
              <a:buNone/>
            </a:pPr>
            <a:r>
              <a:rPr lang="sk-SK" sz="2000" dirty="0" smtClean="0">
                <a:latin typeface="Calibri" pitchFamily="34" charset="0"/>
                <a:cs typeface="Calibri" pitchFamily="34" charset="0"/>
              </a:rPr>
              <a:t>		</a:t>
            </a:r>
          </a:p>
          <a:p>
            <a:pPr algn="just">
              <a:buNone/>
            </a:pPr>
            <a:r>
              <a:rPr lang="sk-SK" sz="2000" dirty="0" smtClean="0">
                <a:latin typeface="Calibri" pitchFamily="34" charset="0"/>
                <a:cs typeface="Calibri" pitchFamily="34" charset="0"/>
              </a:rPr>
              <a:t>		Predmetom preverenia je najčastejšie vykonávanie predbežnej             	a priebežnej finančnej kontroly a následnej finančnej kontroly, 	vykonávanej hlavným kontrolórom.</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7) Špecifické oblasti kontroly</a:t>
            </a: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Pri každej kontrolnej akcii, zameranej na hospodárenie v oblasti 	samosprávy je určený zvláštny okruh preverenia, ktorým môže byť 	napríklad školstvo, mzdy, sociálna oblasť, poskytovanie dotácií, alebo 	iné použitie verejných prostriedkov, vydávaných na výkon 	originálnych alebo prenesených kompetencií.</a:t>
            </a:r>
            <a:endParaRPr lang="sk-SK" sz="2000" dirty="0">
              <a:latin typeface="Calibri" pitchFamily="34" charset="0"/>
              <a:cs typeface="Calibri" pitchFamily="34" charset="0"/>
            </a:endParaRPr>
          </a:p>
        </p:txBody>
      </p:sp>
      <p:sp>
        <p:nvSpPr>
          <p:cNvPr id="3" name="Nadpis 2"/>
          <p:cNvSpPr>
            <a:spLocks noGrp="1"/>
          </p:cNvSpPr>
          <p:nvPr>
            <p:ph type="title"/>
          </p:nvPr>
        </p:nvSpPr>
        <p:spPr/>
        <p:txBody>
          <a:bodyPr/>
          <a:lstStyle/>
          <a:p>
            <a:r>
              <a:rPr lang="sk-SK" dirty="0" smtClean="0"/>
              <a:t>	</a:t>
            </a:r>
            <a:r>
              <a:rPr lang="sk-SK" sz="2800" b="1" dirty="0" smtClean="0"/>
              <a:t>Kontrola v samospráve - oblasti</a:t>
            </a:r>
            <a:endParaRPr lang="sk-SK"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normAutofit/>
          </a:bodyPr>
          <a:lstStyle/>
          <a:p>
            <a:pPr algn="just">
              <a:buNone/>
            </a:pPr>
            <a:r>
              <a:rPr lang="sk-SK" sz="2000" dirty="0" smtClean="0"/>
              <a:t>	</a:t>
            </a:r>
            <a:r>
              <a:rPr lang="sk-SK" sz="2000" dirty="0" smtClean="0">
                <a:latin typeface="Calibri" pitchFamily="34" charset="0"/>
                <a:cs typeface="Calibri" pitchFamily="34" charset="0"/>
              </a:rPr>
              <a:t>Kontrolná akcia bola vykonaná celkom v 13 subjektoch územnej samosprávy, z toho v šiestich mestách, v piatich obciach a dvoch mestských častiach mesta Košice. Účelom kontrolnej akcie bolo v kontrolovaných subjektoch preveriť súlad so všeobecne záväznými právnymi predpismi pri hospodárení s verejnými prostriedkami                     a nakladaní s majetkom. Preverené bolo aj financovanie základných škôl    s osobitným zreteľom na mzdové prostriedky.</a:t>
            </a:r>
          </a:p>
          <a:p>
            <a:pPr algn="just">
              <a:buNone/>
            </a:pPr>
            <a:endParaRPr lang="sk-SK" sz="2000" dirty="0" smtClean="0">
              <a:latin typeface="Calibri" pitchFamily="34" charset="0"/>
              <a:cs typeface="Calibri" pitchFamily="34" charset="0"/>
            </a:endParaRPr>
          </a:p>
          <a:p>
            <a:pPr algn="just">
              <a:buNone/>
            </a:pPr>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Predmetom kontroly bol rozpočet, dodržiavanie všeobecne záväzných právnych predpisov pri hospodárení s verejnými prostriedkami, nakladanie s majetkom a vnútorný kontrolný systém.</a:t>
            </a:r>
          </a:p>
          <a:p>
            <a:pPr algn="just"/>
            <a:endParaRPr lang="sk-SK" sz="2000" dirty="0" smtClean="0">
              <a:latin typeface="Calibri" pitchFamily="34" charset="0"/>
              <a:cs typeface="Calibri" pitchFamily="34" charset="0"/>
            </a:endParaRPr>
          </a:p>
          <a:p>
            <a:pPr algn="just">
              <a:buNone/>
            </a:pPr>
            <a:r>
              <a:rPr lang="sk-SK" sz="2000" dirty="0" smtClean="0">
                <a:latin typeface="Calibri" pitchFamily="34" charset="0"/>
                <a:cs typeface="Calibri" pitchFamily="34" charset="0"/>
              </a:rPr>
              <a:t>	</a:t>
            </a:r>
          </a:p>
          <a:p>
            <a:pPr algn="just">
              <a:buNone/>
            </a:pPr>
            <a:endParaRPr lang="sk-SK" sz="2000" dirty="0" smtClean="0"/>
          </a:p>
          <a:p>
            <a:pPr algn="just">
              <a:buNone/>
            </a:pPr>
            <a:endParaRPr lang="sk-SK" sz="2000" dirty="0" smtClean="0">
              <a:solidFill>
                <a:srgbClr val="002060"/>
              </a:solidFill>
              <a:cs typeface="Calibri" pitchFamily="34" charset="0"/>
            </a:endParaRPr>
          </a:p>
        </p:txBody>
      </p:sp>
      <p:sp>
        <p:nvSpPr>
          <p:cNvPr id="3" name="Nadpis 2"/>
          <p:cNvSpPr>
            <a:spLocks noGrp="1"/>
          </p:cNvSpPr>
          <p:nvPr>
            <p:ph type="title"/>
          </p:nvPr>
        </p:nvSpPr>
        <p:spPr>
          <a:xfrm>
            <a:off x="457200" y="359465"/>
            <a:ext cx="8229600" cy="854957"/>
          </a:xfrm>
        </p:spPr>
        <p:txBody>
          <a:bodyPr/>
          <a:lstStyle/>
          <a:p>
            <a:r>
              <a:rPr lang="sk-SK" b="1" dirty="0" smtClean="0"/>
              <a:t>           </a:t>
            </a:r>
            <a:r>
              <a:rPr lang="sk-SK" sz="2800" b="1" dirty="0" smtClean="0"/>
              <a:t>KA-058/2013/1100 – Obce a mestá nad 3 000</a:t>
            </a:r>
            <a:endParaRPr lang="sk-SK" sz="2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buNone/>
            </a:pPr>
            <a:r>
              <a:rPr lang="sk-SK" sz="2000" dirty="0" smtClean="0">
                <a:latin typeface="Calibri" pitchFamily="34" charset="0"/>
                <a:cs typeface="Calibri" pitchFamily="34" charset="0"/>
              </a:rPr>
              <a:t>	</a:t>
            </a:r>
          </a:p>
          <a:p>
            <a:pPr algn="just">
              <a:buNone/>
            </a:pPr>
            <a:r>
              <a:rPr lang="sk-SK" sz="2000" dirty="0" smtClean="0">
                <a:latin typeface="Calibri" pitchFamily="34" charset="0"/>
                <a:cs typeface="Calibri" pitchFamily="34" charset="0"/>
              </a:rPr>
              <a:t>	Kontrolovanými subjektmi boli mesto Tlmače, mesto Vráble, mesto Leopoldov, mesto Trstená, mesto Liptovský Hrádok, mesto Podolínec, obec Kúty, obec Podbrezová, obec Klenovec, obec Trenčianska Turná, obec Beluša, mestská časť (ďalej len „MČ“) Košice – Krásna a MČ Košice – Nad jazerom.</a:t>
            </a:r>
          </a:p>
          <a:p>
            <a:pPr>
              <a:buNone/>
            </a:pPr>
            <a:endParaRPr lang="sk-SK" sz="2000" dirty="0" smtClean="0">
              <a:latin typeface="Calibri" pitchFamily="34" charset="0"/>
              <a:cs typeface="Calibri" pitchFamily="34" charset="0"/>
            </a:endParaRPr>
          </a:p>
          <a:p>
            <a:pPr>
              <a:buNone/>
            </a:pPr>
            <a:endParaRPr lang="sk-SK" sz="2000" dirty="0" smtClean="0">
              <a:latin typeface="Calibri" pitchFamily="34" charset="0"/>
              <a:cs typeface="Calibri" pitchFamily="34" charset="0"/>
            </a:endParaRPr>
          </a:p>
          <a:p>
            <a:pPr>
              <a:buNone/>
            </a:pPr>
            <a:r>
              <a:rPr lang="sk-SK" sz="2000" dirty="0" smtClean="0">
                <a:latin typeface="Calibri" pitchFamily="34" charset="0"/>
                <a:cs typeface="Calibri" pitchFamily="34" charset="0"/>
              </a:rPr>
              <a:t>	Kontrolovaným obdobím bol rok 2012, v prípade potreby objektívneho zhodnotenia kontrolovaných skutočností aj predchádzajúce roky, resp. nasledujúci rok.</a:t>
            </a:r>
          </a:p>
          <a:p>
            <a:endParaRPr lang="sk-SK" dirty="0"/>
          </a:p>
        </p:txBody>
      </p:sp>
      <p:sp>
        <p:nvSpPr>
          <p:cNvPr id="3" name="Nadpis 2"/>
          <p:cNvSpPr>
            <a:spLocks noGrp="1"/>
          </p:cNvSpPr>
          <p:nvPr>
            <p:ph type="title"/>
          </p:nvPr>
        </p:nvSpPr>
        <p:spPr/>
        <p:txBody>
          <a:bodyPr>
            <a:normAutofit/>
          </a:bodyPr>
          <a:lstStyle/>
          <a:p>
            <a:r>
              <a:rPr lang="sk-SK" sz="2800" b="1" dirty="0" smtClean="0"/>
              <a:t> 	KA-058/2013/1100 – Obce a mestá nad 3 000</a:t>
            </a:r>
            <a:endParaRPr lang="sk-SK" sz="2800" dirty="0"/>
          </a:p>
        </p:txBody>
      </p:sp>
    </p:spTree>
  </p:cSld>
  <p:clrMapOvr>
    <a:masterClrMapping/>
  </p:clrMapOvr>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F592A26CC253A04896FB5117130F8A6604005A7378CDD03C594BAF4542E14611C016" ma:contentTypeVersion="27" ma:contentTypeDescription="Create a new document." ma:contentTypeScope="" ma:versionID="b5be926f407435f922f2b3fb158601a4"/>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0DD985F-8412-4AFB-A4CE-4B237B86F1A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0F18D50-157D-4118-B8D5-8EAD73C8B478}">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41BBD0A7-63AF-4308-8602-5F60BCA735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783</Words>
  <Application>Microsoft Office PowerPoint</Application>
  <PresentationFormat>Prezentácia na obrazovke (4:3)</PresentationFormat>
  <Paragraphs>635</Paragraphs>
  <Slides>67</Slides>
  <Notes>3</Notes>
  <HiddenSlides>0</HiddenSlides>
  <MMClips>0</MMClips>
  <ScaleCrop>false</ScaleCrop>
  <HeadingPairs>
    <vt:vector size="4" baseType="variant">
      <vt:variant>
        <vt:lpstr>Motív</vt:lpstr>
      </vt:variant>
      <vt:variant>
        <vt:i4>1</vt:i4>
      </vt:variant>
      <vt:variant>
        <vt:lpstr>Nadpisy snímok</vt:lpstr>
      </vt:variant>
      <vt:variant>
        <vt:i4>67</vt:i4>
      </vt:variant>
    </vt:vector>
  </HeadingPairs>
  <TitlesOfParts>
    <vt:vector size="68" baseType="lpstr">
      <vt:lpstr>DesignTemplate</vt:lpstr>
      <vt:lpstr>Kontrola v miestnej samospráve NKÚ SR Nitra</vt:lpstr>
      <vt:lpstr>             Informácie o NKÚ SR</vt:lpstr>
      <vt:lpstr>            250 rokov štátnej kontroly na území Slovenska</vt:lpstr>
      <vt:lpstr> Kontrola v samospráve - oblasti</vt:lpstr>
      <vt:lpstr>            Kontrola v samospráve - oblasti</vt:lpstr>
      <vt:lpstr> Kontrola v samospráve - oblasti</vt:lpstr>
      <vt:lpstr> Kontrola v samospráve - oblasti</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 KA-058/2013/1100 – Obce a mestá nad 3 000</vt:lpstr>
      <vt:lpstr>Ďakujem za pozornosť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2012-02-13T12:58:30Z</dcterms:created>
  <dcterms:modified xsi:type="dcterms:W3CDTF">2014-09-12T05:55:53Z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