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6" r:id="rId4"/>
    <p:sldId id="263" r:id="rId5"/>
    <p:sldId id="267" r:id="rId6"/>
    <p:sldId id="268" r:id="rId7"/>
    <p:sldId id="269" r:id="rId8"/>
    <p:sldId id="270" r:id="rId9"/>
    <p:sldId id="260" r:id="rId10"/>
    <p:sldId id="261" r:id="rId11"/>
    <p:sldId id="264" r:id="rId12"/>
    <p:sldId id="271" r:id="rId13"/>
    <p:sldId id="272" r:id="rId14"/>
    <p:sldId id="273" r:id="rId15"/>
    <p:sldId id="262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F79239"/>
    <a:srgbClr val="A6A6A6"/>
    <a:srgbClr val="004F9D"/>
    <a:srgbClr val="0084D6"/>
    <a:srgbClr val="379BFF"/>
    <a:srgbClr val="007DFA"/>
    <a:srgbClr val="0A1124"/>
    <a:srgbClr val="2980B9"/>
    <a:srgbClr val="27A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8225F-F5DD-4128-8B94-02CF9C859902}" type="datetimeFigureOut">
              <a:rPr lang="sk-SK" smtClean="0"/>
              <a:t>1. 10. 2019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F9B4-A868-4BEB-AC31-5D4B2035AC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46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5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1" name="Obrázok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Obrázok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205905"/>
            <a:ext cx="4834880" cy="558799"/>
          </a:xfrm>
        </p:spPr>
        <p:txBody>
          <a:bodyPr/>
          <a:lstStyle>
            <a:lvl1pPr>
              <a:defRPr>
                <a:solidFill>
                  <a:srgbClr val="0075BF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7431482" cy="4752528"/>
          </a:xfrm>
        </p:spPr>
        <p:txBody>
          <a:bodyPr vert="eaVert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7020272" y="6237312"/>
            <a:ext cx="1698230" cy="620688"/>
          </a:xfrm>
          <a:prstGeom prst="rect">
            <a:avLst/>
          </a:prstGeom>
        </p:spPr>
      </p:pic>
      <p:grpSp>
        <p:nvGrpSpPr>
          <p:cNvPr id="9" name="Skupina 8"/>
          <p:cNvGrpSpPr/>
          <p:nvPr userDrawn="1"/>
        </p:nvGrpSpPr>
        <p:grpSpPr>
          <a:xfrm rot="5400000">
            <a:off x="4142096" y="1856095"/>
            <a:ext cx="9144000" cy="859809"/>
            <a:chOff x="0" y="0"/>
            <a:chExt cx="9144000" cy="859809"/>
          </a:xfrm>
        </p:grpSpPr>
        <p:pic>
          <p:nvPicPr>
            <p:cNvPr id="10" name="Obrázok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Obrázok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68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259282" cy="5851525"/>
          </a:xfrm>
        </p:spPr>
        <p:txBody>
          <a:bodyPr vert="eaVert"/>
          <a:lstStyle>
            <a:lvl1pPr>
              <a:defRPr>
                <a:solidFill>
                  <a:srgbClr val="0075B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>
          <a:xfrm>
            <a:off x="6012160" y="6237312"/>
            <a:ext cx="1698230" cy="620688"/>
          </a:xfrm>
          <a:prstGeom prst="rect">
            <a:avLst/>
          </a:prstGeom>
        </p:spPr>
      </p:pic>
      <p:grpSp>
        <p:nvGrpSpPr>
          <p:cNvPr id="5" name="Skupina 4"/>
          <p:cNvGrpSpPr/>
          <p:nvPr userDrawn="1"/>
        </p:nvGrpSpPr>
        <p:grpSpPr>
          <a:xfrm rot="5400000">
            <a:off x="4142096" y="1856095"/>
            <a:ext cx="9144000" cy="859809"/>
            <a:chOff x="0" y="0"/>
            <a:chExt cx="9144000" cy="859809"/>
          </a:xfrm>
        </p:grpSpPr>
        <p:pic>
          <p:nvPicPr>
            <p:cNvPr id="6" name="Obrázok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Obrázok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31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1" name="Obrázok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Obrázok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4677698"/>
          </a:xfrm>
        </p:spPr>
        <p:txBody>
          <a:bodyPr/>
          <a:lstStyle>
            <a:lvl1pPr>
              <a:buClr>
                <a:srgbClr val="F79239"/>
              </a:buClr>
              <a:defRPr/>
            </a:lvl1pPr>
            <a:lvl2pPr>
              <a:buClr>
                <a:srgbClr val="F79239"/>
              </a:buClr>
              <a:defRPr/>
            </a:lvl2pPr>
            <a:lvl3pPr>
              <a:buClr>
                <a:srgbClr val="F79239"/>
              </a:buClr>
              <a:defRPr/>
            </a:lvl3pPr>
            <a:lvl4pPr>
              <a:buClr>
                <a:srgbClr val="F79239"/>
              </a:buClr>
              <a:defRPr/>
            </a:lvl4pPr>
            <a:lvl5pPr>
              <a:buClr>
                <a:srgbClr val="F79239"/>
              </a:buClr>
              <a:defRPr/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400600" cy="85980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773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2" name="Obrázok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Obrázo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Nadpis 1"/>
          <p:cNvSpPr txBox="1">
            <a:spLocks/>
          </p:cNvSpPr>
          <p:nvPr userDrawn="1"/>
        </p:nvSpPr>
        <p:spPr>
          <a:xfrm>
            <a:off x="467544" y="0"/>
            <a:ext cx="5400600" cy="85980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553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4" name="Obrázok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Obrázo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16" name="Nadpis 1"/>
          <p:cNvSpPr txBox="1">
            <a:spLocks/>
          </p:cNvSpPr>
          <p:nvPr userDrawn="1"/>
        </p:nvSpPr>
        <p:spPr>
          <a:xfrm>
            <a:off x="467544" y="0"/>
            <a:ext cx="5400600" cy="85980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100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6" name="Obrázok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Obrázok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400600" cy="85980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580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2" name="Obrázok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Obrázo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400600" cy="85980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012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36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2" name="Obrázok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Obrázok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5BF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521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 userDrawn="1"/>
        </p:nvGrpSpPr>
        <p:grpSpPr>
          <a:xfrm>
            <a:off x="0" y="0"/>
            <a:ext cx="9144000" cy="859809"/>
            <a:chOff x="0" y="0"/>
            <a:chExt cx="9144000" cy="859809"/>
          </a:xfrm>
        </p:grpSpPr>
        <p:pic>
          <p:nvPicPr>
            <p:cNvPr id="15" name="Obrázok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54" r="4874" b="80419"/>
            <a:stretch/>
          </p:blipFill>
          <p:spPr>
            <a:xfrm>
              <a:off x="0" y="0"/>
              <a:ext cx="9144000" cy="859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Obrázo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76732"/>
              <a:ext cx="1689240" cy="506343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1556791"/>
            <a:ext cx="5486400" cy="3170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726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3913584" y="205905"/>
            <a:ext cx="4834880" cy="558799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CBC1-A758-4F47-A1F1-1E94F54A56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90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effectLst>
            <a:outerShdw blurRad="50800" dir="5400000" algn="ctr" rotWithShape="0">
              <a:srgbClr val="000000">
                <a:alpha val="80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5BF"/>
        </a:buClr>
        <a:buFont typeface="Calibri" panose="020F050202020403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 b="495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372200" y="1484784"/>
            <a:ext cx="2448272" cy="830997"/>
          </a:xfrm>
          <a:custGeom>
            <a:avLst/>
            <a:gdLst>
              <a:gd name="connsiteX0" fmla="*/ 0 w 3888432"/>
              <a:gd name="connsiteY0" fmla="*/ 0 h 738664"/>
              <a:gd name="connsiteX1" fmla="*/ 3888432 w 3888432"/>
              <a:gd name="connsiteY1" fmla="*/ 0 h 738664"/>
              <a:gd name="connsiteX2" fmla="*/ 3888432 w 3888432"/>
              <a:gd name="connsiteY2" fmla="*/ 738664 h 738664"/>
              <a:gd name="connsiteX3" fmla="*/ 0 w 3888432"/>
              <a:gd name="connsiteY3" fmla="*/ 738664 h 738664"/>
              <a:gd name="connsiteX4" fmla="*/ 0 w 3888432"/>
              <a:gd name="connsiteY4" fmla="*/ 0 h 738664"/>
              <a:gd name="connsiteX0" fmla="*/ 0 w 3888432"/>
              <a:gd name="connsiteY0" fmla="*/ 0 h 738664"/>
              <a:gd name="connsiteX1" fmla="*/ 3888432 w 3888432"/>
              <a:gd name="connsiteY1" fmla="*/ 0 h 738664"/>
              <a:gd name="connsiteX2" fmla="*/ 3888432 w 3888432"/>
              <a:gd name="connsiteY2" fmla="*/ 738664 h 738664"/>
              <a:gd name="connsiteX3" fmla="*/ 423080 w 3888432"/>
              <a:gd name="connsiteY3" fmla="*/ 738664 h 738664"/>
              <a:gd name="connsiteX4" fmla="*/ 0 w 3888432"/>
              <a:gd name="connsiteY4" fmla="*/ 0 h 73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432" h="738664">
                <a:moveTo>
                  <a:pt x="0" y="0"/>
                </a:moveTo>
                <a:lnTo>
                  <a:pt x="3888432" y="0"/>
                </a:lnTo>
                <a:lnTo>
                  <a:pt x="3888432" y="738664"/>
                </a:lnTo>
                <a:lnTo>
                  <a:pt x="423080" y="73866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Martin </a:t>
            </a:r>
            <a:r>
              <a:rPr lang="sk-SK" sz="2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Valluš</a:t>
            </a:r>
            <a:r>
              <a:rPr lang="sk-SK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Marian </a:t>
            </a:r>
            <a:r>
              <a:rPr lang="sk-SK" sz="2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Pavuk</a:t>
            </a:r>
            <a:endParaRPr lang="sk-SK" sz="2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0" y="6165304"/>
            <a:ext cx="3491880" cy="568700"/>
          </a:xfrm>
          <a:prstGeom prst="rect">
            <a:avLst/>
          </a:prstGeom>
          <a:noFill/>
        </p:spPr>
        <p:txBody>
          <a:bodyPr wrap="square" lIns="216000" tIns="252000" rIns="108000" bIns="108000" rtlCol="0">
            <a:spAutoFit/>
          </a:bodyPr>
          <a:lstStyle/>
          <a:p>
            <a:pPr algn="r"/>
            <a:r>
              <a:rPr lang="cs-CZ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2.-3. </a:t>
            </a:r>
            <a:r>
              <a:rPr lang="cs-CZ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október</a:t>
            </a:r>
            <a:r>
              <a:rPr lang="cs-CZ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2019, Hotel </a:t>
            </a:r>
            <a:r>
              <a:rPr lang="cs-CZ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Permon</a:t>
            </a:r>
            <a:r>
              <a:rPr lang="cs-CZ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b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Podbanské</a:t>
            </a:r>
            <a:endParaRPr lang="cs-CZ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95936" y="3356992"/>
            <a:ext cx="5148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INFORMAČNÁ (KYBERNETICKÁ) BEZPEČNOSŤ</a:t>
            </a:r>
            <a:endParaRPr lang="sk-SK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Oblasti štandardizácie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4821714"/>
          </a:xfrm>
        </p:spPr>
        <p:txBody>
          <a:bodyPr numCol="2" spcCol="360000">
            <a:normAutofit fontScale="25000" lnSpcReduction="20000"/>
          </a:bodyPr>
          <a:lstStyle/>
          <a:p>
            <a:pPr>
              <a:spcBef>
                <a:spcPts val="1200"/>
              </a:spcBef>
            </a:pPr>
            <a:r>
              <a:rPr lang="sk-SK" sz="7200" dirty="0"/>
              <a:t>Technické </a:t>
            </a:r>
            <a:r>
              <a:rPr lang="sk-SK" sz="7200" dirty="0" smtClean="0"/>
              <a:t>štandardy.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dirty="0"/>
              <a:t>Štandardy prístupnosti webových </a:t>
            </a:r>
            <a:r>
              <a:rPr lang="sk-SK" sz="7200" dirty="0" smtClean="0"/>
              <a:t>stránok.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dirty="0"/>
              <a:t>Štandardy pre používanie súborov (pôvodne pre jednorazovú elektronickú výmenu dát</a:t>
            </a:r>
            <a:r>
              <a:rPr lang="sk-SK" sz="7200" dirty="0" smtClean="0"/>
              <a:t>).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dirty="0"/>
              <a:t>Štandardy pre názvoslovie elektronických </a:t>
            </a:r>
            <a:r>
              <a:rPr lang="sk-SK" sz="7200" dirty="0" smtClean="0"/>
              <a:t>služieb.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dirty="0"/>
              <a:t>Bezpečnostné </a:t>
            </a:r>
            <a:r>
              <a:rPr lang="sk-SK" sz="7200" dirty="0" smtClean="0"/>
              <a:t>štandardy.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b="1" dirty="0">
                <a:solidFill>
                  <a:srgbClr val="0075BF"/>
                </a:solidFill>
              </a:rPr>
              <a:t>Dátové </a:t>
            </a:r>
            <a:r>
              <a:rPr lang="sk-SK" sz="7200" b="1" dirty="0" smtClean="0">
                <a:solidFill>
                  <a:srgbClr val="0075BF"/>
                </a:solidFill>
              </a:rPr>
              <a:t>štandardy.</a:t>
            </a:r>
            <a:r>
              <a:rPr lang="sk-SK" sz="7200" b="1" dirty="0">
                <a:solidFill>
                  <a:srgbClr val="0075BF"/>
                </a:solidFill>
              </a:rPr>
              <a:t>  </a:t>
            </a:r>
          </a:p>
          <a:p>
            <a:pPr>
              <a:spcBef>
                <a:spcPts val="1200"/>
              </a:spcBef>
            </a:pPr>
            <a:r>
              <a:rPr lang="sk-SK" sz="7200" dirty="0"/>
              <a:t>Štandardy elektronických služieb verejnej správy (vrátane elektronických formulárov</a:t>
            </a:r>
            <a:r>
              <a:rPr lang="sk-SK" sz="7200" dirty="0" smtClean="0"/>
              <a:t>).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dirty="0"/>
              <a:t>Štandardy projektového riadenia (IT projektov</a:t>
            </a:r>
            <a:r>
              <a:rPr lang="sk-SK" sz="7200" dirty="0" smtClean="0"/>
              <a:t>). </a:t>
            </a:r>
            <a:endParaRPr lang="sk-SK" sz="7200" dirty="0"/>
          </a:p>
          <a:p>
            <a:pPr>
              <a:spcBef>
                <a:spcPts val="1200"/>
              </a:spcBef>
            </a:pPr>
            <a:endParaRPr lang="sk-SK" sz="7200" b="1" dirty="0" smtClean="0">
              <a:solidFill>
                <a:srgbClr val="0075BF"/>
              </a:solidFill>
            </a:endParaRPr>
          </a:p>
          <a:p>
            <a:pPr>
              <a:spcBef>
                <a:spcPts val="1200"/>
              </a:spcBef>
            </a:pPr>
            <a:r>
              <a:rPr lang="sk-SK" sz="7200" b="1" dirty="0" smtClean="0">
                <a:solidFill>
                  <a:srgbClr val="0075BF"/>
                </a:solidFill>
              </a:rPr>
              <a:t>Štandardy </a:t>
            </a:r>
            <a:r>
              <a:rPr lang="sk-SK" sz="7200" b="1" dirty="0">
                <a:solidFill>
                  <a:srgbClr val="0075BF"/>
                </a:solidFill>
              </a:rPr>
              <a:t>poskytovania údajov v elektronickom prostredí </a:t>
            </a:r>
            <a:r>
              <a:rPr lang="sk-SK" sz="7200" dirty="0">
                <a:solidFill>
                  <a:srgbClr val="0075BF"/>
                </a:solidFill>
              </a:rPr>
              <a:t>(najmä otvorené údaje</a:t>
            </a:r>
            <a:r>
              <a:rPr lang="sk-SK" sz="7200" dirty="0" smtClean="0">
                <a:solidFill>
                  <a:srgbClr val="0075BF"/>
                </a:solidFill>
              </a:rPr>
              <a:t>). </a:t>
            </a:r>
            <a:endParaRPr lang="sk-SK" sz="7200" dirty="0">
              <a:solidFill>
                <a:srgbClr val="0075BF"/>
              </a:solidFill>
            </a:endParaRPr>
          </a:p>
          <a:p>
            <a:pPr>
              <a:spcBef>
                <a:spcPts val="1200"/>
              </a:spcBef>
            </a:pPr>
            <a:r>
              <a:rPr lang="sk-SK" sz="7200" dirty="0"/>
              <a:t>Štandardy poskytovania </a:t>
            </a:r>
            <a:r>
              <a:rPr lang="sk-SK" sz="7200" dirty="0" err="1"/>
              <a:t>cloud</a:t>
            </a:r>
            <a:r>
              <a:rPr lang="sk-SK" sz="7200" dirty="0"/>
              <a:t> </a:t>
            </a:r>
            <a:r>
              <a:rPr lang="sk-SK" sz="7200" dirty="0" err="1"/>
              <a:t>computingu</a:t>
            </a:r>
            <a:r>
              <a:rPr lang="sk-SK" sz="7200" dirty="0"/>
              <a:t> a využívania </a:t>
            </a:r>
            <a:r>
              <a:rPr lang="sk-SK" sz="7200" dirty="0" err="1"/>
              <a:t>cloudových</a:t>
            </a:r>
            <a:r>
              <a:rPr lang="sk-SK" sz="7200" dirty="0"/>
              <a:t> </a:t>
            </a:r>
            <a:r>
              <a:rPr lang="sk-SK" sz="7200" dirty="0" smtClean="0"/>
              <a:t>služieb.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b="1" dirty="0" err="1">
                <a:solidFill>
                  <a:srgbClr val="0075BF"/>
                </a:solidFill>
              </a:rPr>
              <a:t>Metadátové</a:t>
            </a:r>
            <a:r>
              <a:rPr lang="sk-SK" sz="7200" b="1" dirty="0">
                <a:solidFill>
                  <a:srgbClr val="0075BF"/>
                </a:solidFill>
              </a:rPr>
              <a:t> štandardy </a:t>
            </a:r>
            <a:r>
              <a:rPr lang="sk-SK" sz="7200" dirty="0">
                <a:solidFill>
                  <a:srgbClr val="0075BF"/>
                </a:solidFill>
              </a:rPr>
              <a:t>(napr. pre zverejňovanie zmlúv, objednávok a </a:t>
            </a:r>
            <a:r>
              <a:rPr lang="sk-SK" sz="7200" dirty="0" smtClean="0">
                <a:solidFill>
                  <a:srgbClr val="0075BF"/>
                </a:solidFill>
              </a:rPr>
              <a:t>faktúr). </a:t>
            </a:r>
            <a:endParaRPr lang="sk-SK" sz="7200" dirty="0">
              <a:solidFill>
                <a:srgbClr val="0075BF"/>
              </a:solidFill>
            </a:endParaRPr>
          </a:p>
          <a:p>
            <a:pPr>
              <a:spcBef>
                <a:spcPts val="1200"/>
              </a:spcBef>
            </a:pPr>
            <a:r>
              <a:rPr lang="sk-SK" sz="7200" dirty="0"/>
              <a:t>Štandardy pre priestorovú identifikáciu. </a:t>
            </a:r>
          </a:p>
          <a:p>
            <a:pPr>
              <a:spcBef>
                <a:spcPts val="1200"/>
              </a:spcBef>
            </a:pPr>
            <a:r>
              <a:rPr lang="sk-SK" sz="7200" dirty="0"/>
              <a:t>Štandardy pre zdravotnícke informačné </a:t>
            </a:r>
            <a:r>
              <a:rPr lang="sk-SK" sz="7200" dirty="0" smtClean="0"/>
              <a:t>systémy. </a:t>
            </a:r>
            <a:endParaRPr lang="sk-SK" sz="7200" dirty="0"/>
          </a:p>
          <a:p>
            <a:pPr>
              <a:spcBef>
                <a:spcPts val="1200"/>
              </a:spcBef>
            </a:pPr>
            <a:r>
              <a:rPr lang="sk-SK" sz="7200" b="1" dirty="0">
                <a:solidFill>
                  <a:srgbClr val="0075BF"/>
                </a:solidFill>
              </a:rPr>
              <a:t>Štandardy pre elektronické </a:t>
            </a:r>
            <a:r>
              <a:rPr lang="sk-SK" sz="7200" b="1" dirty="0" smtClean="0">
                <a:solidFill>
                  <a:srgbClr val="0075BF"/>
                </a:solidFill>
              </a:rPr>
              <a:t>registratúry. </a:t>
            </a:r>
            <a:endParaRPr lang="sk-SK" sz="7200" b="1" dirty="0">
              <a:solidFill>
                <a:srgbClr val="0075BF"/>
              </a:solidFill>
            </a:endParaRPr>
          </a:p>
          <a:p>
            <a:pPr>
              <a:spcBef>
                <a:spcPts val="1200"/>
              </a:spcBef>
            </a:pPr>
            <a:r>
              <a:rPr lang="sk-SK" sz="7200" dirty="0"/>
              <a:t>Štandardy pre elektronický </a:t>
            </a:r>
            <a:r>
              <a:rPr lang="sk-SK" sz="7200" dirty="0" smtClean="0"/>
              <a:t>podpis. </a:t>
            </a:r>
            <a:endParaRPr lang="sk-SK" sz="7200" dirty="0"/>
          </a:p>
          <a:p>
            <a:pPr>
              <a:spcBef>
                <a:spcPts val="1200"/>
              </a:spcBef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48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Dátové štandardy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487606"/>
            <a:ext cx="7344816" cy="266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75BF"/>
                </a:solidFill>
              </a:rPr>
              <a:t>Neobjavujem znova koleso ... </a:t>
            </a:r>
          </a:p>
          <a:p>
            <a:pPr marL="0" indent="0">
              <a:buNone/>
            </a:pPr>
            <a:r>
              <a:rPr lang="sk-SK" sz="2000" dirty="0" smtClean="0"/>
              <a:t>CORA GEO systémy sú postavené tak, že štruktúry údajov (tam kde je to dané výnosom) sú štandardizované.</a:t>
            </a:r>
          </a:p>
          <a:p>
            <a:pPr marL="0" indent="0">
              <a:buNone/>
            </a:pPr>
            <a:endParaRPr lang="sk-SK" sz="2000" dirty="0" smtClean="0"/>
          </a:p>
          <a:p>
            <a:r>
              <a:rPr lang="sk-SK" sz="2000" dirty="0" smtClean="0"/>
              <a:t>Údaje o osobách (Titul, meno, priezvisko, ... )</a:t>
            </a:r>
          </a:p>
          <a:p>
            <a:r>
              <a:rPr lang="sk-SK" sz="2000" dirty="0" smtClean="0"/>
              <a:t>Údaje o adresách, stavbách, katastrálne údaje, ekonomické dáta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2411760" y="4590256"/>
            <a:ext cx="5904656" cy="1797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100" b="1" dirty="0" smtClean="0">
                <a:solidFill>
                  <a:schemeClr val="tx1"/>
                </a:solidFill>
              </a:rPr>
              <a:t>Výhoda</a:t>
            </a:r>
            <a:endParaRPr lang="sk-SK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sz="2600" dirty="0" smtClean="0"/>
              <a:t>Je minimalizované riziko, že zistíte, že musíte si doplatiť za dopracovanie systému, pretože niektorá evidencia eviduje napr. iba „súpisné číslo a orientačné už nie“ a pod.</a:t>
            </a:r>
            <a:endParaRPr lang="sk-SK" sz="2600" dirty="0"/>
          </a:p>
        </p:txBody>
      </p:sp>
      <p:pic>
        <p:nvPicPr>
          <p:cNvPr id="1026" name="Picture 2" descr="C:\Users\oleksak.pavol\Desktop\8_best_practices_for_sales_lea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r="42818"/>
          <a:stretch/>
        </p:blipFill>
        <p:spPr bwMode="auto">
          <a:xfrm flipH="1">
            <a:off x="0" y="4293096"/>
            <a:ext cx="193357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1944216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75BF"/>
                </a:solidFill>
              </a:rPr>
              <a:t>Každý by chcel byť transparentný ...</a:t>
            </a:r>
          </a:p>
          <a:p>
            <a:pPr marL="0" indent="0">
              <a:buNone/>
            </a:pPr>
            <a:endParaRPr lang="sk-SK" b="1" dirty="0">
              <a:solidFill>
                <a:srgbClr val="0075BF"/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rgbClr val="0075BF"/>
              </a:solidFill>
            </a:endParaRPr>
          </a:p>
          <a:p>
            <a:pPr>
              <a:spcBef>
                <a:spcPts val="1200"/>
              </a:spcBef>
            </a:pPr>
            <a:r>
              <a:rPr lang="sk-SK" sz="2000" dirty="0" smtClean="0"/>
              <a:t>Poskytovať dáta, ale ako a aké</a:t>
            </a:r>
          </a:p>
          <a:p>
            <a:pPr>
              <a:spcBef>
                <a:spcPts val="1200"/>
              </a:spcBef>
            </a:pPr>
            <a:r>
              <a:rPr lang="sk-SK" sz="2000" dirty="0" err="1" smtClean="0"/>
              <a:t>Open</a:t>
            </a:r>
            <a:r>
              <a:rPr lang="sk-SK" sz="2000" dirty="0" smtClean="0"/>
              <a:t> dáta, Moje dáta, ...</a:t>
            </a:r>
          </a:p>
          <a:p>
            <a:pPr>
              <a:spcBef>
                <a:spcPts val="1200"/>
              </a:spcBef>
            </a:pPr>
            <a:r>
              <a:rPr lang="sk-SK" sz="2000" dirty="0" smtClean="0"/>
              <a:t>Ak máme štruktúru, potom už „iba“ zvoliť správny formát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Poskytovanie údajov - štandardy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2411760" y="4797152"/>
            <a:ext cx="6408712" cy="1590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600" b="1" dirty="0" smtClean="0">
                <a:solidFill>
                  <a:schemeClr val="tx1"/>
                </a:solidFill>
              </a:rPr>
              <a:t>Výhoda</a:t>
            </a:r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sz="3600" dirty="0" smtClean="0"/>
              <a:t>Transparentnosť</a:t>
            </a:r>
            <a:endParaRPr lang="sk-SK" sz="3600" dirty="0"/>
          </a:p>
          <a:p>
            <a:r>
              <a:rPr lang="sk-SK" sz="3600" dirty="0"/>
              <a:t>Použiteľnosť (menej požiadaviek na poskytnutie údajov)</a:t>
            </a:r>
          </a:p>
          <a:p>
            <a:r>
              <a:rPr lang="sk-SK" sz="3600" dirty="0" err="1"/>
              <a:t>Open</a:t>
            </a:r>
            <a:r>
              <a:rPr lang="sk-SK" sz="3600" dirty="0"/>
              <a:t> riešenia, aplikácie, ... , prepojiteľnosť aplikácií</a:t>
            </a:r>
          </a:p>
        </p:txBody>
      </p:sp>
      <p:pic>
        <p:nvPicPr>
          <p:cNvPr id="6" name="Picture 2" descr="C:\Users\oleksak.pavol\Desktop\8_best_practices_for_sales_lea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r="42818"/>
          <a:stretch/>
        </p:blipFill>
        <p:spPr bwMode="auto">
          <a:xfrm flipH="1">
            <a:off x="0" y="4293096"/>
            <a:ext cx="193357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7606"/>
            <a:ext cx="8229600" cy="316553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k-SK" sz="4600" b="1" dirty="0" smtClean="0">
                <a:solidFill>
                  <a:srgbClr val="0075BF"/>
                </a:solidFill>
              </a:rPr>
              <a:t>Dáta o dátach, je to potrebné...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Mať množstvo dát ale bez toho aby som vedel čo „v ktorom stĺpci je“ nemá veľmi zmysel</a:t>
            </a:r>
          </a:p>
          <a:p>
            <a:pPr>
              <a:spcBef>
                <a:spcPts val="1800"/>
              </a:spcBef>
            </a:pPr>
            <a:r>
              <a:rPr lang="sk-SK" dirty="0" err="1" smtClean="0"/>
              <a:t>Metadáta</a:t>
            </a:r>
            <a:r>
              <a:rPr lang="sk-SK" dirty="0" smtClean="0"/>
              <a:t> hovoria aj o aktuálnosti, o tom ako reprezentatívna je daná vzorka dát, ...</a:t>
            </a:r>
          </a:p>
          <a:p>
            <a:pPr>
              <a:spcBef>
                <a:spcPts val="1800"/>
              </a:spcBef>
            </a:pPr>
            <a:r>
              <a:rPr lang="sk-SK" dirty="0" smtClean="0"/>
              <a:t>Prechod od „zberu“ dát k „manažmentu“ dát – dátovej kvalite, riadeniu procesu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Metadátové</a:t>
            </a:r>
            <a:r>
              <a:rPr lang="sk-SK" dirty="0" smtClean="0"/>
              <a:t> štandardy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827584" y="5445224"/>
            <a:ext cx="62646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sk-SK" sz="3200" b="1" dirty="0" smtClean="0"/>
              <a:t>Výhoda </a:t>
            </a:r>
          </a:p>
          <a:p>
            <a:pPr>
              <a:spcBef>
                <a:spcPts val="600"/>
              </a:spcBef>
            </a:pPr>
            <a:r>
              <a:rPr lang="sk-SK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Kvalitnejšie a katalogizované dáta </a:t>
            </a:r>
          </a:p>
        </p:txBody>
      </p:sp>
      <p:pic>
        <p:nvPicPr>
          <p:cNvPr id="6" name="Picture 2" descr="C:\Users\oleksak.pavol\Desktop\8_best_practices_for_sales_lead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r="42818"/>
          <a:stretch/>
        </p:blipFill>
        <p:spPr bwMode="auto">
          <a:xfrm flipH="1">
            <a:off x="7861832" y="5157191"/>
            <a:ext cx="1282168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487606"/>
            <a:ext cx="7848872" cy="467769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sk-SK" b="1" dirty="0" smtClean="0"/>
              <a:t>Zdokumentovaný údajový model </a:t>
            </a:r>
            <a:r>
              <a:rPr lang="sk-SK" dirty="0" smtClean="0"/>
              <a:t>– viete čo máte a v akej štruktúre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sk-SK" b="1" dirty="0" smtClean="0"/>
              <a:t>Pre ukladanie dát využívame predpísané štruktúry </a:t>
            </a:r>
            <a:r>
              <a:rPr lang="sk-SK" dirty="0" smtClean="0"/>
              <a:t>– položky </a:t>
            </a:r>
          </a:p>
          <a:p>
            <a:pPr lvl="1" indent="-295275"/>
            <a:r>
              <a:rPr lang="sk-SK" dirty="0" smtClean="0"/>
              <a:t>Zjednodušená integrácia na centrálne systémy</a:t>
            </a:r>
          </a:p>
          <a:p>
            <a:pPr lvl="1" indent="-295275"/>
            <a:r>
              <a:rPr lang="sk-SK" dirty="0" smtClean="0"/>
              <a:t>Elektronickú komunikáciu</a:t>
            </a:r>
          </a:p>
          <a:p>
            <a:pPr lvl="1" indent="-295275"/>
            <a:r>
              <a:rPr lang="sk-SK" dirty="0" smtClean="0"/>
              <a:t>Identifikáciu osôb, schránok, vypĺňanie </a:t>
            </a:r>
            <a:r>
              <a:rPr lang="sk-SK" dirty="0" err="1" smtClean="0"/>
              <a:t>eFormulárov</a:t>
            </a:r>
            <a:endParaRPr lang="sk-SK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sk-SK" b="1" dirty="0" smtClean="0"/>
              <a:t>Riadený prístup k dátam </a:t>
            </a:r>
            <a:r>
              <a:rPr lang="sk-SK" dirty="0" smtClean="0"/>
              <a:t>– práve, história zmien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sk-SK" b="1" dirty="0" smtClean="0"/>
              <a:t>Publikácia a sprístupňovanie dát </a:t>
            </a:r>
            <a:r>
              <a:rPr lang="sk-SK" dirty="0" smtClean="0"/>
              <a:t>– riadené a podľa štandardov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Dáta v CORA GEO systémoch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35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904656" cy="859809"/>
          </a:xfrm>
        </p:spPr>
        <p:txBody>
          <a:bodyPr/>
          <a:lstStyle/>
          <a:p>
            <a:r>
              <a:rPr lang="sk-SK" dirty="0"/>
              <a:t>Štandardy pre elektronické registratúry.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801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12800" dirty="0" smtClean="0">
                <a:solidFill>
                  <a:srgbClr val="0075BF"/>
                </a:solidFill>
              </a:rPr>
              <a:t>Výnos 525/2011 Z. z.</a:t>
            </a:r>
          </a:p>
          <a:p>
            <a:pPr marL="0" indent="0">
              <a:buNone/>
            </a:pPr>
            <a:r>
              <a:rPr lang="sk-SK" sz="7200" dirty="0"/>
              <a:t>Štandardom pre elektronický systém správy registratúry v rámci podmienok kontroly a bezpečnosti </a:t>
            </a:r>
            <a:r>
              <a:rPr lang="sk-SK" sz="7200" dirty="0" smtClean="0"/>
              <a:t>je: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67544" y="2204864"/>
            <a:ext cx="8208912" cy="444737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61950" indent="-361950">
              <a:tabLst>
                <a:tab pos="361950" algn="l"/>
              </a:tabLst>
            </a:pPr>
            <a:r>
              <a:rPr lang="sk-SK" sz="1200" b="1" dirty="0">
                <a:solidFill>
                  <a:srgbClr val="0075BF"/>
                </a:solidFill>
              </a:rPr>
              <a:t>2.1 </a:t>
            </a:r>
            <a:r>
              <a:rPr lang="sk-SK" sz="1200" b="1" dirty="0" smtClean="0">
                <a:solidFill>
                  <a:srgbClr val="0075BF"/>
                </a:solidFill>
              </a:rPr>
              <a:t>	umožnenie </a:t>
            </a:r>
            <a:r>
              <a:rPr lang="sk-SK" sz="1200" b="1" dirty="0">
                <a:solidFill>
                  <a:srgbClr val="0075BF"/>
                </a:solidFill>
              </a:rPr>
              <a:t>vykonania akejkoľvek operácie iba oprávneným používateľom, ktorých elektronický systém správy registratúry úspešne identifikoval a autorizoval na jeho použitie.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2.2 </a:t>
            </a:r>
            <a:r>
              <a:rPr lang="sk-SK" sz="800" dirty="0" smtClean="0"/>
              <a:t>	umožnenie </a:t>
            </a:r>
            <a:r>
              <a:rPr lang="sk-SK" sz="800" dirty="0"/>
              <a:t>správcovi registratúry prideľovať na ustanovený čas prístup k elektronickým registratúrnym záznamom, spisom, vecným skupinám a </a:t>
            </a:r>
            <a:r>
              <a:rPr lang="sk-SK" sz="800" dirty="0" err="1"/>
              <a:t>metadátam</a:t>
            </a:r>
            <a:r>
              <a:rPr lang="sk-SK" sz="800" dirty="0"/>
              <a:t> konkrétnym používateľom alebo skupinám používateľov.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>
                <a:solidFill>
                  <a:srgbClr val="0075BF"/>
                </a:solidFill>
              </a:rPr>
              <a:t>2.3 </a:t>
            </a:r>
            <a:r>
              <a:rPr lang="sk-SK" sz="1200" b="1" dirty="0" smtClean="0">
                <a:solidFill>
                  <a:srgbClr val="0075BF"/>
                </a:solidFill>
              </a:rPr>
              <a:t>	umožnenie </a:t>
            </a:r>
            <a:r>
              <a:rPr lang="sk-SK" sz="1200" b="1" dirty="0">
                <a:solidFill>
                  <a:srgbClr val="0075BF"/>
                </a:solidFill>
              </a:rPr>
              <a:t>správcovi registratúry konfiguráciu oprávnení tak, aby bol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 smtClean="0">
                <a:solidFill>
                  <a:srgbClr val="0075BF"/>
                </a:solidFill>
              </a:rPr>
              <a:t>	a</a:t>
            </a:r>
            <a:r>
              <a:rPr lang="sk-SK" sz="1200" b="1" dirty="0">
                <a:solidFill>
                  <a:srgbClr val="0075BF"/>
                </a:solidFill>
              </a:rPr>
              <a:t>) obmedzený prístup ku konkrétnym spisom alebo elektronickým registratúrnym záznamom,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 smtClean="0">
                <a:solidFill>
                  <a:srgbClr val="0075BF"/>
                </a:solidFill>
              </a:rPr>
              <a:t>	b</a:t>
            </a:r>
            <a:r>
              <a:rPr lang="sk-SK" sz="1200" b="1" dirty="0">
                <a:solidFill>
                  <a:srgbClr val="0075BF"/>
                </a:solidFill>
              </a:rPr>
              <a:t>) obmedzený prístup ku konkrétnym vecným skupinám,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 smtClean="0">
                <a:solidFill>
                  <a:srgbClr val="0075BF"/>
                </a:solidFill>
              </a:rPr>
              <a:t>	c</a:t>
            </a:r>
            <a:r>
              <a:rPr lang="sk-SK" sz="1200" b="1" dirty="0">
                <a:solidFill>
                  <a:srgbClr val="0075BF"/>
                </a:solidFill>
              </a:rPr>
              <a:t>) obmedzený prístup k určitým vlastnostiam a funkciám elektronického systému správy registratúry (najmä na čítanie, na aktualizáciu alebo na vymazanie určitých prvkov </a:t>
            </a:r>
            <a:r>
              <a:rPr lang="sk-SK" sz="1200" b="1" dirty="0" err="1">
                <a:solidFill>
                  <a:srgbClr val="0075BF"/>
                </a:solidFill>
              </a:rPr>
              <a:t>metadát</a:t>
            </a:r>
            <a:r>
              <a:rPr lang="sk-SK" sz="1200" b="1" dirty="0">
                <a:solidFill>
                  <a:srgbClr val="0075BF"/>
                </a:solidFill>
              </a:rPr>
              <a:t>),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 smtClean="0">
                <a:solidFill>
                  <a:srgbClr val="0075BF"/>
                </a:solidFill>
              </a:rPr>
              <a:t>	d</a:t>
            </a:r>
            <a:r>
              <a:rPr lang="sk-SK" sz="1200" b="1" dirty="0">
                <a:solidFill>
                  <a:srgbClr val="0075BF"/>
                </a:solidFill>
              </a:rPr>
              <a:t>) odmietnutý prístup ku konkrétnym spisom alebo elektronickým registratúrnym záznamom po ustanovenom dátume,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 smtClean="0">
                <a:solidFill>
                  <a:srgbClr val="0075BF"/>
                </a:solidFill>
              </a:rPr>
              <a:t>	e</a:t>
            </a:r>
            <a:r>
              <a:rPr lang="sk-SK" sz="1200" b="1" dirty="0">
                <a:solidFill>
                  <a:srgbClr val="0075BF"/>
                </a:solidFill>
              </a:rPr>
              <a:t>) umožnený prístup ku konkrétnym spisom alebo elektronickým registratúrnym záznamom po ustanovenom dátume.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2.4 </a:t>
            </a:r>
            <a:r>
              <a:rPr lang="sk-SK" sz="1100" dirty="0" smtClean="0"/>
              <a:t>	</a:t>
            </a:r>
            <a:r>
              <a:rPr lang="sk-SK" sz="800" dirty="0" smtClean="0"/>
              <a:t>umožnenie </a:t>
            </a:r>
            <a:r>
              <a:rPr lang="sk-SK" sz="800" dirty="0"/>
              <a:t>správcovi registratúry prideľovať alebo odoberať používateľom roly a pri skupinách používateľov pridávať alebo odoberať používateľa.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2.5 </a:t>
            </a:r>
            <a:r>
              <a:rPr lang="sk-SK" sz="800" dirty="0" smtClean="0"/>
              <a:t>	umožnenie </a:t>
            </a:r>
            <a:r>
              <a:rPr lang="sk-SK" sz="800" dirty="0"/>
              <a:t>správcovi registratúry definovať na používateľské roly rovnaké prístupové práva ako pre jednotlivých používateľov.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2.6 </a:t>
            </a:r>
            <a:r>
              <a:rPr lang="sk-SK" sz="800" dirty="0" smtClean="0"/>
              <a:t>	umožnenie </a:t>
            </a:r>
            <a:r>
              <a:rPr lang="sk-SK" sz="800" dirty="0"/>
              <a:t>správcovi registratúry označiť konkrétneho používateľa ako neaktívneho bez toho, aby používateľa vyradil zo systému.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2.7 </a:t>
            </a:r>
            <a:r>
              <a:rPr lang="sk-SK" sz="800" dirty="0" smtClean="0"/>
              <a:t>	umožnenie </a:t>
            </a:r>
            <a:r>
              <a:rPr lang="sk-SK" sz="800" dirty="0"/>
              <a:t>správcovi registratúry zriaďovať a udržiavať skupiny používateľov, ktorými </a:t>
            </a:r>
            <a:r>
              <a:rPr lang="sk-SK" sz="800" dirty="0" smtClean="0"/>
              <a:t>sú </a:t>
            </a:r>
            <a:r>
              <a:rPr lang="sk-SK" sz="800" dirty="0"/>
              <a:t>napríklad „Vedenie organizácie”, „Projektový tím” a podobne.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2.8 </a:t>
            </a:r>
            <a:r>
              <a:rPr lang="sk-SK" sz="800" dirty="0" smtClean="0"/>
              <a:t>	umožnenie </a:t>
            </a:r>
            <a:r>
              <a:rPr lang="sk-SK" sz="800" dirty="0"/>
              <a:t>používateľovi, aby bol členom jednej skupiny používateľov, viacerých skupín používateľov alebo aby nebol členom žiadnej skupiny používateľov.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2.9 </a:t>
            </a:r>
            <a:r>
              <a:rPr lang="sk-SK" sz="800" dirty="0" smtClean="0"/>
              <a:t>	umožnenie </a:t>
            </a:r>
            <a:r>
              <a:rPr lang="sk-SK" sz="800" dirty="0"/>
              <a:t>správcovi registratúry vytvoriť jednorazové účelové zoznamy jednotlivých používateľov na kontrolu ich prístupu ku konkrétnym subjektom.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2.10 </a:t>
            </a:r>
            <a:r>
              <a:rPr lang="sk-SK" sz="800" dirty="0" smtClean="0"/>
              <a:t>	umožnenie </a:t>
            </a:r>
            <a:r>
              <a:rPr lang="sk-SK" sz="800" dirty="0"/>
              <a:t>ustanoviť schvaľovateľom, ktorí ďalší používatelia alebo skupiny používateľov majú k príslušným elektronickým registratúrnym záznamom prístup.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2.11 </a:t>
            </a:r>
            <a:r>
              <a:rPr lang="sk-SK" sz="800" dirty="0" smtClean="0"/>
              <a:t>	umožnenie </a:t>
            </a:r>
            <a:r>
              <a:rPr lang="sk-SK" sz="800" dirty="0"/>
              <a:t>správcovi registratúry vytvárať a spravovať pravidlá s cieľom určovať práva používateľov k funkciám elektronického systému správy registratúry, a to tak, že rôzne roly majú prístup k rôznym kombináciám funkcií.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1200" b="1" dirty="0">
                <a:solidFill>
                  <a:srgbClr val="0075BF"/>
                </a:solidFill>
              </a:rPr>
              <a:t>2.12 </a:t>
            </a:r>
            <a:r>
              <a:rPr lang="sk-SK" sz="1200" b="1" dirty="0" smtClean="0">
                <a:solidFill>
                  <a:srgbClr val="0075BF"/>
                </a:solidFill>
              </a:rPr>
              <a:t>	že </a:t>
            </a:r>
            <a:r>
              <a:rPr lang="sk-SK" sz="1200" b="1" dirty="0">
                <a:solidFill>
                  <a:srgbClr val="0075BF"/>
                </a:solidFill>
              </a:rPr>
              <a:t>ak používateľ vykonáva vyhľadávanie zahŕňajúce vyhľadávanie podľa obsahu (napríklad prostredníctvom </a:t>
            </a:r>
            <a:r>
              <a:rPr lang="sk-SK" sz="1200" b="1" dirty="0" err="1">
                <a:solidFill>
                  <a:srgbClr val="0075BF"/>
                </a:solidFill>
              </a:rPr>
              <a:t>plnotextového</a:t>
            </a:r>
            <a:r>
              <a:rPr lang="sk-SK" sz="1200" b="1" dirty="0">
                <a:solidFill>
                  <a:srgbClr val="0075BF"/>
                </a:solidFill>
              </a:rPr>
              <a:t> vyhľadávania), elektronický systém správy registratúry nezahrnie do výsledku hľadania elektronické registratúrne záznamy, ku ktorým nemá používateľ prístup.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/>
              <a:t>2.13 </a:t>
            </a:r>
            <a:r>
              <a:rPr lang="sk-SK" sz="800" dirty="0" smtClean="0"/>
              <a:t>	že </a:t>
            </a:r>
            <a:r>
              <a:rPr lang="sk-SK" sz="800" dirty="0"/>
              <a:t>ak používateľ požaduje prístup k entitám registratúry, ku ktorým nemá prístupové práva, elektronický systém správy registratúry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 smtClean="0"/>
              <a:t>	a</a:t>
            </a:r>
            <a:r>
              <a:rPr lang="sk-SK" sz="800" dirty="0"/>
              <a:t>) neposkytne žiadne informácie o entite registratúry (používateľovi nie je poskytnutá informácia, či entita registratúry existuje alebo nie) alebo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 smtClean="0"/>
              <a:t>	b</a:t>
            </a:r>
            <a:r>
              <a:rPr lang="sk-SK" sz="800" dirty="0"/>
              <a:t>) potvrdí existenciu entity registratúry (znázorní identifikátor spisu alebo elektronického registratúrneho záznamu) alebo uvedie schvaľovateľa entity registratúry, neznázorní však názov ani iné </a:t>
            </a:r>
            <a:r>
              <a:rPr lang="sk-SK" sz="800" dirty="0" err="1"/>
              <a:t>metadáta</a:t>
            </a:r>
            <a:r>
              <a:rPr lang="sk-SK" sz="800" dirty="0"/>
              <a:t> alebo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 smtClean="0"/>
              <a:t>	c</a:t>
            </a:r>
            <a:r>
              <a:rPr lang="sk-SK" sz="800" dirty="0"/>
              <a:t>) znázorní iba názov, typ entity registratúry (napríklad pri vecnej skupine a registratúrnom zázname) alebo dátum vytvorenia a schvaľovateľa alebo</a:t>
            </a:r>
          </a:p>
          <a:p>
            <a:pPr marL="361950" indent="-361950">
              <a:tabLst>
                <a:tab pos="361950" algn="l"/>
              </a:tabLst>
            </a:pPr>
            <a:r>
              <a:rPr lang="sk-SK" sz="800" dirty="0" smtClean="0"/>
              <a:t>	d</a:t>
            </a:r>
            <a:r>
              <a:rPr lang="sk-SK" sz="800" dirty="0"/>
              <a:t>) znázorní názov a ďalšie </a:t>
            </a:r>
            <a:r>
              <a:rPr lang="sk-SK" sz="800" dirty="0" err="1"/>
              <a:t>metadáta</a:t>
            </a:r>
            <a:r>
              <a:rPr lang="sk-SK" sz="800" dirty="0"/>
              <a:t> entity registratúry</a:t>
            </a:r>
            <a:r>
              <a:rPr lang="sk-SK" sz="800" dirty="0" smtClean="0"/>
              <a:t>.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35897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1628800"/>
            <a:ext cx="4499992" cy="4248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5904656" cy="859809"/>
          </a:xfrm>
        </p:spPr>
        <p:txBody>
          <a:bodyPr/>
          <a:lstStyle/>
          <a:p>
            <a:r>
              <a:rPr lang="sk-SK" dirty="0"/>
              <a:t>Štandardy pre elektronické registratúry.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348880"/>
            <a:ext cx="338437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solidFill>
                  <a:schemeClr val="tx1"/>
                </a:solidFill>
              </a:rPr>
              <a:t>O</a:t>
            </a:r>
            <a:r>
              <a:rPr lang="sk-SK" sz="2800" dirty="0">
                <a:solidFill>
                  <a:schemeClr val="tx1"/>
                </a:solidFill>
              </a:rPr>
              <a:t>pätovné posúdenie </a:t>
            </a:r>
            <a:r>
              <a:rPr lang="sk-SK" sz="2800" dirty="0" smtClean="0">
                <a:solidFill>
                  <a:schemeClr val="tx1"/>
                </a:solidFill>
              </a:rPr>
              <a:t>našich IS, potvrdilo </a:t>
            </a:r>
            <a:r>
              <a:rPr lang="sk-SK" sz="2800" b="1" dirty="0" smtClean="0">
                <a:solidFill>
                  <a:srgbClr val="0075BF"/>
                </a:solidFill>
              </a:rPr>
              <a:t>stupeň vysokej zhody </a:t>
            </a:r>
            <a:r>
              <a:rPr lang="sk-SK" sz="2800" dirty="0" smtClean="0">
                <a:solidFill>
                  <a:schemeClr val="tx1"/>
                </a:solidFill>
              </a:rPr>
              <a:t>s požiadavkami výnosu MV SR aj pri integrácii na ÚPVS.</a:t>
            </a:r>
          </a:p>
          <a:p>
            <a:pPr marL="0" indent="0">
              <a:buNone/>
            </a:pP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22" y="1273874"/>
            <a:ext cx="3560134" cy="503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2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Aký je teda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txBody>
          <a:bodyPr numCol="2" spcCol="72000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75BF"/>
                </a:solidFill>
              </a:rPr>
              <a:t>Kybernetická bezpečnosť </a:t>
            </a:r>
            <a:r>
              <a:rPr lang="sk-SK" b="1" dirty="0">
                <a:solidFill>
                  <a:srgbClr val="0075BF"/>
                </a:solidFill>
              </a:rPr>
              <a:t>je ale hlavne v rovine metodickej, kontrolnej a oznamovacej (dokumentačnej). </a:t>
            </a:r>
            <a:endParaRPr lang="sk-SK" b="1" dirty="0" smtClean="0">
              <a:solidFill>
                <a:srgbClr val="0075BF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/>
                </a:solidFill>
              </a:rPr>
              <a:t>Nejde „iba“ o nejaký modul alebo softvér (ale procesne sa ich dotýka).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Informačná bezpečnosť je veľmi široká oblasť, kde rovnako ako pri KB nestačí zakúpiť akúsi čarovnú „službu“, ale je potrebné neustále inovovanie, rozširovanie a kontrolovanie procesov, ktoré sú s ňou spojené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611560" y="4005064"/>
            <a:ext cx="26642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 b="49542"/>
          <a:stretch/>
        </p:blipFill>
        <p:spPr>
          <a:xfrm>
            <a:off x="0" y="-5932040"/>
            <a:ext cx="9144000" cy="6858000"/>
          </a:xfrm>
          <a:prstGeom prst="rect">
            <a:avLst/>
          </a:prstGeom>
        </p:spPr>
      </p:pic>
      <p:sp>
        <p:nvSpPr>
          <p:cNvPr id="8" name="Nadpis 5"/>
          <p:cNvSpPr>
            <a:spLocks noGrp="1"/>
          </p:cNvSpPr>
          <p:nvPr>
            <p:ph type="title" idx="4294967295"/>
          </p:nvPr>
        </p:nvSpPr>
        <p:spPr>
          <a:xfrm>
            <a:off x="4938462" y="3501008"/>
            <a:ext cx="4890120" cy="720080"/>
          </a:xfrm>
          <a:ln>
            <a:noFill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Martin </a:t>
            </a:r>
            <a:r>
              <a:rPr lang="sk-SK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Valluš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/>
            </a:r>
            <a:b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Marian </a:t>
            </a:r>
            <a:r>
              <a:rPr lang="sk-SK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Pavuk</a:t>
            </a:r>
            <a:endParaRPr lang="sk-SK" sz="2400" dirty="0">
              <a:solidFill>
                <a:srgbClr val="F79239"/>
              </a:solidFill>
              <a:effectLst/>
            </a:endParaRPr>
          </a:p>
        </p:txBody>
      </p:sp>
      <p:sp>
        <p:nvSpPr>
          <p:cNvPr id="9" name="Nadpis 5"/>
          <p:cNvSpPr txBox="1">
            <a:spLocks/>
          </p:cNvSpPr>
          <p:nvPr/>
        </p:nvSpPr>
        <p:spPr>
          <a:xfrm>
            <a:off x="4938462" y="4429224"/>
            <a:ext cx="3960441" cy="101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all">
                <a:ln w="19050">
                  <a:noFill/>
                </a:ln>
                <a:solidFill>
                  <a:srgbClr val="004F9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sk-SK" altLang="sk-SK" sz="180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 GEO, s. r. o.      </a:t>
            </a:r>
            <a:r>
              <a:rPr lang="en-GB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  <a:t/>
            </a:r>
            <a:br>
              <a:rPr lang="en-GB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itchFamily="18" charset="2"/>
              </a:rPr>
            </a:br>
            <a:r>
              <a:rPr lang="sk-SK" altLang="sk-SK" sz="1800" b="0" cap="none" dirty="0" err="1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obchod@corageo.sk</a:t>
            </a:r>
            <a:r>
              <a:rPr lang="sk-SK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800" b="0" cap="none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1800" b="0" cap="none" dirty="0" err="1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www.corageo.sk</a:t>
            </a:r>
            <a:r>
              <a:rPr lang="sk-SK" altLang="sk-SK" sz="1800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800" dirty="0" smtClean="0">
                <a:solidFill>
                  <a:srgbClr val="F792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sz="1800" dirty="0">
              <a:solidFill>
                <a:srgbClr val="F79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05" y="415800"/>
            <a:ext cx="3369639" cy="27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9685E-6 L 0 0.4655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čom NEBUDEME rozprávať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sz="3600" b="1" dirty="0" smtClean="0">
                <a:solidFill>
                  <a:srgbClr val="0075BF"/>
                </a:solidFill>
              </a:rPr>
              <a:t>KYBERNETICKÁ BEZPEČNOSŤ - §§§</a:t>
            </a:r>
          </a:p>
          <a:p>
            <a:endParaRPr lang="sk-SK" sz="2600" dirty="0" smtClean="0"/>
          </a:p>
          <a:p>
            <a:pPr marL="1619250" indent="-1619250">
              <a:buNone/>
              <a:tabLst>
                <a:tab pos="1619250" algn="l"/>
              </a:tabLst>
            </a:pPr>
            <a:r>
              <a:rPr lang="sk-SK" sz="2600" b="1" dirty="0" smtClean="0"/>
              <a:t>69/2018 </a:t>
            </a:r>
            <a:r>
              <a:rPr lang="sk-SK" sz="2600" b="1" dirty="0"/>
              <a:t>Z. z</a:t>
            </a:r>
            <a:r>
              <a:rPr lang="sk-SK" sz="2600" b="1" dirty="0" smtClean="0"/>
              <a:t>. 	</a:t>
            </a:r>
            <a:r>
              <a:rPr lang="sk-SK" sz="2600" b="1" dirty="0" smtClean="0">
                <a:solidFill>
                  <a:srgbClr val="0075BF"/>
                </a:solidFill>
              </a:rPr>
              <a:t>Zákon </a:t>
            </a:r>
            <a:r>
              <a:rPr lang="sk-SK" sz="2600" b="1" dirty="0">
                <a:solidFill>
                  <a:srgbClr val="0075BF"/>
                </a:solidFill>
              </a:rPr>
              <a:t>o kybernetickej </a:t>
            </a:r>
            <a:r>
              <a:rPr lang="sk-SK" sz="2600" b="1" dirty="0" smtClean="0">
                <a:solidFill>
                  <a:srgbClr val="0075BF"/>
                </a:solidFill>
              </a:rPr>
              <a:t>bezpečnosti</a:t>
            </a:r>
          </a:p>
          <a:p>
            <a:pPr marL="1619250" indent="-1619250">
              <a:tabLst>
                <a:tab pos="1619250" algn="l"/>
              </a:tabLst>
            </a:pPr>
            <a:endParaRPr lang="sk-SK" sz="2600" dirty="0"/>
          </a:p>
          <a:p>
            <a:pPr marL="1619250" indent="-1619250">
              <a:buNone/>
              <a:tabLst>
                <a:tab pos="1619250" algn="l"/>
              </a:tabLst>
            </a:pPr>
            <a:r>
              <a:rPr lang="sk-SK" sz="2600" dirty="0" smtClean="0"/>
              <a:t>164/2018 </a:t>
            </a:r>
            <a:r>
              <a:rPr lang="sk-SK" sz="2600" dirty="0"/>
              <a:t>Z. z</a:t>
            </a:r>
            <a:r>
              <a:rPr lang="sk-SK" sz="2600" dirty="0" smtClean="0"/>
              <a:t>. 	Vyhláška</a:t>
            </a:r>
            <a:r>
              <a:rPr lang="sk-SK" sz="2600" dirty="0"/>
              <a:t>, ktorou sa určujú </a:t>
            </a:r>
            <a:r>
              <a:rPr lang="sk-SK" sz="2600" b="1" dirty="0">
                <a:solidFill>
                  <a:srgbClr val="0075BF"/>
                </a:solidFill>
              </a:rPr>
              <a:t>identifikačné kritériá prevádzkovanej </a:t>
            </a:r>
            <a:r>
              <a:rPr lang="sk-SK" sz="2600" b="1" dirty="0" smtClean="0">
                <a:solidFill>
                  <a:srgbClr val="0075BF"/>
                </a:solidFill>
              </a:rPr>
              <a:t>služby</a:t>
            </a:r>
          </a:p>
          <a:p>
            <a:pPr marL="1619250" indent="-1619250">
              <a:tabLst>
                <a:tab pos="1619250" algn="l"/>
              </a:tabLst>
            </a:pPr>
            <a:endParaRPr lang="sk-SK" sz="2600" dirty="0">
              <a:solidFill>
                <a:srgbClr val="FF0000"/>
              </a:solidFill>
            </a:endParaRPr>
          </a:p>
          <a:p>
            <a:pPr marL="1619250" indent="-1619250">
              <a:buNone/>
              <a:tabLst>
                <a:tab pos="1619250" algn="l"/>
              </a:tabLst>
            </a:pPr>
            <a:r>
              <a:rPr lang="sk-SK" sz="2600" dirty="0" smtClean="0"/>
              <a:t>165/2018 </a:t>
            </a:r>
            <a:r>
              <a:rPr lang="sk-SK" sz="2600" dirty="0"/>
              <a:t>Z. z</a:t>
            </a:r>
            <a:r>
              <a:rPr lang="sk-SK" sz="2600" dirty="0" smtClean="0"/>
              <a:t>. 	Vyhláška </a:t>
            </a:r>
            <a:r>
              <a:rPr lang="sk-SK" sz="2600" dirty="0"/>
              <a:t>pre jednotlivé </a:t>
            </a:r>
            <a:r>
              <a:rPr lang="sk-SK" sz="2600" b="1" dirty="0">
                <a:solidFill>
                  <a:srgbClr val="0075BF"/>
                </a:solidFill>
              </a:rPr>
              <a:t>kategórie závažných kybernetických bezpečnostných </a:t>
            </a:r>
            <a:r>
              <a:rPr lang="sk-SK" sz="2600" b="1" dirty="0" smtClean="0">
                <a:solidFill>
                  <a:srgbClr val="0075BF"/>
                </a:solidFill>
              </a:rPr>
              <a:t>incidentov</a:t>
            </a:r>
          </a:p>
          <a:p>
            <a:pPr marL="1619250" indent="-1619250">
              <a:tabLst>
                <a:tab pos="1619250" algn="l"/>
              </a:tabLst>
            </a:pPr>
            <a:endParaRPr lang="sk-SK" sz="2600" dirty="0">
              <a:solidFill>
                <a:schemeClr val="tx1"/>
              </a:solidFill>
            </a:endParaRPr>
          </a:p>
          <a:p>
            <a:pPr marL="1619250" indent="-1619250">
              <a:buNone/>
              <a:tabLst>
                <a:tab pos="1619250" algn="l"/>
              </a:tabLst>
            </a:pPr>
            <a:r>
              <a:rPr lang="sk-SK" sz="2600" dirty="0" smtClean="0"/>
              <a:t>166/2018 </a:t>
            </a:r>
            <a:r>
              <a:rPr lang="sk-SK" sz="2600" dirty="0"/>
              <a:t>Z. z</a:t>
            </a:r>
            <a:r>
              <a:rPr lang="sk-SK" sz="2600" dirty="0" smtClean="0"/>
              <a:t>. 	Vyhláška </a:t>
            </a:r>
            <a:r>
              <a:rPr lang="sk-SK" sz="2600" dirty="0"/>
              <a:t>pre </a:t>
            </a:r>
            <a:r>
              <a:rPr lang="sk-SK" sz="2600" b="1" dirty="0">
                <a:solidFill>
                  <a:srgbClr val="0075BF"/>
                </a:solidFill>
              </a:rPr>
              <a:t>riešenie kybernetických bezpečnostných </a:t>
            </a:r>
            <a:r>
              <a:rPr lang="sk-SK" sz="2600" b="1" dirty="0" smtClean="0">
                <a:solidFill>
                  <a:srgbClr val="0075BF"/>
                </a:solidFill>
              </a:rPr>
              <a:t>incidentov</a:t>
            </a:r>
          </a:p>
          <a:p>
            <a:pPr marL="1619250" indent="-1619250">
              <a:tabLst>
                <a:tab pos="1619250" algn="l"/>
              </a:tabLst>
            </a:pPr>
            <a:endParaRPr lang="sk-SK" sz="2600" dirty="0"/>
          </a:p>
          <a:p>
            <a:pPr marL="1619250" indent="-1619250">
              <a:buNone/>
              <a:tabLst>
                <a:tab pos="1619250" algn="l"/>
              </a:tabLst>
            </a:pPr>
            <a:r>
              <a:rPr lang="sk-SK" sz="2600" dirty="0" smtClean="0"/>
              <a:t>362/2018 </a:t>
            </a:r>
            <a:r>
              <a:rPr lang="sk-SK" sz="2600" dirty="0"/>
              <a:t>Z. z</a:t>
            </a:r>
            <a:r>
              <a:rPr lang="sk-SK" sz="2600" dirty="0" smtClean="0"/>
              <a:t>. 	Vyhláška</a:t>
            </a:r>
            <a:r>
              <a:rPr lang="sk-SK" sz="2600" dirty="0"/>
              <a:t>, ktorou sa ustanovuje </a:t>
            </a:r>
            <a:r>
              <a:rPr lang="sk-SK" sz="2600" b="1" dirty="0">
                <a:solidFill>
                  <a:srgbClr val="0075BF"/>
                </a:solidFill>
              </a:rPr>
              <a:t>obsah bezpečnostných opatrení</a:t>
            </a:r>
            <a:r>
              <a:rPr lang="sk-SK" sz="2600" dirty="0"/>
              <a:t>, obsah a štruktúra bezpečnostnej dokumentácie a rozsah všeobecných bezpečnostných </a:t>
            </a:r>
            <a:r>
              <a:rPr lang="sk-SK" sz="2600" dirty="0" smtClean="0"/>
              <a:t>opatrení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28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3923928" y="1484784"/>
            <a:ext cx="5220072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6408712" cy="859809"/>
          </a:xfrm>
        </p:spPr>
        <p:txBody>
          <a:bodyPr/>
          <a:lstStyle/>
          <a:p>
            <a:r>
              <a:rPr lang="sk-SK" dirty="0" smtClean="0"/>
              <a:t>Koho sa týka sa zákon</a:t>
            </a:r>
            <a:r>
              <a:rPr lang="en-US" dirty="0" smtClean="0"/>
              <a:t> o</a:t>
            </a:r>
            <a:r>
              <a:rPr lang="sk-SK" dirty="0" smtClean="0"/>
              <a:t> KB miest?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11960" y="1484784"/>
            <a:ext cx="4536504" cy="4608512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rgbClr val="0075BF"/>
                </a:solidFill>
              </a:rPr>
              <a:t>MESTO MÔŽE BYŤ PREVÁDZKOVATEĽ</a:t>
            </a:r>
          </a:p>
          <a:p>
            <a:pPr marL="0" indent="0">
              <a:buNone/>
            </a:pPr>
            <a:r>
              <a:rPr lang="sk-SK" sz="2400" b="1" dirty="0" smtClean="0"/>
              <a:t>Podmienky určuje Príloha 1 </a:t>
            </a:r>
          </a:p>
          <a:p>
            <a:pPr marL="0" indent="0">
              <a:buNone/>
            </a:pPr>
            <a:r>
              <a:rPr lang="sk-SK" sz="2400" dirty="0" smtClean="0"/>
              <a:t>Mesta/obce </a:t>
            </a:r>
            <a:r>
              <a:rPr lang="sk-SK" sz="2400" u="sng" dirty="0"/>
              <a:t>spadajú</a:t>
            </a:r>
            <a:r>
              <a:rPr lang="sk-SK" sz="2400" dirty="0"/>
              <a:t> podľa časti 10 (</a:t>
            </a:r>
            <a:r>
              <a:rPr lang="sk-SK" sz="2400" dirty="0" smtClean="0"/>
              <a:t>tabuľky) </a:t>
            </a:r>
            <a:r>
              <a:rPr lang="sk-SK" sz="2400" dirty="0"/>
              <a:t>– Sektor - Verejná správa, Podsektor - správcovia a prevádzkovatelia sietí a informačných systémov verejnej </a:t>
            </a:r>
            <a:r>
              <a:rPr lang="sk-SK" sz="2400" dirty="0" smtClean="0"/>
              <a:t>správy</a:t>
            </a:r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endParaRPr lang="sk-SK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rgbClr val="0075BF"/>
                </a:solidFill>
              </a:rPr>
              <a:t>MESTO MÔŽE MAŤ ZÁKLADNÚ SLUŽBU </a:t>
            </a:r>
          </a:p>
          <a:p>
            <a:pPr marL="0" indent="0">
              <a:buNone/>
            </a:pPr>
            <a:r>
              <a:rPr lang="sk-SK" sz="2400" b="1" dirty="0" smtClean="0"/>
              <a:t>Čo </a:t>
            </a:r>
            <a:r>
              <a:rPr lang="sk-SK" sz="2400" b="1" dirty="0"/>
              <a:t>je základná služba</a:t>
            </a:r>
            <a:r>
              <a:rPr lang="sk-SK" sz="2400" dirty="0"/>
              <a:t> (ZS</a:t>
            </a:r>
            <a:r>
              <a:rPr lang="sk-SK" sz="2400" dirty="0" smtClean="0"/>
              <a:t>) určuje </a:t>
            </a:r>
            <a:r>
              <a:rPr lang="sk-SK" sz="2400" dirty="0"/>
              <a:t>§3 odsek k2 a odsek </a:t>
            </a:r>
            <a:r>
              <a:rPr lang="sk-SK" sz="2400" dirty="0" smtClean="0"/>
              <a:t>1 </a:t>
            </a:r>
            <a:r>
              <a:rPr lang="sk-SK" sz="2400" dirty="0"/>
              <a:t>+ Vyhláška </a:t>
            </a:r>
            <a:r>
              <a:rPr lang="sk-SK" sz="2400" dirty="0" smtClean="0"/>
              <a:t>164/2018</a:t>
            </a:r>
          </a:p>
          <a:p>
            <a:r>
              <a:rPr lang="sk-SK" sz="2400" dirty="0" smtClean="0"/>
              <a:t>Mesto </a:t>
            </a:r>
            <a:r>
              <a:rPr lang="sk-SK" sz="2400" dirty="0"/>
              <a:t>má </a:t>
            </a:r>
            <a:r>
              <a:rPr lang="sk-SK" sz="2400" dirty="0" smtClean="0"/>
              <a:t>Informačný systém verejnej správy (ISVS) + </a:t>
            </a:r>
            <a:r>
              <a:rPr lang="sk-SK" sz="2400" dirty="0"/>
              <a:t>má viac ako 1000 osôb v </a:t>
            </a:r>
            <a:r>
              <a:rPr lang="sk-SK" sz="2400" dirty="0" smtClean="0"/>
              <a:t>evidencií + </a:t>
            </a:r>
            <a:r>
              <a:rPr lang="sk-SK" sz="2400" dirty="0"/>
              <a:t>IS má vplyv na fungovanie OVM </a:t>
            </a:r>
            <a:endParaRPr lang="sk-SK" sz="2400" dirty="0" smtClean="0"/>
          </a:p>
          <a:p>
            <a:pPr lvl="1"/>
            <a:endParaRPr lang="sk-SK" sz="2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0075BF"/>
                </a:solidFill>
              </a:rPr>
              <a:t>P</a:t>
            </a:r>
            <a:r>
              <a:rPr lang="sk-SK" sz="2400" b="1" dirty="0" smtClean="0">
                <a:solidFill>
                  <a:srgbClr val="0075BF"/>
                </a:solidFill>
              </a:rPr>
              <a:t>ovinnosti zo zákona plynú</a:t>
            </a:r>
            <a:r>
              <a:rPr lang="sk-SK" sz="2400" b="1" dirty="0">
                <a:solidFill>
                  <a:srgbClr val="0075BF"/>
                </a:solidFill>
              </a:rPr>
              <a:t>, až </a:t>
            </a:r>
            <a:r>
              <a:rPr lang="sk-SK" sz="2400" b="1" dirty="0" smtClean="0">
                <a:solidFill>
                  <a:srgbClr val="0075BF"/>
                </a:solidFill>
              </a:rPr>
              <a:t>po registrácií a zaradení do „Zoznamov“  NBÚ</a:t>
            </a:r>
            <a:endParaRPr lang="sk-SK" sz="2400" b="1" dirty="0">
              <a:solidFill>
                <a:srgbClr val="0075BF"/>
              </a:solidFill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539552" y="1340768"/>
            <a:ext cx="295232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b="1" dirty="0" smtClean="0">
                <a:solidFill>
                  <a:srgbClr val="0075BF"/>
                </a:solidFill>
              </a:rPr>
              <a:t>TAXATÍVNE ZÁKON NEVYMENÚVA </a:t>
            </a:r>
            <a:r>
              <a:rPr lang="sk-SK" sz="2400" b="1" dirty="0" smtClean="0">
                <a:solidFill>
                  <a:schemeClr val="tx1"/>
                </a:solidFill>
              </a:rPr>
              <a:t>Prevádzkovateľa základnej služby (PZS) ale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sk-SK" sz="2400" b="1" dirty="0" smtClean="0">
                <a:solidFill>
                  <a:srgbClr val="0075BF"/>
                </a:solidFill>
              </a:rPr>
              <a:t>STANOVUJE PODMIENKY</a:t>
            </a:r>
            <a:r>
              <a:rPr lang="sk-SK" sz="2400" b="1" dirty="0" smtClean="0">
                <a:solidFill>
                  <a:schemeClr val="tx1"/>
                </a:solidFill>
              </a:rPr>
              <a:t>, za </a:t>
            </a:r>
            <a:r>
              <a:rPr lang="sk-SK" sz="2400" b="1" dirty="0">
                <a:solidFill>
                  <a:schemeClr val="tx1"/>
                </a:solidFill>
              </a:rPr>
              <a:t>ktorých sa organizácia môže považovať za </a:t>
            </a:r>
            <a:r>
              <a:rPr lang="sk-SK" sz="2400" b="1" dirty="0" smtClean="0">
                <a:solidFill>
                  <a:schemeClr val="tx1"/>
                </a:solidFill>
              </a:rPr>
              <a:t>PZS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2708920"/>
            <a:ext cx="914400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potrebné uvedomiť si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09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b="1" dirty="0" smtClean="0">
                <a:solidFill>
                  <a:srgbClr val="0075BF"/>
                </a:solidFill>
                <a:sym typeface="Wingdings" panose="05000000000000000000" pitchFamily="2" charset="2"/>
              </a:rPr>
              <a:t>RIEŠENIE „BEZPEČNOSTI“ JE RIEŠENÍM „PROCESU“ </a:t>
            </a:r>
            <a:r>
              <a:rPr lang="sk-SK" sz="2000" dirty="0" smtClean="0">
                <a:solidFill>
                  <a:srgbClr val="0075BF"/>
                </a:solidFill>
                <a:sym typeface="Wingdings" panose="05000000000000000000" pitchFamily="2" charset="2"/>
              </a:rPr>
              <a:t>(NIE SOFTVÉRU)</a:t>
            </a:r>
          </a:p>
          <a:p>
            <a:pPr marL="0" lvl="1" indent="0">
              <a:buNone/>
            </a:pPr>
            <a:r>
              <a:rPr lang="sk-SK" sz="2000" b="1" dirty="0" smtClean="0">
                <a:solidFill>
                  <a:schemeClr val="tx1"/>
                </a:solidFill>
              </a:rPr>
              <a:t>Zjednodušene povedané: „</a:t>
            </a:r>
            <a:r>
              <a:rPr lang="sk-SK" sz="2000" dirty="0" smtClean="0">
                <a:solidFill>
                  <a:schemeClr val="tx1"/>
                </a:solidFill>
              </a:rPr>
              <a:t>Mesto potrebuje </a:t>
            </a:r>
            <a:r>
              <a:rPr lang="sk-SK" sz="2000" dirty="0">
                <a:solidFill>
                  <a:schemeClr val="tx1"/>
                </a:solidFill>
              </a:rPr>
              <a:t>zaviesť ISO </a:t>
            </a:r>
            <a:r>
              <a:rPr lang="sk-SK" sz="2000" dirty="0" smtClean="0">
                <a:solidFill>
                  <a:schemeClr val="tx1"/>
                </a:solidFill>
              </a:rPr>
              <a:t>27002 alebo obdobnú normu, čo nie je jednoduchá </a:t>
            </a:r>
            <a:r>
              <a:rPr lang="sk-SK" sz="2000" dirty="0">
                <a:solidFill>
                  <a:schemeClr val="tx1"/>
                </a:solidFill>
              </a:rPr>
              <a:t>vec (finančne aj organizačne</a:t>
            </a:r>
            <a:r>
              <a:rPr lang="sk-SK" sz="2000" dirty="0" smtClean="0">
                <a:solidFill>
                  <a:schemeClr val="tx1"/>
                </a:solidFill>
              </a:rPr>
              <a:t>)“</a:t>
            </a:r>
            <a:endParaRPr lang="sk-SK" sz="2000" dirty="0">
              <a:solidFill>
                <a:schemeClr val="tx1"/>
              </a:solidFill>
            </a:endParaRPr>
          </a:p>
          <a:p>
            <a:endParaRPr lang="sk-SK" sz="1600" dirty="0" smtClean="0">
              <a:sym typeface="Wingdings" panose="05000000000000000000" pitchFamily="2" charset="2"/>
            </a:endParaRPr>
          </a:p>
          <a:p>
            <a:endParaRPr lang="sk-SK" sz="1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AK SA MESTO POVAŽUJE ZA PREVÁDZKOVATEĽA ZÁKLADNEJ SLUŽBY, TAK MUSÍ:</a:t>
            </a:r>
          </a:p>
          <a:p>
            <a:pPr lvl="1">
              <a:spcBef>
                <a:spcPts val="600"/>
              </a:spcBef>
            </a:pPr>
            <a:r>
              <a:rPr lang="sk-SK" sz="1600" b="1" dirty="0" smtClean="0">
                <a:solidFill>
                  <a:srgbClr val="0075BF"/>
                </a:solidFill>
              </a:rPr>
              <a:t>Realizovať </a:t>
            </a:r>
            <a:r>
              <a:rPr lang="sk-SK" sz="1600" b="1" dirty="0">
                <a:solidFill>
                  <a:srgbClr val="0075BF"/>
                </a:solidFill>
              </a:rPr>
              <a:t>celú škálu povinností s cieľom predchádzať a zistiť </a:t>
            </a:r>
            <a:r>
              <a:rPr lang="sk-SK" sz="1600" dirty="0"/>
              <a:t>kybernetické bezpečnostné incidenty v sieťach a informačných systémoch (vrátane notifikačných povinnosti pri incidentoch)</a:t>
            </a:r>
          </a:p>
          <a:p>
            <a:pPr lvl="1">
              <a:spcBef>
                <a:spcPts val="600"/>
              </a:spcBef>
            </a:pPr>
            <a:r>
              <a:rPr lang="sk-SK" sz="1600" b="1" dirty="0" smtClean="0">
                <a:solidFill>
                  <a:srgbClr val="0075BF"/>
                </a:solidFill>
              </a:rPr>
              <a:t>Riešiť </a:t>
            </a:r>
            <a:r>
              <a:rPr lang="sk-SK" sz="1600" b="1" dirty="0">
                <a:solidFill>
                  <a:srgbClr val="0075BF"/>
                </a:solidFill>
              </a:rPr>
              <a:t>kybernetické bezpečnostné incidenty a spolupracovať </a:t>
            </a:r>
            <a:r>
              <a:rPr lang="sk-SK" sz="1600" dirty="0"/>
              <a:t>s príslušnými orgánmi pri ich riešení.</a:t>
            </a:r>
          </a:p>
          <a:p>
            <a:pPr lvl="1">
              <a:spcBef>
                <a:spcPts val="600"/>
              </a:spcBef>
            </a:pPr>
            <a:r>
              <a:rPr lang="sk-SK" sz="1600" b="1" dirty="0" smtClean="0">
                <a:solidFill>
                  <a:srgbClr val="0075BF"/>
                </a:solidFill>
              </a:rPr>
              <a:t>Registrovať sa na NBU </a:t>
            </a:r>
            <a:r>
              <a:rPr lang="sk-SK" sz="1600" dirty="0"/>
              <a:t>(vrátane základnej služby</a:t>
            </a:r>
            <a:r>
              <a:rPr lang="sk-SK" sz="1600" dirty="0" smtClean="0"/>
              <a:t>)</a:t>
            </a:r>
            <a:endParaRPr lang="sk-SK" sz="1600" dirty="0"/>
          </a:p>
          <a:p>
            <a:pPr lvl="1">
              <a:spcBef>
                <a:spcPts val="600"/>
              </a:spcBef>
            </a:pPr>
            <a:r>
              <a:rPr lang="sk-SK" sz="1600" b="1" dirty="0" smtClean="0">
                <a:solidFill>
                  <a:srgbClr val="0075BF"/>
                </a:solidFill>
              </a:rPr>
              <a:t>Hlásiť </a:t>
            </a:r>
            <a:r>
              <a:rPr lang="sk-SK" sz="1600" b="1" dirty="0">
                <a:solidFill>
                  <a:srgbClr val="0075BF"/>
                </a:solidFill>
              </a:rPr>
              <a:t>úradu prekročenie </a:t>
            </a:r>
            <a:r>
              <a:rPr lang="sk-SK" sz="1600" dirty="0"/>
              <a:t>dopadových kritérií a incidenty, ...</a:t>
            </a:r>
          </a:p>
          <a:p>
            <a:pPr lvl="1">
              <a:spcBef>
                <a:spcPts val="600"/>
              </a:spcBef>
            </a:pPr>
            <a:r>
              <a:rPr lang="pl-PL" sz="1600" b="1" dirty="0" smtClean="0">
                <a:solidFill>
                  <a:srgbClr val="0075BF"/>
                </a:solidFill>
              </a:rPr>
              <a:t>Viesť dokumentáciu </a:t>
            </a:r>
            <a:r>
              <a:rPr lang="pl-PL" sz="1600" dirty="0" smtClean="0"/>
              <a:t>- </a:t>
            </a:r>
            <a:r>
              <a:rPr lang="pl-PL" sz="1600" i="1" dirty="0" smtClean="0"/>
              <a:t>Vyhláška </a:t>
            </a:r>
            <a:r>
              <a:rPr lang="pl-PL" sz="1600" i="1" dirty="0"/>
              <a:t>č. 362/2018 Z. z. - </a:t>
            </a:r>
            <a:r>
              <a:rPr lang="sk-SK" sz="1600" i="1" dirty="0"/>
              <a:t>Vyhláška Národného bezpečnostného úradu, ktorou sa ustanovuje obsah bezpečnostných opatrení, obsah a štruktúra bezpečnostnej dokumentácie a rozsah všeobecných bezpečnostných opatrení - https://www.zakonypreludi.sk/zz/2018-362</a:t>
            </a:r>
          </a:p>
        </p:txBody>
      </p:sp>
    </p:spTree>
    <p:extLst>
      <p:ext uri="{BB962C8B-B14F-4D97-AF65-F5344CB8AC3E}">
        <p14:creationId xmlns:p14="http://schemas.microsoft.com/office/powerpoint/2010/main" val="35897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652120" y="1421160"/>
            <a:ext cx="3491880" cy="4960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Aký je teda 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700808"/>
            <a:ext cx="4824536" cy="4464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75BF"/>
                </a:solidFill>
              </a:rPr>
              <a:t>Plnenie zákona </a:t>
            </a:r>
            <a:r>
              <a:rPr lang="sk-SK" dirty="0" smtClean="0">
                <a:solidFill>
                  <a:srgbClr val="0075BF"/>
                </a:solidFill>
              </a:rPr>
              <a:t>o kybernetickej bezpečnosti (KB) </a:t>
            </a:r>
            <a:r>
              <a:rPr lang="sk-SK" dirty="0">
                <a:solidFill>
                  <a:srgbClr val="0075BF"/>
                </a:solidFill>
              </a:rPr>
              <a:t>je ale hlavne v rovine </a:t>
            </a:r>
            <a:r>
              <a:rPr lang="sk-SK" b="1" dirty="0" smtClean="0">
                <a:solidFill>
                  <a:srgbClr val="0075BF"/>
                </a:solidFill>
              </a:rPr>
              <a:t>metodickej</a:t>
            </a:r>
            <a:r>
              <a:rPr lang="sk-SK" b="1" dirty="0">
                <a:solidFill>
                  <a:srgbClr val="0075BF"/>
                </a:solidFill>
              </a:rPr>
              <a:t>, kontrolnej a oznamovacej </a:t>
            </a:r>
            <a:r>
              <a:rPr lang="sk-SK" dirty="0">
                <a:solidFill>
                  <a:srgbClr val="0075BF"/>
                </a:solidFill>
              </a:rPr>
              <a:t>(dokumentačnej</a:t>
            </a:r>
            <a:r>
              <a:rPr lang="sk-SK" dirty="0" smtClean="0">
                <a:solidFill>
                  <a:srgbClr val="0075BF"/>
                </a:solidFill>
              </a:rPr>
              <a:t>).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r>
              <a:rPr lang="sk-SK" sz="2000" dirty="0" smtClean="0"/>
              <a:t>Nejde „iba“ o </a:t>
            </a:r>
            <a:r>
              <a:rPr lang="sk-SK" sz="2000" dirty="0"/>
              <a:t>nejaký modul alebo </a:t>
            </a:r>
            <a:r>
              <a:rPr lang="sk-SK" sz="2000" dirty="0" smtClean="0"/>
              <a:t>softvér (ale procesne sa ich dotýka).</a:t>
            </a:r>
            <a:endParaRPr lang="sk-SK" sz="2000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5940152" y="1421160"/>
            <a:ext cx="275503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endParaRPr lang="sk-SK" sz="2400" b="1" dirty="0" smtClean="0">
              <a:solidFill>
                <a:srgbClr val="0075BF"/>
              </a:solidFill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sk-SK" sz="2400" b="1" dirty="0" smtClean="0">
                <a:solidFill>
                  <a:srgbClr val="0075BF"/>
                </a:solidFill>
              </a:rPr>
              <a:t>NIE JE SPRÁVNA OTÁZKA: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sk-SK" b="1" i="1" dirty="0" smtClean="0">
                <a:solidFill>
                  <a:schemeClr val="tx1"/>
                </a:solidFill>
              </a:rPr>
              <a:t>„Spĺňajú IS systémy zákon o Kybernetickej bezpečnosti?“ </a:t>
            </a:r>
          </a:p>
          <a:p>
            <a:pPr marL="0" indent="0">
              <a:lnSpc>
                <a:spcPct val="120000"/>
              </a:lnSpc>
              <a:buFont typeface="Calibri" panose="020F0502020204030204" pitchFamily="34" charset="0"/>
              <a:buNone/>
            </a:pPr>
            <a:endParaRPr lang="sk-SK" sz="2400" i="1" dirty="0"/>
          </a:p>
          <a:p>
            <a:pPr marL="0" indent="0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sk-SK" sz="2400" i="1" dirty="0" smtClean="0"/>
              <a:t>Z</a:t>
            </a:r>
            <a:r>
              <a:rPr lang="sk-SK" sz="2400" dirty="0" smtClean="0"/>
              <a:t>ákon môže mesto plniť/neplniť pre konkrétny proces (Základnú službu). Základná služby sa ale dotýkajú (využívajú) IS mesta a teda nie je možné riešiť Informačnú bezpečnosť bez toho, aby sa do procesu nezahrnul aj IS (okrem neho ale aj serveri, počítače, počítačová sieť, ... , ľudia).</a:t>
            </a:r>
            <a:endParaRPr lang="sk-SK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611560" y="5085184"/>
            <a:ext cx="26642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7944" y="1487606"/>
            <a:ext cx="4618856" cy="46776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75BF"/>
                </a:solidFill>
              </a:rPr>
              <a:t>Ponúkame služby </a:t>
            </a:r>
          </a:p>
          <a:p>
            <a:pPr marL="285750" lvl="1">
              <a:spcBef>
                <a:spcPts val="1800"/>
              </a:spcBef>
              <a:spcAft>
                <a:spcPts val="600"/>
              </a:spcAft>
            </a:pPr>
            <a:r>
              <a:rPr lang="sk-SK" sz="2600" b="1" dirty="0" smtClean="0"/>
              <a:t>Stav systémov</a:t>
            </a:r>
          </a:p>
          <a:p>
            <a:pPr marL="285750" lvl="1">
              <a:spcBef>
                <a:spcPts val="1800"/>
              </a:spcBef>
              <a:spcAft>
                <a:spcPts val="600"/>
              </a:spcAft>
            </a:pPr>
            <a:r>
              <a:rPr lang="sk-SK" sz="2600" b="1" dirty="0" smtClean="0"/>
              <a:t>Konfigurácia systémov </a:t>
            </a:r>
            <a:r>
              <a:rPr lang="sk-SK" sz="2600" dirty="0" smtClean="0"/>
              <a:t>– podľa odporúčaní, smerníc, opatrení</a:t>
            </a:r>
          </a:p>
          <a:p>
            <a:pPr marL="285750" lvl="1">
              <a:spcBef>
                <a:spcPts val="1800"/>
              </a:spcBef>
              <a:spcAft>
                <a:spcPts val="600"/>
              </a:spcAft>
            </a:pPr>
            <a:r>
              <a:rPr lang="sk-SK" sz="2600" b="1" dirty="0" smtClean="0"/>
              <a:t>Odporúčania</a:t>
            </a:r>
          </a:p>
          <a:p>
            <a:pPr marL="285750" lvl="1">
              <a:spcBef>
                <a:spcPts val="1800"/>
              </a:spcBef>
              <a:spcAft>
                <a:spcPts val="600"/>
              </a:spcAft>
            </a:pPr>
            <a:r>
              <a:rPr lang="sk-SK" sz="2600" b="1" dirty="0" smtClean="0"/>
              <a:t>Dokumentácia</a:t>
            </a:r>
            <a:r>
              <a:rPr lang="sk-SK" sz="2600" dirty="0" smtClean="0"/>
              <a:t> dát v systémoch a práce s nimi</a:t>
            </a:r>
          </a:p>
          <a:p>
            <a:pPr marL="285750" lvl="1">
              <a:spcBef>
                <a:spcPts val="1800"/>
              </a:spcBef>
              <a:spcAft>
                <a:spcPts val="600"/>
              </a:spcAft>
            </a:pPr>
            <a:r>
              <a:rPr lang="sk-SK" sz="2600" b="1" dirty="0" smtClean="0"/>
              <a:t>Konzultácie</a:t>
            </a:r>
            <a:r>
              <a:rPr lang="sk-SK" sz="2600" dirty="0" smtClean="0"/>
              <a:t> (</a:t>
            </a:r>
            <a:r>
              <a:rPr lang="sk-SK" sz="2600" dirty="0" err="1" smtClean="0"/>
              <a:t>best</a:t>
            </a:r>
            <a:r>
              <a:rPr lang="sk-SK" sz="2600" dirty="0" smtClean="0"/>
              <a:t> </a:t>
            </a:r>
            <a:r>
              <a:rPr lang="sk-SK" sz="2600" dirty="0" err="1" smtClean="0"/>
              <a:t>practice</a:t>
            </a:r>
            <a:r>
              <a:rPr lang="sk-SK" sz="2600" dirty="0" smtClean="0"/>
              <a:t>) pri nastavovaní systémov</a:t>
            </a:r>
          </a:p>
          <a:p>
            <a:pPr marL="285750" lvl="1">
              <a:spcBef>
                <a:spcPts val="1800"/>
              </a:spcBef>
              <a:spcAft>
                <a:spcPts val="600"/>
              </a:spcAft>
            </a:pPr>
            <a:r>
              <a:rPr lang="sk-SK" sz="2600" b="1" dirty="0" smtClean="0"/>
              <a:t>Spolupráca</a:t>
            </a:r>
            <a:r>
              <a:rPr lang="sk-SK" sz="2600" dirty="0" smtClean="0"/>
              <a:t> pri kontrolách a riešení incidentov</a:t>
            </a:r>
            <a:endParaRPr lang="sk-SK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Vám vieme pomôcť</a:t>
            </a:r>
            <a:endParaRPr lang="sk-SK" dirty="0"/>
          </a:p>
        </p:txBody>
      </p:sp>
      <p:pic>
        <p:nvPicPr>
          <p:cNvPr id="2051" name="Picture 3" descr="D:\Fotolia\Fotolia_83961674_Subscription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 r="24229"/>
          <a:stretch/>
        </p:blipFill>
        <p:spPr bwMode="auto">
          <a:xfrm>
            <a:off x="0" y="858330"/>
            <a:ext cx="3543300" cy="59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2520280"/>
          </a:xfrm>
        </p:spPr>
        <p:txBody>
          <a:bodyPr numCol="2" spcCol="720000" anchor="b">
            <a:normAutofit lnSpcReduction="10000"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0075BF"/>
                </a:solidFill>
              </a:rPr>
              <a:t>Bezpečnosť nie je len o tom, že mi </a:t>
            </a:r>
            <a:r>
              <a:rPr lang="sk-SK" b="1" dirty="0" smtClean="0">
                <a:solidFill>
                  <a:srgbClr val="0075BF"/>
                </a:solidFill>
              </a:rPr>
              <a:t>niekto dáta „ukradne“ </a:t>
            </a:r>
            <a:r>
              <a:rPr lang="sk-SK" dirty="0" smtClean="0">
                <a:solidFill>
                  <a:srgbClr val="0075BF"/>
                </a:solidFill>
              </a:rPr>
              <a:t>resp. </a:t>
            </a:r>
            <a:r>
              <a:rPr lang="sk-SK" b="1" dirty="0" smtClean="0">
                <a:solidFill>
                  <a:srgbClr val="0075BF"/>
                </a:solidFill>
              </a:rPr>
              <a:t>ich následne „zneužije“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Veľa dát je verejných a „krádež nemá zmysel“ – napr. dáta o faktúrach alebo rozpočte</a:t>
            </a:r>
            <a:endParaRPr lang="sk-SK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Dôvernosť a spoľahlivosť dát</a:t>
            </a:r>
            <a:endParaRPr lang="sk-SK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4797152"/>
            <a:ext cx="8064896" cy="1520552"/>
          </a:xfrm>
          <a:prstGeom prst="rect">
            <a:avLst/>
          </a:prstGeom>
        </p:spPr>
        <p:txBody>
          <a:bodyPr vert="horz" lIns="91440" tIns="45720" rIns="91440" bIns="45720" numCol="2" spcCol="72000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79239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500" dirty="0" smtClean="0">
                <a:solidFill>
                  <a:schemeClr val="tx1"/>
                </a:solidFill>
              </a:rPr>
              <a:t>„</a:t>
            </a:r>
            <a:r>
              <a:rPr lang="sk-SK" sz="3500" dirty="0" err="1" smtClean="0">
                <a:solidFill>
                  <a:schemeClr val="tx1"/>
                </a:solidFill>
              </a:rPr>
              <a:t>Kyber</a:t>
            </a:r>
            <a:r>
              <a:rPr lang="sk-SK" sz="3500" dirty="0" smtClean="0">
                <a:solidFill>
                  <a:schemeClr val="tx1"/>
                </a:solidFill>
              </a:rPr>
              <a:t>“ bezpečnosť rieši aj </a:t>
            </a:r>
            <a:r>
              <a:rPr lang="sk-SK" sz="3500" b="1" dirty="0" smtClean="0">
                <a:solidFill>
                  <a:schemeClr val="tx1"/>
                </a:solidFill>
              </a:rPr>
              <a:t>spoľahlivosť dát</a:t>
            </a:r>
          </a:p>
          <a:p>
            <a:pPr marL="0" indent="0">
              <a:buNone/>
            </a:pPr>
            <a:r>
              <a:rPr lang="sk-SK" sz="2000" dirty="0" smtClean="0"/>
              <a:t>Teda ich ochranu pred úmyselným/neúmyselným zmenením na nesprávne hodnoty a následnými škodami vznikajúcimi z nesprávnych „rozhodnutí“ na základe týchto dát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4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9912" y="1487606"/>
            <a:ext cx="4536504" cy="467769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3000"/>
              </a:spcBef>
            </a:pPr>
            <a:r>
              <a:rPr lang="sk-SK" b="1" dirty="0" smtClean="0"/>
              <a:t>Musíme riešiť bezpečnosť </a:t>
            </a:r>
            <a:r>
              <a:rPr lang="sk-SK" dirty="0" smtClean="0"/>
              <a:t>(chceme aj zákon to káže)</a:t>
            </a:r>
          </a:p>
          <a:p>
            <a:pPr>
              <a:spcBef>
                <a:spcPts val="3000"/>
              </a:spcBef>
            </a:pPr>
            <a:r>
              <a:rPr lang="sk-SK" b="1" dirty="0" smtClean="0"/>
              <a:t>Nie je to ľahká vec</a:t>
            </a:r>
          </a:p>
          <a:p>
            <a:pPr>
              <a:spcBef>
                <a:spcPts val="3000"/>
              </a:spcBef>
            </a:pPr>
            <a:r>
              <a:rPr lang="sk-SK" b="1" dirty="0" smtClean="0"/>
              <a:t>Je to jednoduchšie ak </a:t>
            </a:r>
            <a:r>
              <a:rPr lang="sk-SK" dirty="0" smtClean="0"/>
              <a:t>je proces (systém) dobre popísaný, zdokumentovaný a v štandardných formátoch (dát, súborov, postupov, ... )</a:t>
            </a:r>
          </a:p>
          <a:p>
            <a:pPr>
              <a:spcBef>
                <a:spcPts val="3000"/>
              </a:spcBef>
            </a:pPr>
            <a:r>
              <a:rPr lang="sk-SK" b="1" dirty="0" smtClean="0"/>
              <a:t>Aké štandardy sú?</a:t>
            </a:r>
          </a:p>
          <a:p>
            <a:pPr>
              <a:spcBef>
                <a:spcPts val="3000"/>
              </a:spcBef>
            </a:pPr>
            <a:r>
              <a:rPr lang="sk-SK" b="1" dirty="0" smtClean="0"/>
              <a:t>Čo z nich je povinné?</a:t>
            </a:r>
            <a:endParaRPr lang="sk-SK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Štandardy – na čo je to dobré</a:t>
            </a:r>
            <a:endParaRPr lang="sk-SK" dirty="0"/>
          </a:p>
        </p:txBody>
      </p:sp>
      <p:pic>
        <p:nvPicPr>
          <p:cNvPr id="4" name="Picture 2" descr="D:\Fotolia\Fotolia_84093722_Subscription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0"/>
          <a:stretch/>
        </p:blipFill>
        <p:spPr bwMode="auto">
          <a:xfrm>
            <a:off x="1" y="846000"/>
            <a:ext cx="2800881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 </a:t>
            </a:r>
            <a:r>
              <a:rPr lang="sk-SK" smtClean="0"/>
              <a:t>čom budeme </a:t>
            </a:r>
            <a:r>
              <a:rPr lang="sk-SK" dirty="0" smtClean="0"/>
              <a:t>rozprávať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487606"/>
            <a:ext cx="7848872" cy="467769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sk-SK" sz="2800" dirty="0">
                <a:solidFill>
                  <a:srgbClr val="0075BF"/>
                </a:solidFill>
              </a:rPr>
              <a:t>V súčasnosti je platný a od 15.3.2014 účinný </a:t>
            </a:r>
            <a:r>
              <a:rPr lang="sk-SK" sz="2800" b="1" dirty="0">
                <a:solidFill>
                  <a:srgbClr val="0075BF"/>
                </a:solidFill>
              </a:rPr>
              <a:t>Výnos o štandardoch pre informačné systémy verejnej správy č. 55/2014 </a:t>
            </a:r>
            <a:r>
              <a:rPr lang="sk-SK" sz="2800" b="1" dirty="0" err="1" smtClean="0">
                <a:solidFill>
                  <a:srgbClr val="0075BF"/>
                </a:solidFill>
              </a:rPr>
              <a:t>Z.z</a:t>
            </a:r>
            <a:endParaRPr lang="sk-SK" sz="2800" b="1" dirty="0" smtClean="0">
              <a:solidFill>
                <a:srgbClr val="0075BF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sk-SK" sz="2800" dirty="0" smtClean="0">
              <a:solidFill>
                <a:srgbClr val="0075BF"/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sz="2800" b="1" dirty="0" smtClean="0"/>
              <a:t>Zastavíme sa pri vybraných </a:t>
            </a:r>
            <a:r>
              <a:rPr lang="sk-SK" sz="2800" dirty="0" smtClean="0"/>
              <a:t>oblastiach štandardov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sk-SK" sz="2800" b="1" dirty="0" smtClean="0"/>
              <a:t>Ako aplikovať </a:t>
            </a:r>
            <a:r>
              <a:rPr lang="sk-SK" sz="2800" dirty="0" smtClean="0"/>
              <a:t>niektoré jeho ustanovenia do IS miest a obcí</a:t>
            </a:r>
          </a:p>
          <a:p>
            <a:pPr>
              <a:spcBef>
                <a:spcPts val="1800"/>
              </a:spcBef>
            </a:pPr>
            <a:endParaRPr lang="sk-SK" sz="2800" dirty="0" smtClean="0"/>
          </a:p>
          <a:p>
            <a:pPr>
              <a:spcBef>
                <a:spcPts val="1800"/>
              </a:spcBef>
            </a:pPr>
            <a:endParaRPr lang="sk-SK" sz="2800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827584" y="2996952"/>
            <a:ext cx="26642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1053</Words>
  <Application>Microsoft Office PowerPoint</Application>
  <PresentationFormat>Prezentácia na obrazovke 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Prezentácia programu PowerPoint</vt:lpstr>
      <vt:lpstr>O čom NEBUDEME rozprávať</vt:lpstr>
      <vt:lpstr>Koho sa týka sa zákon o KB miest? </vt:lpstr>
      <vt:lpstr>Čo je potrebné uvedomiť si</vt:lpstr>
      <vt:lpstr>Aký je teda záver</vt:lpstr>
      <vt:lpstr>Ako Vám vieme pomôcť</vt:lpstr>
      <vt:lpstr>Dôvernosť a spoľahlivosť dát</vt:lpstr>
      <vt:lpstr>Štandardy – na čo je to dobré</vt:lpstr>
      <vt:lpstr>O čom budeme rozprávať</vt:lpstr>
      <vt:lpstr>Oblasti štandardizácie</vt:lpstr>
      <vt:lpstr>Dátové štandardy</vt:lpstr>
      <vt:lpstr>Poskytovanie údajov - štandardy</vt:lpstr>
      <vt:lpstr>Metadátové štandardy</vt:lpstr>
      <vt:lpstr>Dáta v CORA GEO systémoch</vt:lpstr>
      <vt:lpstr>Štandardy pre elektronické registratúry. </vt:lpstr>
      <vt:lpstr>Štandardy pre elektronické registratúry. </vt:lpstr>
      <vt:lpstr>Aký je teda záver</vt:lpstr>
      <vt:lpstr>Martin Valluš Marian Pavuk</vt:lpstr>
    </vt:vector>
  </TitlesOfParts>
  <Company>corageo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oleksak.pavol</dc:creator>
  <cp:lastModifiedBy>pavuk.marian</cp:lastModifiedBy>
  <cp:revision>108</cp:revision>
  <dcterms:created xsi:type="dcterms:W3CDTF">2015-03-09T11:52:27Z</dcterms:created>
  <dcterms:modified xsi:type="dcterms:W3CDTF">2019-10-01T17:51:01Z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PSDescription">
    <vt:lpwstr/>
  </property>
  <property fmtid="{D5CDD505-2E9C-101B-9397-08002B2CF9AE}" pid="4" name="Status">
    <vt:lpwstr/>
  </property>
</Properties>
</file>