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320" r:id="rId2"/>
    <p:sldId id="347" r:id="rId3"/>
    <p:sldId id="321" r:id="rId4"/>
    <p:sldId id="350" r:id="rId5"/>
    <p:sldId id="351" r:id="rId6"/>
    <p:sldId id="322" r:id="rId7"/>
    <p:sldId id="323" r:id="rId8"/>
    <p:sldId id="327" r:id="rId9"/>
    <p:sldId id="328" r:id="rId10"/>
    <p:sldId id="344" r:id="rId11"/>
    <p:sldId id="346" r:id="rId12"/>
    <p:sldId id="331" r:id="rId13"/>
    <p:sldId id="343" r:id="rId14"/>
    <p:sldId id="335" r:id="rId15"/>
    <p:sldId id="337" r:id="rId16"/>
    <p:sldId id="339" r:id="rId17"/>
    <p:sldId id="341" r:id="rId18"/>
  </p:sldIdLst>
  <p:sldSz cx="9144000" cy="6858000" type="screen4x3"/>
  <p:notesSz cx="9928225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AA"/>
    <a:srgbClr val="FF3737"/>
    <a:srgbClr val="FF9900"/>
    <a:srgbClr val="F8C15E"/>
    <a:srgbClr val="FF9393"/>
    <a:srgbClr val="7ECF73"/>
    <a:srgbClr val="6FB0EB"/>
    <a:srgbClr val="9DAFE7"/>
    <a:srgbClr val="92D2F2"/>
    <a:srgbClr val="B9E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6" autoAdjust="0"/>
    <p:restoredTop sz="93529" autoAdjust="0"/>
  </p:normalViewPr>
  <p:slideViewPr>
    <p:cSldViewPr>
      <p:cViewPr varScale="1">
        <p:scale>
          <a:sx n="76" d="100"/>
          <a:sy n="76" d="100"/>
        </p:scale>
        <p:origin x="13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162A92-5560-4FD6-B45E-AF8908D7AF98}" type="datetimeFigureOut">
              <a:rPr lang="cs-CZ"/>
              <a:pPr>
                <a:defRPr/>
              </a:pPr>
              <a:t>29. 3. 2017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DD596EB-549A-4119-A811-10782106E0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7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63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2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Auto vybavené meracou a zobrazovacou technikou sa pohybuje na vopred naplánovanej trase a priebežne zberá dáta, či už obrazové alebo aj laserové.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00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007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49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65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21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35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8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10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21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7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5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90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596EB-549A-4119-A811-10782106E083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64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8000" y="1619250"/>
            <a:ext cx="6408000" cy="4320000"/>
          </a:xfrm>
        </p:spPr>
        <p:txBody>
          <a:bodyPr/>
          <a:lstStyle>
            <a:lvl2pPr marL="0" marR="0" indent="-179388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cs-CZ" dirty="0"/>
              <a:t>název oddílu</a:t>
            </a:r>
            <a:endParaRPr lang="en-US" dirty="0"/>
          </a:p>
          <a:p>
            <a:pPr lvl="2"/>
            <a:r>
              <a:rPr lang="cs-CZ" dirty="0"/>
              <a:t>doplňující text</a:t>
            </a:r>
            <a:endParaRPr lang="en-US" dirty="0"/>
          </a:p>
          <a:p>
            <a:pPr lvl="1"/>
            <a:r>
              <a:rPr lang="cs-CZ" dirty="0"/>
              <a:t>název oddílu</a:t>
            </a:r>
            <a:endParaRPr lang="en-US" dirty="0"/>
          </a:p>
          <a:p>
            <a:pPr lvl="2"/>
            <a:r>
              <a:rPr lang="cs-CZ" dirty="0"/>
              <a:t>doplňující text</a:t>
            </a:r>
            <a:endParaRPr lang="en-US" dirty="0"/>
          </a:p>
          <a:p>
            <a:pPr lvl="1"/>
            <a:r>
              <a:rPr lang="cs-CZ" dirty="0"/>
              <a:t>název oddílu</a:t>
            </a:r>
            <a:endParaRPr lang="en-US" dirty="0"/>
          </a:p>
          <a:p>
            <a:pPr lvl="2"/>
            <a:r>
              <a:rPr lang="cs-CZ" dirty="0"/>
              <a:t>doplňující text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4000"/>
            <a:ext cx="8280400" cy="8286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TOTO JE NADPIS PŘEDĚLOVÉ STRANY NEBO OBSAHU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6000" y="1620000"/>
            <a:ext cx="5256000" cy="4104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32000" y="1620000"/>
            <a:ext cx="2592000" cy="1584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32000" y="3636000"/>
            <a:ext cx="2592000" cy="1584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cs-CZ" dirty="0"/>
              <a:t>8.3.2012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ZÁPATÍ PREZENTACE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" y="1620000"/>
            <a:ext cx="8280000" cy="36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5508000"/>
            <a:ext cx="6840000" cy="43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8.3.2012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ZÁPATÍ PREZENTACE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31800" y="414000"/>
            <a:ext cx="8280400" cy="8286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fld id="{52A8C568-DDCC-4CEB-9698-2144EF690E60}" type="slidenum">
              <a:rPr lang="cs-CZ" smtClean="0"/>
              <a:pPr algn="l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73" r:id="rId12"/>
    <p:sldLayoutId id="2147483682" r:id="rId13"/>
    <p:sldLayoutId id="2147483679" r:id="rId14"/>
  </p:sldLayoutIdLst>
  <p:transition>
    <p:fade/>
  </p:transition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6" y="1"/>
            <a:ext cx="9168415" cy="6920308"/>
          </a:xfr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44555" y="6165304"/>
            <a:ext cx="619965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cs-CZ" sz="2000" b="1" dirty="0">
                <a:solidFill>
                  <a:srgbClr val="0070C0"/>
                </a:solidFill>
                <a:ea typeface="+mj-ea"/>
              </a:rPr>
              <a:t>Ing. Renáta  Šrámková, Ing. Miroslava </a:t>
            </a:r>
            <a:r>
              <a:rPr lang="cs-CZ" sz="2000" b="1" dirty="0" err="1">
                <a:solidFill>
                  <a:srgbClr val="0070C0"/>
                </a:solidFill>
                <a:ea typeface="+mj-ea"/>
              </a:rPr>
              <a:t>Balšanová</a:t>
            </a:r>
            <a:r>
              <a:rPr lang="cs-CZ" sz="2000" b="1" dirty="0">
                <a:solidFill>
                  <a:srgbClr val="0070C0"/>
                </a:solidFill>
                <a:ea typeface="+mj-ea"/>
              </a:rPr>
              <a:t>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279" y="1"/>
            <a:ext cx="7517019" cy="199574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554" y="4598629"/>
            <a:ext cx="5279594" cy="19386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34455" y="2510322"/>
            <a:ext cx="8330033" cy="11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cs-CZ" altLang="cs-CZ" sz="4000" b="1" dirty="0" err="1">
                <a:solidFill>
                  <a:schemeClr val="accent6">
                    <a:lumMod val="75000"/>
                  </a:schemeClr>
                </a:solidFill>
              </a:rPr>
              <a:t>Najaktuálnejšie</a:t>
            </a: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4000" b="1" dirty="0" err="1">
                <a:solidFill>
                  <a:schemeClr val="accent6">
                    <a:lumMod val="75000"/>
                  </a:schemeClr>
                </a:solidFill>
              </a:rPr>
              <a:t>dáta</a:t>
            </a: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 z </a:t>
            </a:r>
            <a:r>
              <a:rPr lang="cs-CZ" altLang="cs-CZ" sz="4000" b="1" dirty="0" err="1">
                <a:solidFill>
                  <a:schemeClr val="accent6">
                    <a:lumMod val="75000"/>
                  </a:schemeClr>
                </a:solidFill>
              </a:rPr>
              <a:t>územia</a:t>
            </a: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 SR                  </a:t>
            </a:r>
            <a:r>
              <a:rPr lang="cs-CZ" altLang="cs-CZ" sz="4000" b="1" dirty="0" err="1">
                <a:solidFill>
                  <a:schemeClr val="accent6">
                    <a:lumMod val="75000"/>
                  </a:schemeClr>
                </a:solidFill>
              </a:rPr>
              <a:t>pre</a:t>
            </a: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 samosprávy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10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7504" y="44624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3D city model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miest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– zástavby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1520" y="764704"/>
            <a:ext cx="84248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sk-SK" sz="1600" b="1" dirty="0">
                <a:solidFill>
                  <a:schemeClr val="tx2"/>
                </a:solidFill>
              </a:rPr>
              <a:t>Virtuálny 3D model mesta môžeme teda charakterizovať ako digitálny 3D model urbanizovanej krajiny s rôznou podrobnosťou 3D modelu budov (zástavby). Osobitné postavenie medzi databázami má vektorový 3D model reálneho stavu budov. Miera detailnosti mapovania objektov je vyjadrená </a:t>
            </a:r>
            <a:r>
              <a:rPr lang="sk-SK" sz="1600" b="1" u="sng" dirty="0">
                <a:solidFill>
                  <a:schemeClr val="tx2"/>
                </a:solidFill>
              </a:rPr>
              <a:t>úrovňami detailnosti </a:t>
            </a:r>
            <a:r>
              <a:rPr lang="sk-SK" sz="1600" b="1" dirty="0">
                <a:solidFill>
                  <a:schemeClr val="tx2"/>
                </a:solidFill>
              </a:rPr>
              <a:t>(</a:t>
            </a:r>
            <a:r>
              <a:rPr lang="sk-SK" sz="1600" b="1" u="sng" dirty="0">
                <a:solidFill>
                  <a:schemeClr val="tx2"/>
                </a:solidFill>
              </a:rPr>
              <a:t>LOD</a:t>
            </a:r>
            <a:r>
              <a:rPr lang="sk-SK" sz="1600" b="1" dirty="0">
                <a:solidFill>
                  <a:schemeClr val="tx2"/>
                </a:solidFill>
              </a:rPr>
              <a:t> - </a:t>
            </a:r>
            <a:r>
              <a:rPr lang="sk-SK" sz="1600" b="1" dirty="0" err="1">
                <a:solidFill>
                  <a:schemeClr val="tx2"/>
                </a:solidFill>
              </a:rPr>
              <a:t>level</a:t>
            </a:r>
            <a:r>
              <a:rPr lang="sk-SK" sz="1600" b="1" dirty="0">
                <a:solidFill>
                  <a:schemeClr val="tx2"/>
                </a:solidFill>
              </a:rPr>
              <a:t> </a:t>
            </a:r>
            <a:r>
              <a:rPr lang="sk-SK" sz="1600" b="1" dirty="0" err="1">
                <a:solidFill>
                  <a:schemeClr val="tx2"/>
                </a:solidFill>
              </a:rPr>
              <a:t>of</a:t>
            </a:r>
            <a:r>
              <a:rPr lang="sk-SK" sz="1600" b="1" dirty="0">
                <a:solidFill>
                  <a:schemeClr val="tx2"/>
                </a:solidFill>
              </a:rPr>
              <a:t> detail). LOD-0 vyjadruje tzv. regionálny model obsahujúci len digitálny model terénu, LOD-1 obsahuje tzv. blokový model mesta bez špecifikácie tvaru strechy, LOD-2 obsahuje informácie aj o tvare strechy a textúry, LOD-3 obsahuje kompletné informácie o geometrii (architektúre) objektov, LOD-4 a LOD-5 obsahuje aj informácie o vnútorných priestoroch objektov podľa detailu spracovania.</a:t>
            </a:r>
          </a:p>
          <a:p>
            <a:r>
              <a:rPr lang="sk-SK" sz="1600" b="1" dirty="0">
                <a:solidFill>
                  <a:srgbClr val="C00000"/>
                </a:solidFill>
              </a:rPr>
              <a:t>V súčasnosti je k dispozícii 3D model zástavby  v úrovni LOD1 pre všetky krajské mestá a cca. 20% územia s hustejšou zástavbou v úrovni LOD2</a:t>
            </a:r>
            <a:r>
              <a:rPr lang="sk-SK" sz="1600" b="1" dirty="0">
                <a:solidFill>
                  <a:srgbClr val="FF0000"/>
                </a:solidFill>
              </a:rPr>
              <a:t>.</a:t>
            </a:r>
          </a:p>
          <a:p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4" name="Obrázok 13" descr="TatryU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41168"/>
            <a:ext cx="3456384" cy="1667991"/>
          </a:xfrm>
          <a:prstGeom prst="rect">
            <a:avLst/>
          </a:prstGeom>
        </p:spPr>
      </p:pic>
      <p:pic>
        <p:nvPicPr>
          <p:cNvPr id="15" name="Obrázok 14" descr="KV_3D-2 V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680" y="4005064"/>
            <a:ext cx="2817269" cy="258417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36690" y="3573016"/>
            <a:ext cx="5343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chemeClr val="accent3">
                    <a:lumMod val="75000"/>
                  </a:schemeClr>
                </a:solidFill>
              </a:rPr>
              <a:t>ukážky LOD1, LOD2-3 a textúrovaný 3Dmodel budov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48" y="4032769"/>
            <a:ext cx="3841648" cy="257638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870"/>
            <a:ext cx="2793901" cy="26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11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7504" y="44624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3D city model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miest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urbanizovanej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krajiny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3040" y="1076634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cs-CZ" sz="2400" dirty="0"/>
          </a:p>
        </p:txBody>
      </p:sp>
      <p:pic>
        <p:nvPicPr>
          <p:cNvPr id="18" name="Obrázok 1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9144000" cy="52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8" y="-18096"/>
            <a:ext cx="9144000" cy="6876096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9512" y="175399"/>
            <a:ext cx="8964488" cy="5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5A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Mobiln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mapova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nie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kompletné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informácie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z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uličného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pásu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8" y="1701661"/>
            <a:ext cx="9195724" cy="5172594"/>
          </a:xfrm>
          <a:prstGeom prst="rect">
            <a:avLst/>
          </a:prstGeom>
        </p:spPr>
      </p:pic>
      <p:pic>
        <p:nvPicPr>
          <p:cNvPr id="13" name="Obrázok 12" descr="Obrázok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367" y="908720"/>
            <a:ext cx="310515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" y="0"/>
            <a:ext cx="9144000" cy="6876096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9512" y="175399"/>
            <a:ext cx="8964488" cy="5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5A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Mobiln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mapova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nie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kompletné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informácie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z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uličného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pásu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933" y="642121"/>
            <a:ext cx="4896544" cy="2576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sk-SK" sz="1600" b="1" dirty="0">
                <a:solidFill>
                  <a:srgbClr val="C00000"/>
                </a:solidFill>
              </a:rPr>
              <a:t>Mobilný </a:t>
            </a:r>
            <a:r>
              <a:rPr lang="sk-SK" sz="1600" b="1" dirty="0" err="1">
                <a:solidFill>
                  <a:srgbClr val="C00000"/>
                </a:solidFill>
              </a:rPr>
              <a:t>mapovací</a:t>
            </a:r>
            <a:r>
              <a:rPr lang="sk-SK" sz="1600" b="1" dirty="0">
                <a:solidFill>
                  <a:srgbClr val="C00000"/>
                </a:solidFill>
              </a:rPr>
              <a:t> systém – spojenie nasledujúceho technického vybavenia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chemeClr val="tx2"/>
                </a:solidFill>
              </a:rPr>
              <a:t>GNSS </a:t>
            </a:r>
            <a:r>
              <a:rPr lang="cs-CZ" sz="1400" b="1" dirty="0" err="1">
                <a:solidFill>
                  <a:schemeClr val="tx2"/>
                </a:solidFill>
              </a:rPr>
              <a:t>prijímač</a:t>
            </a:r>
            <a:r>
              <a:rPr lang="cs-CZ" sz="1400" b="1" dirty="0">
                <a:solidFill>
                  <a:schemeClr val="tx2"/>
                </a:solidFill>
              </a:rPr>
              <a:t>, IMU</a:t>
            </a:r>
            <a:r>
              <a:rPr lang="cs-CZ" sz="1400" b="1" i="1" dirty="0">
                <a:solidFill>
                  <a:schemeClr val="tx2"/>
                </a:solidFill>
              </a:rPr>
              <a:t> - </a:t>
            </a:r>
            <a:r>
              <a:rPr lang="cs-CZ" sz="1400" b="1" dirty="0" err="1">
                <a:solidFill>
                  <a:schemeClr val="tx2"/>
                </a:solidFill>
              </a:rPr>
              <a:t>Inerciálna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meracia</a:t>
            </a:r>
            <a:r>
              <a:rPr lang="cs-CZ" sz="1400" b="1" dirty="0">
                <a:solidFill>
                  <a:schemeClr val="tx2"/>
                </a:solidFill>
              </a:rPr>
              <a:t> jednotka, </a:t>
            </a:r>
            <a:r>
              <a:rPr lang="cs-CZ" sz="1400" b="1" dirty="0" err="1">
                <a:solidFill>
                  <a:schemeClr val="tx2"/>
                </a:solidFill>
              </a:rPr>
              <a:t>externý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odometer</a:t>
            </a:r>
            <a:r>
              <a:rPr lang="cs-CZ" sz="1400" b="1" dirty="0">
                <a:solidFill>
                  <a:schemeClr val="tx2"/>
                </a:solidFill>
              </a:rPr>
              <a:t>, laserové skenery (3x), sférická </a:t>
            </a:r>
            <a:r>
              <a:rPr lang="cs-CZ" sz="1400" b="1" dirty="0" err="1">
                <a:solidFill>
                  <a:schemeClr val="tx2"/>
                </a:solidFill>
              </a:rPr>
              <a:t>digitálna</a:t>
            </a:r>
            <a:r>
              <a:rPr lang="cs-CZ" sz="1400" b="1" dirty="0">
                <a:solidFill>
                  <a:schemeClr val="tx2"/>
                </a:solidFill>
              </a:rPr>
              <a:t> kamera</a:t>
            </a:r>
            <a:r>
              <a:rPr lang="cs-CZ" sz="1400" b="1" i="1" dirty="0">
                <a:solidFill>
                  <a:schemeClr val="tx2"/>
                </a:solidFill>
              </a:rPr>
              <a:t>, </a:t>
            </a:r>
            <a:r>
              <a:rPr lang="cs-CZ" sz="1400" b="1" dirty="0">
                <a:solidFill>
                  <a:schemeClr val="tx2"/>
                </a:solidFill>
              </a:rPr>
              <a:t>(6 </a:t>
            </a:r>
            <a:r>
              <a:rPr lang="cs-CZ" sz="1400" b="1" dirty="0" err="1">
                <a:solidFill>
                  <a:schemeClr val="tx2"/>
                </a:solidFill>
              </a:rPr>
              <a:t>digitálnych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kamier</a:t>
            </a:r>
            <a:r>
              <a:rPr lang="cs-CZ" sz="1400" b="1" dirty="0">
                <a:solidFill>
                  <a:schemeClr val="tx2"/>
                </a:solidFill>
              </a:rPr>
              <a:t>)</a:t>
            </a:r>
            <a:r>
              <a:rPr lang="cs-CZ" sz="1400" b="1" i="1" dirty="0">
                <a:solidFill>
                  <a:schemeClr val="tx2"/>
                </a:solidFill>
              </a:rPr>
              <a:t>, </a:t>
            </a:r>
            <a:r>
              <a:rPr lang="cs-CZ" sz="1400" b="1" i="1" dirty="0" err="1">
                <a:solidFill>
                  <a:schemeClr val="tx2"/>
                </a:solidFill>
              </a:rPr>
              <a:t>e</a:t>
            </a:r>
            <a:r>
              <a:rPr lang="cs-CZ" sz="1400" b="1" dirty="0" err="1">
                <a:solidFill>
                  <a:schemeClr val="tx2"/>
                </a:solidFill>
              </a:rPr>
              <a:t>xterná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digitálna</a:t>
            </a:r>
            <a:r>
              <a:rPr lang="cs-CZ" sz="1400" b="1" dirty="0">
                <a:solidFill>
                  <a:schemeClr val="tx2"/>
                </a:solidFill>
              </a:rPr>
              <a:t> kamera s vysokým </a:t>
            </a:r>
            <a:r>
              <a:rPr lang="cs-CZ" sz="1400" b="1" dirty="0" err="1">
                <a:solidFill>
                  <a:schemeClr val="tx2"/>
                </a:solidFill>
              </a:rPr>
              <a:t>rozlíšením</a:t>
            </a:r>
            <a:r>
              <a:rPr lang="cs-CZ" sz="1400" b="1" dirty="0">
                <a:solidFill>
                  <a:schemeClr val="tx2"/>
                </a:solidFill>
              </a:rPr>
              <a:t> (2x) a pod.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cs-CZ" sz="1400" b="1" dirty="0" err="1">
                <a:solidFill>
                  <a:schemeClr val="tx2"/>
                </a:solidFill>
              </a:rPr>
              <a:t>Zaznamenáva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predmetné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územie</a:t>
            </a:r>
            <a:r>
              <a:rPr lang="cs-CZ" sz="1400" b="1" dirty="0">
                <a:solidFill>
                  <a:schemeClr val="tx2"/>
                </a:solidFill>
              </a:rPr>
              <a:t>  s vysokým </a:t>
            </a:r>
            <a:r>
              <a:rPr lang="cs-CZ" sz="1400" b="1" dirty="0" err="1">
                <a:solidFill>
                  <a:schemeClr val="tx2"/>
                </a:solidFill>
              </a:rPr>
              <a:t>rozlíšením</a:t>
            </a:r>
            <a:r>
              <a:rPr lang="cs-CZ" sz="1400" b="1" dirty="0">
                <a:solidFill>
                  <a:schemeClr val="tx2"/>
                </a:solidFill>
              </a:rPr>
              <a:t> detailu, </a:t>
            </a:r>
            <a:r>
              <a:rPr lang="cs-CZ" sz="1400" b="1" dirty="0" err="1">
                <a:solidFill>
                  <a:schemeClr val="tx2"/>
                </a:solidFill>
              </a:rPr>
              <a:t>ktoré</a:t>
            </a:r>
            <a:r>
              <a:rPr lang="cs-CZ" sz="1400" b="1" dirty="0">
                <a:solidFill>
                  <a:schemeClr val="tx2"/>
                </a:solidFill>
              </a:rPr>
              <a:t> realisticky </a:t>
            </a:r>
            <a:r>
              <a:rPr lang="cs-CZ" sz="1400" b="1" dirty="0" err="1">
                <a:solidFill>
                  <a:schemeClr val="tx2"/>
                </a:solidFill>
              </a:rPr>
              <a:t>dokumentujú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záujmové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územi</a:t>
            </a:r>
            <a:r>
              <a:rPr lang="sk-SK" sz="1400" b="1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11" name="Obdélník 5"/>
          <p:cNvSpPr/>
          <p:nvPr/>
        </p:nvSpPr>
        <p:spPr>
          <a:xfrm>
            <a:off x="63055" y="3050270"/>
            <a:ext cx="45467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rgbClr val="00B050"/>
                </a:solidFill>
              </a:rPr>
              <a:t>Mapovanie priestoru ulíc, námestí a iných verejne prístupných miest (dopravné značky, verejná zeleň, chodníky, </a:t>
            </a:r>
            <a:r>
              <a:rPr lang="sk-SK" sz="1400" b="1" i="1" dirty="0" err="1">
                <a:solidFill>
                  <a:srgbClr val="00B050"/>
                </a:solidFill>
              </a:rPr>
              <a:t>mobiliáre</a:t>
            </a:r>
            <a:r>
              <a:rPr lang="sk-SK" sz="1400" b="1" i="1" dirty="0">
                <a:solidFill>
                  <a:srgbClr val="00B050"/>
                </a:solidFill>
              </a:rPr>
              <a:t>, stĺpy, kanálové vpuste, šachty...)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 err="1">
                <a:solidFill>
                  <a:srgbClr val="00B050"/>
                </a:solidFill>
              </a:rPr>
              <a:t>Pasport</a:t>
            </a:r>
            <a:r>
              <a:rPr lang="sk-SK" sz="1400" b="1" i="1" dirty="0">
                <a:solidFill>
                  <a:srgbClr val="00B050"/>
                </a:solidFill>
              </a:rPr>
              <a:t> a inventarizácia  dopravného značenia, zelene, verejného osvetlenia, informačných tabúľ ...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rgbClr val="00B050"/>
                </a:solidFill>
              </a:rPr>
              <a:t>Dokumentácia  fasád  budov, 3D modely miest a ich vizualizácia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rgbClr val="00B050"/>
                </a:solidFill>
              </a:rPr>
              <a:t>Lokalizácia a monitorovanie stavu objektov (nehnuteľností) na predmetnom území, monitorovanie stavu ciest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rgbClr val="00B050"/>
                </a:solidFill>
              </a:rPr>
              <a:t>Podklady pre integrované záchranné systémy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rgbClr val="00B050"/>
                </a:solidFill>
              </a:rPr>
              <a:t>Správa inžinierskych sietí a infraštruktúry</a:t>
            </a:r>
          </a:p>
        </p:txBody>
      </p:sp>
      <p:pic>
        <p:nvPicPr>
          <p:cNvPr id="12" name="Obrázek 11" descr="7_Snímka7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9638" y="764704"/>
            <a:ext cx="4194362" cy="2399350"/>
          </a:xfrm>
          <a:prstGeom prst="rect">
            <a:avLst/>
          </a:prstGeom>
        </p:spPr>
      </p:pic>
      <p:pic>
        <p:nvPicPr>
          <p:cNvPr id="14" name="Obrázek 13" descr="8_Snímk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276872"/>
            <a:ext cx="4211960" cy="2212110"/>
          </a:xfrm>
          <a:prstGeom prst="rect">
            <a:avLst/>
          </a:prstGeom>
        </p:spPr>
      </p:pic>
      <p:pic>
        <p:nvPicPr>
          <p:cNvPr id="16" name="Obrázek 15" descr="8_Snímka6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5122" y="4223553"/>
            <a:ext cx="4608878" cy="263444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-5042" y="6128165"/>
            <a:ext cx="46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</a:rPr>
              <a:t>Bratislava 2015-2016, podrobné mapovanie </a:t>
            </a:r>
            <a:r>
              <a:rPr lang="sk-SK" dirty="0" err="1">
                <a:solidFill>
                  <a:srgbClr val="C00000"/>
                </a:solidFill>
              </a:rPr>
              <a:t>bilboardov</a:t>
            </a:r>
            <a:r>
              <a:rPr lang="sk-SK" dirty="0">
                <a:solidFill>
                  <a:srgbClr val="C00000"/>
                </a:solidFill>
              </a:rPr>
              <a:t> a zelene (</a:t>
            </a:r>
            <a:r>
              <a:rPr lang="sk-SK" dirty="0" err="1">
                <a:solidFill>
                  <a:srgbClr val="C00000"/>
                </a:solidFill>
              </a:rPr>
              <a:t>pasporty</a:t>
            </a:r>
            <a:r>
              <a:rPr lang="sk-SK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71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14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80846" y="57409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Dátové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a časové sady- </a:t>
            </a:r>
            <a:r>
              <a:rPr lang="cs-CZ" altLang="cs-CZ" sz="3200" b="1">
                <a:solidFill>
                  <a:schemeClr val="accent6">
                    <a:lumMod val="75000"/>
                  </a:schemeClr>
                </a:solidFill>
              </a:rPr>
              <a:t>licencia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8871" y="849604"/>
            <a:ext cx="8915648" cy="20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sz="2400" b="1" u="sng" dirty="0">
                <a:solidFill>
                  <a:srgbClr val="C00000"/>
                </a:solidFill>
              </a:rPr>
              <a:t>5 celoplošných </a:t>
            </a:r>
            <a:r>
              <a:rPr lang="cs-CZ" sz="2400" b="1" u="sng" dirty="0" err="1">
                <a:solidFill>
                  <a:srgbClr val="C00000"/>
                </a:solidFill>
              </a:rPr>
              <a:t>dátových</a:t>
            </a:r>
            <a:r>
              <a:rPr lang="cs-CZ" sz="2400" b="1" u="sng" dirty="0">
                <a:solidFill>
                  <a:srgbClr val="C00000"/>
                </a:solidFill>
              </a:rPr>
              <a:t> </a:t>
            </a:r>
            <a:r>
              <a:rPr lang="cs-CZ" sz="2400" b="1" u="sng" dirty="0" err="1">
                <a:solidFill>
                  <a:srgbClr val="C00000"/>
                </a:solidFill>
              </a:rPr>
              <a:t>sád</a:t>
            </a:r>
            <a:r>
              <a:rPr lang="cs-CZ" sz="2400" b="1" u="sng" dirty="0">
                <a:solidFill>
                  <a:srgbClr val="C00000"/>
                </a:solidFill>
              </a:rPr>
              <a:t> </a:t>
            </a:r>
            <a:r>
              <a:rPr lang="cs-CZ" sz="2400" b="1" u="sng" dirty="0" err="1">
                <a:solidFill>
                  <a:srgbClr val="C00000"/>
                </a:solidFill>
              </a:rPr>
              <a:t>celej</a:t>
            </a:r>
            <a:r>
              <a:rPr lang="cs-CZ" sz="2400" b="1" u="sng" dirty="0">
                <a:solidFill>
                  <a:srgbClr val="C00000"/>
                </a:solidFill>
              </a:rPr>
              <a:t> SR RGB a </a:t>
            </a:r>
            <a:r>
              <a:rPr lang="cs-CZ" sz="2400" b="1" u="sng" dirty="0" err="1">
                <a:solidFill>
                  <a:srgbClr val="C00000"/>
                </a:solidFill>
              </a:rPr>
              <a:t>ich</a:t>
            </a:r>
            <a:r>
              <a:rPr lang="cs-CZ" sz="2400" b="1" u="sng" dirty="0">
                <a:solidFill>
                  <a:srgbClr val="C00000"/>
                </a:solidFill>
              </a:rPr>
              <a:t> </a:t>
            </a:r>
            <a:r>
              <a:rPr lang="cs-CZ" sz="2400" b="1" u="sng" dirty="0" err="1">
                <a:solidFill>
                  <a:srgbClr val="C00000"/>
                </a:solidFill>
              </a:rPr>
              <a:t>aktualizácie</a:t>
            </a:r>
            <a:endParaRPr lang="cs-CZ" sz="2400" b="1" u="sng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2002 - 2003 – základná sada,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50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2005 - 2006 – </a:t>
            </a:r>
            <a:r>
              <a:rPr lang="en-US" sz="2000" b="1" dirty="0">
                <a:solidFill>
                  <a:schemeClr val="tx2"/>
                </a:solidFill>
              </a:rPr>
              <a:t>1.</a:t>
            </a:r>
            <a:r>
              <a:rPr lang="cs-CZ" sz="2000" b="1" dirty="0">
                <a:solidFill>
                  <a:schemeClr val="tx2"/>
                </a:solidFill>
              </a:rPr>
              <a:t> aktualizácia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2008 - 2010 – </a:t>
            </a:r>
            <a:r>
              <a:rPr lang="en-US" sz="2000" b="1" dirty="0">
                <a:solidFill>
                  <a:schemeClr val="tx2"/>
                </a:solidFill>
              </a:rPr>
              <a:t>2.</a:t>
            </a:r>
            <a:r>
              <a:rPr lang="cs-CZ" sz="2000" b="1" dirty="0">
                <a:solidFill>
                  <a:schemeClr val="tx2"/>
                </a:solidFill>
              </a:rPr>
              <a:t> aktualizácia GE 25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2011 - 2013 – </a:t>
            </a:r>
            <a:r>
              <a:rPr lang="en-US" sz="2000" b="1" dirty="0">
                <a:solidFill>
                  <a:schemeClr val="tx2"/>
                </a:solidFill>
              </a:rPr>
              <a:t>3.</a:t>
            </a:r>
            <a:r>
              <a:rPr lang="cs-CZ" sz="2000" b="1" dirty="0">
                <a:solidFill>
                  <a:schemeClr val="tx2"/>
                </a:solidFill>
              </a:rPr>
              <a:t> aktualizácia GE 25 cm</a:t>
            </a: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r. 201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- 201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000" b="1" u="sng" dirty="0" err="1">
                <a:solidFill>
                  <a:schemeClr val="accent3">
                    <a:lumMod val="75000"/>
                  </a:schemeClr>
                </a:solidFill>
              </a:rPr>
              <a:t>aktualizácia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GE 2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cm</a:t>
            </a:r>
            <a:endParaRPr lang="en-US" sz="2000" b="1" u="sng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2872" y="2942374"/>
            <a:ext cx="8915648" cy="20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sz="2400" b="1" u="sng" dirty="0" err="1">
                <a:solidFill>
                  <a:srgbClr val="C00000"/>
                </a:solidFill>
              </a:rPr>
              <a:t>Dátová</a:t>
            </a:r>
            <a:r>
              <a:rPr lang="cs-CZ" sz="2400" b="1" u="sng" dirty="0">
                <a:solidFill>
                  <a:srgbClr val="C00000"/>
                </a:solidFill>
              </a:rPr>
              <a:t> sada </a:t>
            </a:r>
            <a:r>
              <a:rPr lang="cs-CZ" sz="2400" b="1" u="sng" dirty="0" err="1">
                <a:solidFill>
                  <a:srgbClr val="C00000"/>
                </a:solidFill>
              </a:rPr>
              <a:t>celej</a:t>
            </a:r>
            <a:r>
              <a:rPr lang="cs-CZ" sz="2400" b="1" u="sng" dirty="0">
                <a:solidFill>
                  <a:srgbClr val="C00000"/>
                </a:solidFill>
              </a:rPr>
              <a:t> SR CIR od 3. </a:t>
            </a:r>
            <a:r>
              <a:rPr lang="cs-CZ" sz="2400" b="1" u="sng" dirty="0" err="1">
                <a:solidFill>
                  <a:srgbClr val="C00000"/>
                </a:solidFill>
              </a:rPr>
              <a:t>aktualizácie</a:t>
            </a:r>
            <a:endParaRPr lang="cs-CZ" sz="2400" b="1" u="sng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2002 - 2003 – základná sada,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50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2005 - 2006 – </a:t>
            </a:r>
            <a:r>
              <a:rPr lang="en-US" sz="2000" b="1" dirty="0">
                <a:solidFill>
                  <a:schemeClr val="tx2"/>
                </a:solidFill>
              </a:rPr>
              <a:t>1.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endParaRPr lang="cs-CZ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2008 - 2010 – </a:t>
            </a:r>
            <a:r>
              <a:rPr lang="en-US" sz="2000" b="1" dirty="0">
                <a:solidFill>
                  <a:schemeClr val="tx2"/>
                </a:solidFill>
              </a:rPr>
              <a:t>2.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r>
              <a:rPr lang="cs-CZ" sz="2000" b="1" dirty="0">
                <a:solidFill>
                  <a:schemeClr val="tx2"/>
                </a:solidFill>
              </a:rPr>
              <a:t> GE 25 cm</a:t>
            </a:r>
            <a:endParaRPr lang="cs-CZ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r. 2011 - 2013 – 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aktualizácia GE 25 cm CIR</a:t>
            </a:r>
            <a:endParaRPr lang="en-US" sz="20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r. 201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- 201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000" b="1" u="sng" dirty="0" err="1">
                <a:solidFill>
                  <a:schemeClr val="accent3">
                    <a:lumMod val="75000"/>
                  </a:schemeClr>
                </a:solidFill>
              </a:rPr>
              <a:t>aktualizácia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GE 2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cs-CZ" sz="2000" b="1" u="sng" dirty="0">
                <a:solidFill>
                  <a:schemeClr val="accent3">
                    <a:lumMod val="75000"/>
                  </a:schemeClr>
                </a:solidFill>
              </a:rPr>
              <a:t> cm CIR</a:t>
            </a:r>
            <a:endParaRPr lang="en-US" sz="2000" b="1" u="sng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8871" y="4941168"/>
            <a:ext cx="8915648" cy="159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cs-CZ" altLang="cs-CZ" b="1" u="sng" dirty="0">
                <a:solidFill>
                  <a:srgbClr val="C00000"/>
                </a:solidFill>
              </a:rPr>
              <a:t>Historická </a:t>
            </a:r>
            <a:r>
              <a:rPr lang="cs-CZ" altLang="cs-CZ" b="1" u="sng" dirty="0" err="1">
                <a:solidFill>
                  <a:srgbClr val="C00000"/>
                </a:solidFill>
              </a:rPr>
              <a:t>ortofotomapa</a:t>
            </a:r>
            <a:r>
              <a:rPr lang="cs-CZ" altLang="cs-CZ" b="1" u="sng" dirty="0">
                <a:solidFill>
                  <a:srgbClr val="C00000"/>
                </a:solidFill>
              </a:rPr>
              <a:t> SR ČB – 50 cm/pixel</a:t>
            </a:r>
            <a:endParaRPr lang="cs-CZ" b="1" u="sng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 err="1">
                <a:solidFill>
                  <a:schemeClr val="tx2"/>
                </a:solidFill>
              </a:rPr>
              <a:t>Prevažne</a:t>
            </a:r>
            <a:r>
              <a:rPr lang="cs-CZ" b="1" dirty="0">
                <a:solidFill>
                  <a:schemeClr val="tx2"/>
                </a:solidFill>
              </a:rPr>
              <a:t> r. 1949 (len okrajové časti </a:t>
            </a:r>
            <a:r>
              <a:rPr lang="cs-CZ" b="1" dirty="0" err="1">
                <a:solidFill>
                  <a:schemeClr val="tx2"/>
                </a:solidFill>
              </a:rPr>
              <a:t>územia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iné</a:t>
            </a:r>
            <a:r>
              <a:rPr lang="cs-CZ" b="1" dirty="0">
                <a:solidFill>
                  <a:schemeClr val="tx2"/>
                </a:solidFill>
              </a:rPr>
              <a:t> roky) </a:t>
            </a:r>
            <a:r>
              <a:rPr lang="cs-CZ" b="1" dirty="0" err="1">
                <a:solidFill>
                  <a:schemeClr val="tx2"/>
                </a:solidFill>
              </a:rPr>
              <a:t>rozlíšenie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sk-SK" b="1" dirty="0">
                <a:solidFill>
                  <a:schemeClr val="tx2"/>
                </a:solidFill>
              </a:rPr>
              <a:t>G</a:t>
            </a:r>
            <a:r>
              <a:rPr lang="cs-CZ" b="1" dirty="0">
                <a:solidFill>
                  <a:schemeClr val="tx2"/>
                </a:solidFill>
              </a:rPr>
              <a:t>E 50 cm</a:t>
            </a:r>
          </a:p>
          <a:p>
            <a:endParaRPr lang="cs-CZ" altLang="cs-CZ" sz="2000" b="1" u="sng" dirty="0">
              <a:solidFill>
                <a:srgbClr val="C00000"/>
              </a:solidFill>
            </a:endParaRPr>
          </a:p>
          <a:p>
            <a:r>
              <a:rPr lang="cs-CZ" altLang="cs-CZ" sz="2000" b="1" u="sng" dirty="0" err="1">
                <a:solidFill>
                  <a:srgbClr val="C00000"/>
                </a:solidFill>
              </a:rPr>
              <a:t>Orientačná</a:t>
            </a:r>
            <a:r>
              <a:rPr lang="cs-CZ" altLang="cs-CZ" sz="2000" b="1" u="sng" dirty="0">
                <a:solidFill>
                  <a:srgbClr val="C00000"/>
                </a:solidFill>
              </a:rPr>
              <a:t> rastrová mapa SR 1 : 10 000</a:t>
            </a:r>
            <a:endParaRPr lang="cs-CZ" sz="2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9568" y="894498"/>
            <a:ext cx="84248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sk-SK" b="1" dirty="0">
                <a:solidFill>
                  <a:schemeClr val="tx2"/>
                </a:solidFill>
              </a:rPr>
              <a:t>Na základe takto aktualizovaných podkladov (spomínaných databáz), ktoré sú  v 3 ročnom cykle pre celé územie, je možné </a:t>
            </a:r>
            <a:r>
              <a:rPr lang="sk-SK" b="1" u="sng" dirty="0">
                <a:solidFill>
                  <a:srgbClr val="C00000"/>
                </a:solidFill>
              </a:rPr>
              <a:t>garantovať pravidelnú aktualizáciu obsahu v porovnaní s verejnou </a:t>
            </a:r>
            <a:r>
              <a:rPr lang="sk-SK" b="1" dirty="0" err="1">
                <a:solidFill>
                  <a:schemeClr val="tx2"/>
                </a:solidFill>
              </a:rPr>
              <a:t>geodatabázou</a:t>
            </a:r>
            <a:r>
              <a:rPr lang="sk-SK" b="1" dirty="0">
                <a:solidFill>
                  <a:schemeClr val="tx2"/>
                </a:solidFill>
              </a:rPr>
              <a:t> CPD (Centrálna priestorová databáza) resp. ZBGIS (Základná báza údajov pre geografický informačný systém). </a:t>
            </a:r>
          </a:p>
          <a:p>
            <a:r>
              <a:rPr lang="sk-SK" b="1" dirty="0">
                <a:solidFill>
                  <a:schemeClr val="tx2"/>
                </a:solidFill>
              </a:rPr>
              <a:t>Existencia databáz z </a:t>
            </a:r>
            <a:r>
              <a:rPr lang="sk-SK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chemeClr val="tx2"/>
                </a:solidFill>
              </a:rPr>
              <a:t> časových období vykonaných v pravidelnom cykle umožňuje na ľubovoľnom, resp. celom </a:t>
            </a:r>
            <a:r>
              <a:rPr lang="sk-SK" b="1" u="sng" dirty="0">
                <a:solidFill>
                  <a:srgbClr val="C00000"/>
                </a:solidFill>
              </a:rPr>
              <a:t>území SR monitoring zmien od r. 2002 resp. 2003</a:t>
            </a:r>
            <a:r>
              <a:rPr lang="sk-SK" b="1" dirty="0">
                <a:solidFill>
                  <a:schemeClr val="tx2"/>
                </a:solidFill>
              </a:rPr>
              <a:t>, čo poskytuje mimoriadne možnosti pre </a:t>
            </a:r>
            <a:r>
              <a:rPr lang="sk-SK" b="1" u="sng" dirty="0">
                <a:solidFill>
                  <a:srgbClr val="C00000"/>
                </a:solidFill>
              </a:rPr>
              <a:t>„</a:t>
            </a:r>
            <a:r>
              <a:rPr lang="sk-SK" b="1" u="sng" dirty="0" err="1">
                <a:solidFill>
                  <a:srgbClr val="C00000"/>
                </a:solidFill>
              </a:rPr>
              <a:t>change</a:t>
            </a:r>
            <a:r>
              <a:rPr lang="sk-SK" b="1" u="sng" dirty="0">
                <a:solidFill>
                  <a:srgbClr val="C00000"/>
                </a:solidFill>
              </a:rPr>
              <a:t> </a:t>
            </a:r>
            <a:r>
              <a:rPr lang="sk-SK" b="1" u="sng" dirty="0" err="1">
                <a:solidFill>
                  <a:srgbClr val="C00000"/>
                </a:solidFill>
              </a:rPr>
              <a:t>detection</a:t>
            </a:r>
            <a:r>
              <a:rPr lang="sk-SK" b="1" u="sng" dirty="0">
                <a:solidFill>
                  <a:srgbClr val="C00000"/>
                </a:solidFill>
              </a:rPr>
              <a:t>“</a:t>
            </a:r>
            <a:r>
              <a:rPr lang="sk-SK" b="1" dirty="0">
                <a:solidFill>
                  <a:schemeClr val="tx2"/>
                </a:solidFill>
              </a:rPr>
              <a:t>, dokazovanie stavu a simulácie vývoja pre aplikácie životného prostredia, poľnohospodárstva, hospodárstva, dopravy, urbanizmu a ďalšie</a:t>
            </a:r>
            <a:r>
              <a:rPr lang="sk-SK" sz="1600" b="1" dirty="0">
                <a:solidFill>
                  <a:schemeClr val="tx2"/>
                </a:solidFill>
              </a:rPr>
              <a:t>.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116632"/>
            <a:ext cx="7488832" cy="7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5A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Časové sady – </a:t>
            </a:r>
          </a:p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aktualizácia databáz a monitoring zmien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Obrázek 16" descr="2005_Pezinok_8-6_vyr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305" y="3956152"/>
            <a:ext cx="3530322" cy="2893044"/>
          </a:xfrm>
          <a:prstGeom prst="rect">
            <a:avLst/>
          </a:prstGeom>
        </p:spPr>
      </p:pic>
      <p:sp>
        <p:nvSpPr>
          <p:cNvPr id="17" name="TextovéPole 21"/>
          <p:cNvSpPr txBox="1"/>
          <p:nvPr/>
        </p:nvSpPr>
        <p:spPr>
          <a:xfrm>
            <a:off x="8039712" y="40621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2005</a:t>
            </a:r>
          </a:p>
        </p:txBody>
      </p:sp>
      <p:pic>
        <p:nvPicPr>
          <p:cNvPr id="18" name="Obrázek 17" descr="2014Pezinok_8-6-4_vyr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5151" y="3970257"/>
            <a:ext cx="3545260" cy="2910319"/>
          </a:xfrm>
          <a:prstGeom prst="rect">
            <a:avLst/>
          </a:prstGeom>
        </p:spPr>
      </p:pic>
      <p:sp>
        <p:nvSpPr>
          <p:cNvPr id="19" name="TextovéPole 22"/>
          <p:cNvSpPr txBox="1"/>
          <p:nvPr/>
        </p:nvSpPr>
        <p:spPr>
          <a:xfrm>
            <a:off x="8337647" y="41319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2014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9" y="3947681"/>
            <a:ext cx="3367229" cy="2910319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35" y="3956152"/>
            <a:ext cx="3237233" cy="2893044"/>
          </a:xfrm>
          <a:prstGeom prst="rect">
            <a:avLst/>
          </a:prstGeom>
        </p:spPr>
      </p:pic>
      <p:sp>
        <p:nvSpPr>
          <p:cNvPr id="22" name="TextovéPole 20"/>
          <p:cNvSpPr txBox="1"/>
          <p:nvPr/>
        </p:nvSpPr>
        <p:spPr>
          <a:xfrm>
            <a:off x="3092140" y="399206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1999</a:t>
            </a:r>
          </a:p>
        </p:txBody>
      </p:sp>
      <p:sp>
        <p:nvSpPr>
          <p:cNvPr id="23" name="TextovéPole 19"/>
          <p:cNvSpPr txBox="1"/>
          <p:nvPr/>
        </p:nvSpPr>
        <p:spPr>
          <a:xfrm>
            <a:off x="252916" y="40621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1949</a:t>
            </a:r>
          </a:p>
        </p:txBody>
      </p:sp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49263" y="116632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Prečo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sú dobré </a:t>
            </a:r>
            <a:r>
              <a:rPr lang="cs-CZ" altLang="cs-CZ" sz="3200" b="1" u="sng" dirty="0">
                <a:solidFill>
                  <a:srgbClr val="FF0000"/>
                </a:solidFill>
              </a:rPr>
              <a:t>časové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cs-CZ" altLang="cs-CZ" sz="3200" b="1" dirty="0" err="1">
                <a:solidFill>
                  <a:srgbClr val="FF0000"/>
                </a:solidFill>
              </a:rPr>
              <a:t>dátové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sady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4611" y="841192"/>
            <a:ext cx="88547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Pravidelná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vášho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územia</a:t>
            </a:r>
            <a:r>
              <a:rPr lang="cs-CZ" sz="2000" b="1" dirty="0">
                <a:solidFill>
                  <a:schemeClr val="tx2"/>
                </a:solidFill>
              </a:rPr>
              <a:t> a kontrola </a:t>
            </a:r>
            <a:r>
              <a:rPr lang="cs-CZ" sz="2000" b="1" dirty="0" err="1">
                <a:solidFill>
                  <a:schemeClr val="tx2"/>
                </a:solidFill>
              </a:rPr>
              <a:t>predmetov</a:t>
            </a:r>
            <a:r>
              <a:rPr lang="cs-CZ" sz="2000" b="1" dirty="0">
                <a:solidFill>
                  <a:schemeClr val="tx2"/>
                </a:solidFill>
              </a:rPr>
              <a:t> a </a:t>
            </a:r>
            <a:r>
              <a:rPr lang="cs-CZ" sz="2000" b="1" dirty="0" err="1">
                <a:solidFill>
                  <a:schemeClr val="tx2"/>
                </a:solidFill>
              </a:rPr>
              <a:t>javov</a:t>
            </a:r>
            <a:endParaRPr lang="cs-CZ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Dodávka dát </a:t>
            </a:r>
            <a:r>
              <a:rPr lang="cs-CZ" sz="2000" b="1" dirty="0" err="1">
                <a:solidFill>
                  <a:schemeClr val="tx2"/>
                </a:solidFill>
              </a:rPr>
              <a:t>pre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informačné</a:t>
            </a:r>
            <a:r>
              <a:rPr lang="cs-CZ" sz="2000" b="1" dirty="0">
                <a:solidFill>
                  <a:schemeClr val="tx2"/>
                </a:solidFill>
              </a:rPr>
              <a:t> systémy v požadovaných technických </a:t>
            </a:r>
            <a:r>
              <a:rPr lang="cs-CZ" sz="2000" b="1" dirty="0" err="1">
                <a:solidFill>
                  <a:schemeClr val="tx2"/>
                </a:solidFill>
              </a:rPr>
              <a:t>parametroch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>
                <a:solidFill>
                  <a:schemeClr val="tx2"/>
                </a:solidFill>
              </a:rPr>
              <a:t>Garancia</a:t>
            </a:r>
            <a:r>
              <a:rPr lang="cs-CZ" sz="2000" b="1" dirty="0">
                <a:solidFill>
                  <a:schemeClr val="tx2"/>
                </a:solidFill>
              </a:rPr>
              <a:t> dodávky v </a:t>
            </a:r>
            <a:r>
              <a:rPr lang="cs-CZ" sz="2000" b="1" dirty="0" err="1">
                <a:solidFill>
                  <a:schemeClr val="tx2"/>
                </a:solidFill>
              </a:rPr>
              <a:t>súlade</a:t>
            </a:r>
            <a:r>
              <a:rPr lang="cs-CZ" sz="2000" b="1" dirty="0">
                <a:solidFill>
                  <a:schemeClr val="tx2"/>
                </a:solidFill>
              </a:rPr>
              <a:t> so </a:t>
            </a:r>
            <a:r>
              <a:rPr lang="cs-CZ" sz="2000" b="1" dirty="0" err="1">
                <a:solidFill>
                  <a:schemeClr val="tx2"/>
                </a:solidFill>
              </a:rPr>
              <a:t>zákonom</a:t>
            </a:r>
            <a:endParaRPr lang="cs-CZ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u="sng" dirty="0">
                <a:solidFill>
                  <a:srgbClr val="C00000"/>
                </a:solidFill>
              </a:rPr>
              <a:t>Výhodné cenové </a:t>
            </a:r>
            <a:r>
              <a:rPr lang="cs-CZ" sz="2000" b="1" u="sng" dirty="0" err="1">
                <a:solidFill>
                  <a:srgbClr val="C00000"/>
                </a:solidFill>
              </a:rPr>
              <a:t>podmienky</a:t>
            </a:r>
            <a:r>
              <a:rPr lang="cs-CZ" sz="2000" b="1" u="sng" dirty="0">
                <a:solidFill>
                  <a:srgbClr val="C00000"/>
                </a:solidFill>
              </a:rPr>
              <a:t> </a:t>
            </a:r>
            <a:r>
              <a:rPr lang="cs-CZ" sz="2000" b="1" u="sng" dirty="0" err="1">
                <a:solidFill>
                  <a:srgbClr val="C00000"/>
                </a:solidFill>
              </a:rPr>
              <a:t>pre</a:t>
            </a:r>
            <a:r>
              <a:rPr lang="cs-CZ" sz="2000" b="1" u="sng" dirty="0">
                <a:solidFill>
                  <a:srgbClr val="C00000"/>
                </a:solidFill>
              </a:rPr>
              <a:t> </a:t>
            </a:r>
            <a:r>
              <a:rPr lang="cs-CZ" sz="2000" b="1" u="sng" dirty="0" err="1">
                <a:solidFill>
                  <a:srgbClr val="C00000"/>
                </a:solidFill>
              </a:rPr>
              <a:t>dátové</a:t>
            </a:r>
            <a:r>
              <a:rPr lang="cs-CZ" sz="2000" b="1" u="sng" dirty="0">
                <a:solidFill>
                  <a:srgbClr val="C00000"/>
                </a:solidFill>
              </a:rPr>
              <a:t> sady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2"/>
                </a:solidFill>
              </a:rPr>
              <a:t>Možnosť doplnenia chýbajúcej časovej sady RGB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2"/>
                </a:solidFill>
              </a:rPr>
              <a:t>Doplnenie dátovej sady RGB o sadu CIR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2"/>
                </a:solidFill>
              </a:rPr>
              <a:t>Doplnenie dátovej sady RGB o podrobnú </a:t>
            </a:r>
            <a:r>
              <a:rPr lang="sk-SK" sz="2000" b="1" dirty="0" err="1">
                <a:solidFill>
                  <a:schemeClr val="tx2"/>
                </a:solidFill>
              </a:rPr>
              <a:t>ortofotomapu</a:t>
            </a:r>
            <a:r>
              <a:rPr lang="sk-SK" sz="2000" b="1" dirty="0">
                <a:solidFill>
                  <a:schemeClr val="tx2"/>
                </a:solidFill>
              </a:rPr>
              <a:t> GE 10cm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2"/>
                </a:solidFill>
              </a:rPr>
              <a:t>Doplnenie dátovej sady RGB o sadu historickej </a:t>
            </a:r>
            <a:r>
              <a:rPr lang="sk-SK" sz="2000" b="1" dirty="0" err="1">
                <a:solidFill>
                  <a:schemeClr val="tx2"/>
                </a:solidFill>
              </a:rPr>
              <a:t>ortofotomapy</a:t>
            </a:r>
            <a:endParaRPr lang="sk-SK" sz="2000" b="1" dirty="0">
              <a:solidFill>
                <a:schemeClr val="tx2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tx2"/>
              </a:solidFill>
            </a:endParaRPr>
          </a:p>
          <a:p>
            <a:pPr marL="0" lvl="1"/>
            <a:r>
              <a:rPr lang="cs-CZ" sz="2000" b="1" u="sng" dirty="0" err="1">
                <a:solidFill>
                  <a:srgbClr val="FF0000"/>
                </a:solidFill>
              </a:rPr>
              <a:t>Kvalitné</a:t>
            </a:r>
            <a:r>
              <a:rPr lang="cs-CZ" sz="2000" b="1" u="sng" dirty="0">
                <a:solidFill>
                  <a:srgbClr val="FF0000"/>
                </a:solidFill>
              </a:rPr>
              <a:t> DÁTA sú </a:t>
            </a:r>
            <a:r>
              <a:rPr lang="cs-CZ" sz="2000" b="1" u="sng" dirty="0" err="1">
                <a:solidFill>
                  <a:srgbClr val="FF0000"/>
                </a:solidFill>
              </a:rPr>
              <a:t>základom</a:t>
            </a:r>
            <a:r>
              <a:rPr lang="cs-CZ" sz="2000" b="1" u="sng" dirty="0">
                <a:solidFill>
                  <a:srgbClr val="FF0000"/>
                </a:solidFill>
              </a:rPr>
              <a:t> systému, </a:t>
            </a:r>
            <a:r>
              <a:rPr lang="cs-CZ" sz="2000" b="1" u="sng" dirty="0" err="1">
                <a:solidFill>
                  <a:srgbClr val="FF0000"/>
                </a:solidFill>
              </a:rPr>
              <a:t>nie</a:t>
            </a:r>
            <a:r>
              <a:rPr lang="cs-CZ" sz="2000" b="1" u="sng" dirty="0">
                <a:solidFill>
                  <a:srgbClr val="FF0000"/>
                </a:solidFill>
              </a:rPr>
              <a:t> systém je </a:t>
            </a:r>
            <a:r>
              <a:rPr lang="cs-CZ" sz="2000" b="1" u="sng" dirty="0" err="1">
                <a:solidFill>
                  <a:srgbClr val="FF0000"/>
                </a:solidFill>
              </a:rPr>
              <a:t>základom</a:t>
            </a:r>
            <a:r>
              <a:rPr lang="cs-CZ" sz="2000" b="1" u="sng" dirty="0">
                <a:solidFill>
                  <a:srgbClr val="FF0000"/>
                </a:solidFill>
              </a:rPr>
              <a:t> dát. </a:t>
            </a:r>
          </a:p>
          <a:p>
            <a:pPr marL="0" lvl="1"/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Sú to 2 </a:t>
            </a:r>
            <a:r>
              <a:rPr lang="cs-CZ" sz="2000" b="1" dirty="0" err="1">
                <a:solidFill>
                  <a:schemeClr val="tx2">
                    <a:lumMod val="75000"/>
                  </a:schemeClr>
                </a:solidFill>
              </a:rPr>
              <a:t>rôzne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 nezávislé komponenty, </a:t>
            </a:r>
            <a:r>
              <a:rPr lang="cs-CZ" sz="2000" b="1" dirty="0" err="1">
                <a:solidFill>
                  <a:schemeClr val="tx2">
                    <a:lumMod val="75000"/>
                  </a:schemeClr>
                </a:solidFill>
              </a:rPr>
              <a:t>ktoré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2">
                    <a:lumMod val="75000"/>
                  </a:schemeClr>
                </a:solidFill>
              </a:rPr>
              <a:t>dopĺňajú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lvl="1"/>
            <a:r>
              <a:rPr lang="cs-CZ" sz="2000" b="1" dirty="0" err="1">
                <a:solidFill>
                  <a:schemeClr val="tx2"/>
                </a:solidFill>
              </a:rPr>
              <a:t>Dodávame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univerzálne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dáta</a:t>
            </a:r>
            <a:r>
              <a:rPr lang="cs-CZ" sz="2000" b="1" dirty="0">
                <a:solidFill>
                  <a:schemeClr val="tx2"/>
                </a:solidFill>
              </a:rPr>
              <a:t> (</a:t>
            </a:r>
            <a:r>
              <a:rPr lang="cs-CZ" sz="2000" b="1" dirty="0" err="1">
                <a:solidFill>
                  <a:schemeClr val="tx2"/>
                </a:solidFill>
              </a:rPr>
              <a:t>dátové</a:t>
            </a:r>
            <a:r>
              <a:rPr lang="cs-CZ" sz="2000" b="1" dirty="0">
                <a:solidFill>
                  <a:schemeClr val="tx2"/>
                </a:solidFill>
              </a:rPr>
              <a:t> a časové sady) v </a:t>
            </a:r>
            <a:r>
              <a:rPr lang="cs-CZ" sz="2000" b="1" dirty="0" err="1">
                <a:solidFill>
                  <a:schemeClr val="tx2"/>
                </a:solidFill>
              </a:rPr>
              <a:t>obecnom</a:t>
            </a:r>
            <a:r>
              <a:rPr lang="cs-CZ" sz="2000" b="1" dirty="0">
                <a:solidFill>
                  <a:schemeClr val="tx2"/>
                </a:solidFill>
              </a:rPr>
              <a:t> formáte a sú </a:t>
            </a:r>
            <a:r>
              <a:rPr lang="cs-CZ" sz="2000" b="1" dirty="0" err="1">
                <a:solidFill>
                  <a:schemeClr val="tx2"/>
                </a:solidFill>
              </a:rPr>
              <a:t>implementovateľné</a:t>
            </a:r>
            <a:r>
              <a:rPr lang="cs-CZ" sz="2000" b="1" dirty="0">
                <a:solidFill>
                  <a:schemeClr val="tx2"/>
                </a:solidFill>
              </a:rPr>
              <a:t> do každého </a:t>
            </a:r>
            <a:r>
              <a:rPr lang="cs-CZ" sz="2000" b="1" dirty="0" err="1">
                <a:solidFill>
                  <a:schemeClr val="tx2"/>
                </a:solidFill>
              </a:rPr>
              <a:t>informačného</a:t>
            </a:r>
            <a:r>
              <a:rPr lang="cs-CZ" sz="2000" b="1" dirty="0">
                <a:solidFill>
                  <a:schemeClr val="tx2"/>
                </a:solidFill>
              </a:rPr>
              <a:t> systému.</a:t>
            </a:r>
          </a:p>
        </p:txBody>
      </p:sp>
      <p:pic>
        <p:nvPicPr>
          <p:cNvPr id="13" name="Obrázek 12" descr="RGB_vyr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2191" y="5242892"/>
            <a:ext cx="2372789" cy="1628800"/>
          </a:xfrm>
          <a:prstGeom prst="rect">
            <a:avLst/>
          </a:prstGeom>
        </p:spPr>
      </p:pic>
      <p:pic>
        <p:nvPicPr>
          <p:cNvPr id="14" name="Obrázek 13" descr="5_Orientacna_Stupava_1-9_Orez2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29200"/>
            <a:ext cx="2610568" cy="1628800"/>
          </a:xfrm>
          <a:prstGeom prst="rect">
            <a:avLst/>
          </a:prstGeom>
        </p:spPr>
      </p:pic>
      <p:pic>
        <p:nvPicPr>
          <p:cNvPr id="15" name="Zástupný symbol pro obsah 25" descr="1_CB_Stupava_1-9_Orez_opr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1075" y="5238489"/>
            <a:ext cx="2496350" cy="1619512"/>
          </a:xfrm>
          <a:prstGeom prst="rect">
            <a:avLst/>
          </a:prstGeom>
        </p:spPr>
      </p:pic>
      <p:pic>
        <p:nvPicPr>
          <p:cNvPr id="16" name="Obrázek 15" descr="CIR_vyr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4392" y="5238160"/>
            <a:ext cx="2456962" cy="16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17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415" cy="6920308"/>
          </a:xfrm>
        </p:spPr>
      </p:pic>
      <p:sp>
        <p:nvSpPr>
          <p:cNvPr id="11" name="Obdĺžnik 10"/>
          <p:cNvSpPr/>
          <p:nvPr/>
        </p:nvSpPr>
        <p:spPr>
          <a:xfrm>
            <a:off x="6156176" y="4712387"/>
            <a:ext cx="2941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Ing. Renáta Šrámková</a:t>
            </a:r>
          </a:p>
          <a:p>
            <a:r>
              <a:rPr lang="cs-CZ" b="1" dirty="0">
                <a:solidFill>
                  <a:schemeClr val="tx2"/>
                </a:solidFill>
              </a:rPr>
              <a:t>Ing. Miroslava </a:t>
            </a:r>
            <a:r>
              <a:rPr lang="cs-CZ" b="1" dirty="0" err="1">
                <a:solidFill>
                  <a:schemeClr val="tx2"/>
                </a:solidFill>
              </a:rPr>
              <a:t>Balšanová</a:t>
            </a:r>
            <a:endParaRPr lang="cs-CZ" b="1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88532" y="188640"/>
            <a:ext cx="782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Ďakujem</a:t>
            </a:r>
            <a:r>
              <a:rPr lang="cs-C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 </a:t>
            </a:r>
            <a:r>
              <a:rPr lang="cs-CZ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pozornosť</a:t>
            </a:r>
            <a:r>
              <a:rPr lang="cs-C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sk-SK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" y="4919304"/>
            <a:ext cx="5279594" cy="1938696"/>
          </a:xfrm>
          <a:prstGeom prst="rect">
            <a:avLst/>
          </a:prstGeom>
        </p:spPr>
      </p:pic>
      <p:pic>
        <p:nvPicPr>
          <p:cNvPr id="10" name="Obrázek 9" descr="5_Orientacna_Stupava_1-9_Orez2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2308224" cy="1440160"/>
          </a:xfrm>
          <a:prstGeom prst="rect">
            <a:avLst/>
          </a:prstGeom>
        </p:spPr>
      </p:pic>
      <p:pic>
        <p:nvPicPr>
          <p:cNvPr id="12" name="Zástupný symbol pro obsah 25" descr="1_CB_Stupava_1-9_Orez_opr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438070"/>
            <a:ext cx="2304256" cy="1494890"/>
          </a:xfrm>
          <a:prstGeom prst="rect">
            <a:avLst/>
          </a:prstGeom>
        </p:spPr>
      </p:pic>
      <p:pic>
        <p:nvPicPr>
          <p:cNvPr id="14" name="Obrázek 13" descr="RGB_vyr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2996952"/>
            <a:ext cx="2267744" cy="1556692"/>
          </a:xfrm>
          <a:prstGeom prst="rect">
            <a:avLst/>
          </a:prstGeom>
        </p:spPr>
      </p:pic>
      <p:pic>
        <p:nvPicPr>
          <p:cNvPr id="15" name="Obrázek 14" descr="CIR_vyre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996952"/>
            <a:ext cx="2304256" cy="15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19" y="692696"/>
            <a:ext cx="864096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A5AA"/>
              </a:buClr>
              <a:buFont typeface="Arial" charset="0"/>
              <a:buChar char="•"/>
              <a:defRPr sz="2000" kern="1200">
                <a:solidFill>
                  <a:srgbClr val="00A5A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13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8525" indent="-179388" algn="l" rtl="0" eaLnBrk="1" fontAlgn="base" hangingPunct="1">
              <a:spcBef>
                <a:spcPts val="200"/>
              </a:spcBef>
              <a:spcAft>
                <a:spcPct val="0"/>
              </a:spcAft>
              <a:defRPr sz="1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sk-SK" altLang="cs-CZ" b="1" dirty="0">
              <a:solidFill>
                <a:srgbClr val="C00000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-297990"/>
            <a:ext cx="7517019" cy="1981372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467544" y="1484784"/>
            <a:ext cx="79417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sk-SK" altLang="cs-CZ" sz="2400" b="1" dirty="0">
                <a:solidFill>
                  <a:schemeClr val="accent3">
                    <a:lumMod val="75000"/>
                  </a:schemeClr>
                </a:solidFill>
              </a:rPr>
              <a:t>Spoločnosť </a:t>
            </a:r>
            <a:r>
              <a:rPr lang="sk-SK" altLang="cs-CZ" sz="2400" b="1" dirty="0">
                <a:solidFill>
                  <a:schemeClr val="accent1">
                    <a:lumMod val="75000"/>
                  </a:schemeClr>
                </a:solidFill>
              </a:rPr>
              <a:t>SURV</a:t>
            </a:r>
            <a:r>
              <a:rPr lang="sk-SK" altLang="cs-CZ" sz="2400" b="1" dirty="0">
                <a:solidFill>
                  <a:schemeClr val="accent3">
                    <a:lumMod val="75000"/>
                  </a:schemeClr>
                </a:solidFill>
              </a:rPr>
              <a:t>EYE, </a:t>
            </a:r>
            <a:r>
              <a:rPr lang="sk-SK" altLang="cs-CZ" sz="2400" b="1" dirty="0" err="1">
                <a:solidFill>
                  <a:schemeClr val="accent3">
                    <a:lumMod val="75000"/>
                  </a:schemeClr>
                </a:solidFill>
              </a:rPr>
              <a:t>s.r.o</a:t>
            </a:r>
            <a:r>
              <a:rPr lang="sk-SK" altLang="cs-CZ" sz="2400" b="1" dirty="0">
                <a:solidFill>
                  <a:schemeClr val="accent3">
                    <a:lumMod val="75000"/>
                  </a:schemeClr>
                </a:solidFill>
              </a:rPr>
              <a:t>. je nová progresívna firma, ktorá má špecialistov s dlhoročnými skúsenosťami so zberom a spracovaním dát predovšetkým z leteckých snímok a diaľkového prieskumu Zeme. </a:t>
            </a:r>
          </a:p>
          <a:p>
            <a:pPr algn="just">
              <a:buFont typeface="Wingdings" pitchFamily="2" charset="2"/>
              <a:buNone/>
            </a:pPr>
            <a:endParaRPr lang="sk-SK" altLang="cs-CZ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sk-SK" altLang="cs-CZ" sz="2400" b="1" dirty="0">
                <a:solidFill>
                  <a:schemeClr val="accent3">
                    <a:lumMod val="75000"/>
                  </a:schemeClr>
                </a:solidFill>
              </a:rPr>
              <a:t>Súčasťou našej ponuky je </a:t>
            </a:r>
            <a:r>
              <a:rPr lang="sk-SK" altLang="cs-CZ" sz="2400" b="1" u="sng" dirty="0">
                <a:solidFill>
                  <a:schemeClr val="accent6">
                    <a:lumMod val="75000"/>
                  </a:schemeClr>
                </a:solidFill>
              </a:rPr>
              <a:t>komplexná dodávka nových aj archívnych dát, </a:t>
            </a:r>
            <a:r>
              <a:rPr lang="sk-SK" altLang="cs-CZ" sz="2400" b="1" dirty="0">
                <a:solidFill>
                  <a:schemeClr val="accent3">
                    <a:lumMod val="75000"/>
                  </a:schemeClr>
                </a:solidFill>
              </a:rPr>
              <a:t>ktoré  zabezpečujeme v maximálnej miere z vlastných zdrojov a vlastnými aktivitami, prípadne v spolupráci s partnermi z oblasti súkromného ako aj štátneho sektoru. </a:t>
            </a:r>
            <a:endParaRPr lang="sk-SK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1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62955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Dáta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ich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aktualizácia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836712"/>
            <a:ext cx="8064896" cy="591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A5AA"/>
              </a:buClr>
              <a:buFont typeface="Arial" charset="0"/>
              <a:buChar char="•"/>
              <a:defRPr sz="2000" kern="1200">
                <a:solidFill>
                  <a:srgbClr val="00A5A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13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8525" indent="-179388" algn="l" rtl="0" eaLnBrk="1" fontAlgn="base" hangingPunct="1">
              <a:spcBef>
                <a:spcPts val="200"/>
              </a:spcBef>
              <a:spcAft>
                <a:spcPct val="0"/>
              </a:spcAft>
              <a:defRPr sz="1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k-SK" altLang="cs-CZ" b="1" u="sng" dirty="0">
                <a:solidFill>
                  <a:schemeClr val="accent3">
                    <a:lumMod val="75000"/>
                  </a:schemeClr>
                </a:solidFill>
              </a:rPr>
              <a:t>Celoplošné dáta – celé územie SR </a:t>
            </a:r>
            <a:r>
              <a:rPr lang="sk-SK" altLang="cs-CZ" b="1" dirty="0">
                <a:solidFill>
                  <a:schemeClr val="tx2"/>
                </a:solidFill>
              </a:rPr>
              <a:t>	</a:t>
            </a:r>
          </a:p>
          <a:p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1. digitálna </a:t>
            </a:r>
            <a:r>
              <a:rPr lang="sk-SK" altLang="cs-CZ" b="1" dirty="0" err="1">
                <a:solidFill>
                  <a:schemeClr val="accent6">
                    <a:lumMod val="75000"/>
                  </a:schemeClr>
                </a:solidFill>
              </a:rPr>
              <a:t>ortofotomapa</a:t>
            </a: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RGB a CIR</a:t>
            </a:r>
          </a:p>
          <a:p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2. digitálny terénny model – DTM </a:t>
            </a:r>
          </a:p>
          <a:p>
            <a:r>
              <a:rPr lang="sk-SK" alt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a 2 sú aktualizované v intervale cca. 3 rokov</a:t>
            </a:r>
            <a:endParaRPr lang="sk-SK" alt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pt-BR" altLang="cs-CZ" b="1" dirty="0">
                <a:solidFill>
                  <a:schemeClr val="accent6">
                    <a:lumMod val="75000"/>
                  </a:schemeClr>
                </a:solidFill>
              </a:rPr>
              <a:t>historická ortofotomapa SR rok 1949</a:t>
            </a:r>
            <a:endParaRPr lang="sk-SK" alt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4. orientačná mapa 1 : 10 000</a:t>
            </a:r>
          </a:p>
          <a:p>
            <a:pPr>
              <a:buFont typeface="Wingdings" pitchFamily="2" charset="2"/>
              <a:buNone/>
            </a:pPr>
            <a:endParaRPr lang="sk-SK" altLang="cs-CZ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cs-CZ" b="1" u="sng" dirty="0">
                <a:solidFill>
                  <a:schemeClr val="accent3">
                    <a:lumMod val="75000"/>
                  </a:schemeClr>
                </a:solidFill>
              </a:rPr>
              <a:t>Ďalšie dáta</a:t>
            </a:r>
            <a:r>
              <a:rPr lang="en-US" altLang="cs-CZ" b="1" u="sng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sk-SK" altLang="cs-CZ" b="1" u="sng" dirty="0">
                <a:solidFill>
                  <a:schemeClr val="accent3">
                    <a:lumMod val="75000"/>
                  </a:schemeClr>
                </a:solidFill>
              </a:rPr>
              <a:t>služby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podrobné </a:t>
            </a:r>
            <a:r>
              <a:rPr lang="sk-SK" altLang="cs-CZ" b="1" dirty="0" err="1">
                <a:solidFill>
                  <a:schemeClr val="accent6">
                    <a:lumMod val="75000"/>
                  </a:schemeClr>
                </a:solidFill>
              </a:rPr>
              <a:t>ortofotomapy</a:t>
            </a: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3D modely miest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laserové skenovanie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mobilné mapovanie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šikmé snímkovanie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cs-CZ" b="1" dirty="0">
                <a:solidFill>
                  <a:schemeClr val="accent6">
                    <a:lumMod val="75000"/>
                  </a:schemeClr>
                </a:solidFill>
              </a:rPr>
              <a:t> termovízne snímkovanie</a:t>
            </a:r>
            <a:endParaRPr lang="sk-SK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/>
            <a:endParaRPr lang="sk-SK" altLang="cs-CZ" sz="1200" b="1" u="sng" dirty="0">
              <a:solidFill>
                <a:schemeClr val="tx2"/>
              </a:solidFill>
            </a:endParaRPr>
          </a:p>
          <a:p>
            <a:pPr marL="0" indent="0"/>
            <a:r>
              <a:rPr lang="sk-SK" altLang="cs-CZ" b="1" u="sng" dirty="0">
                <a:solidFill>
                  <a:schemeClr val="accent3">
                    <a:lumMod val="75000"/>
                  </a:schemeClr>
                </a:solidFill>
              </a:rPr>
              <a:t>Časové sady</a:t>
            </a:r>
          </a:p>
          <a:p>
            <a:pPr marL="0" indent="0"/>
            <a:endParaRPr lang="sk-SK" alt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4</a:t>
            </a:fld>
            <a:endParaRPr lang="cs-CZ" dirty="0"/>
          </a:p>
        </p:txBody>
      </p:sp>
      <p:pic>
        <p:nvPicPr>
          <p:cNvPr id="16" name="Obrázek 15" descr="RGB_vy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8" y="682549"/>
            <a:ext cx="4405766" cy="3024336"/>
          </a:xfrm>
          <a:prstGeom prst="rect">
            <a:avLst/>
          </a:prstGeom>
        </p:spPr>
      </p:pic>
      <p:pic>
        <p:nvPicPr>
          <p:cNvPr id="17" name="Obrázek 16" descr="CIR_vyr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4511031" cy="3024336"/>
          </a:xfrm>
          <a:prstGeom prst="rect">
            <a:avLst/>
          </a:prstGeom>
        </p:spPr>
      </p:pic>
      <p:pic>
        <p:nvPicPr>
          <p:cNvPr id="21" name="Obrázek 20" descr="5_Orientacna_Stupava_1-9_Orez2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4518" y="3721245"/>
            <a:ext cx="4536505" cy="2830440"/>
          </a:xfrm>
          <a:prstGeom prst="rect">
            <a:avLst/>
          </a:prstGeom>
        </p:spPr>
      </p:pic>
      <p:pic>
        <p:nvPicPr>
          <p:cNvPr id="26" name="Zástupný symbol pro obsah 25" descr="1_CB_Stupava_1-9_Orez_oprava.jpg"/>
          <p:cNvPicPr>
            <a:picLocks noGrp="1" noChangeAspect="1"/>
          </p:cNvPicPr>
          <p:nvPr>
            <p:ph sz="quarter" idx="13"/>
          </p:nvPr>
        </p:nvPicPr>
        <p:blipFill>
          <a:blip r:embed="rId6" cstate="print"/>
          <a:stretch>
            <a:fillRect/>
          </a:stretch>
        </p:blipFill>
        <p:spPr>
          <a:xfrm>
            <a:off x="101808" y="3706885"/>
            <a:ext cx="4396533" cy="2852258"/>
          </a:xfrm>
        </p:spPr>
      </p:pic>
      <p:cxnSp>
        <p:nvCxnSpPr>
          <p:cNvPr id="29" name="Přímá spojovací šipka 28"/>
          <p:cNvCxnSpPr>
            <a:cxnSpLocks/>
          </p:cNvCxnSpPr>
          <p:nvPr/>
        </p:nvCxnSpPr>
        <p:spPr>
          <a:xfrm flipH="1" flipV="1">
            <a:off x="6444208" y="2132856"/>
            <a:ext cx="1662823" cy="3816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cxnSpLocks/>
          </p:cNvCxnSpPr>
          <p:nvPr/>
        </p:nvCxnSpPr>
        <p:spPr>
          <a:xfrm flipH="1" flipV="1">
            <a:off x="1979712" y="2132856"/>
            <a:ext cx="6122701" cy="3816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180846" y="57409"/>
            <a:ext cx="883017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2200" b="1" dirty="0">
                <a:solidFill>
                  <a:schemeClr val="accent6">
                    <a:lumMod val="75000"/>
                  </a:schemeClr>
                </a:solidFill>
              </a:rPr>
              <a:t>Celoplošné </a:t>
            </a:r>
            <a:r>
              <a:rPr lang="cs-CZ" altLang="cs-CZ" sz="2200" b="1" dirty="0" err="1">
                <a:solidFill>
                  <a:schemeClr val="accent6">
                    <a:lumMod val="75000"/>
                  </a:schemeClr>
                </a:solidFill>
              </a:rPr>
              <a:t>dáta</a:t>
            </a:r>
            <a:r>
              <a:rPr lang="cs-CZ" altLang="cs-CZ" sz="2200" b="1" dirty="0">
                <a:solidFill>
                  <a:schemeClr val="accent6">
                    <a:lumMod val="75000"/>
                  </a:schemeClr>
                </a:solidFill>
              </a:rPr>
              <a:t> z </a:t>
            </a:r>
            <a:r>
              <a:rPr lang="cs-CZ" altLang="cs-CZ" sz="2200" b="1" dirty="0" err="1">
                <a:solidFill>
                  <a:schemeClr val="accent6">
                    <a:lumMod val="75000"/>
                  </a:schemeClr>
                </a:solidFill>
              </a:rPr>
              <a:t>územia</a:t>
            </a:r>
            <a:r>
              <a:rPr lang="cs-CZ" altLang="cs-CZ" sz="2200" b="1" dirty="0">
                <a:solidFill>
                  <a:schemeClr val="accent6">
                    <a:lumMod val="75000"/>
                  </a:schemeClr>
                </a:solidFill>
              </a:rPr>
              <a:t> SR- základná </a:t>
            </a:r>
            <a:r>
              <a:rPr lang="cs-CZ" altLang="cs-CZ" sz="2200" b="1" dirty="0" err="1">
                <a:solidFill>
                  <a:schemeClr val="accent6">
                    <a:lumMod val="75000"/>
                  </a:schemeClr>
                </a:solidFill>
              </a:rPr>
              <a:t>dátová</a:t>
            </a:r>
            <a:r>
              <a:rPr lang="cs-CZ" altLang="cs-CZ" sz="2200" b="1" dirty="0">
                <a:solidFill>
                  <a:schemeClr val="accent6">
                    <a:lumMod val="75000"/>
                  </a:schemeClr>
                </a:solidFill>
              </a:rPr>
              <a:t> a časová sada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9"/>
          <p:cNvSpPr txBox="1"/>
          <p:nvPr/>
        </p:nvSpPr>
        <p:spPr>
          <a:xfrm>
            <a:off x="155964" y="3857938"/>
            <a:ext cx="309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ČB </a:t>
            </a:r>
            <a:r>
              <a:rPr lang="sk-SK" b="1" dirty="0" err="1">
                <a:solidFill>
                  <a:srgbClr val="FFFF00"/>
                </a:solidFill>
              </a:rPr>
              <a:t>ortofotomapa</a:t>
            </a:r>
            <a:r>
              <a:rPr lang="sk-SK" b="1" dirty="0">
                <a:solidFill>
                  <a:srgbClr val="FFFF00"/>
                </a:solidFill>
              </a:rPr>
              <a:t> - 1949</a:t>
            </a:r>
          </a:p>
        </p:txBody>
      </p:sp>
      <p:sp>
        <p:nvSpPr>
          <p:cNvPr id="13" name="TextovéPole 19"/>
          <p:cNvSpPr txBox="1"/>
          <p:nvPr/>
        </p:nvSpPr>
        <p:spPr>
          <a:xfrm>
            <a:off x="65917" y="702041"/>
            <a:ext cx="39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RGB </a:t>
            </a:r>
            <a:r>
              <a:rPr lang="sk-SK" b="1" dirty="0" err="1">
                <a:solidFill>
                  <a:srgbClr val="FFFF00"/>
                </a:solidFill>
              </a:rPr>
              <a:t>ortofotomapa</a:t>
            </a:r>
            <a:r>
              <a:rPr lang="sk-SK" b="1" dirty="0">
                <a:solidFill>
                  <a:srgbClr val="FFFF00"/>
                </a:solidFill>
              </a:rPr>
              <a:t> – 2014-2016</a:t>
            </a:r>
          </a:p>
        </p:txBody>
      </p:sp>
      <p:sp>
        <p:nvSpPr>
          <p:cNvPr id="14" name="TextovéPole 19"/>
          <p:cNvSpPr txBox="1"/>
          <p:nvPr/>
        </p:nvSpPr>
        <p:spPr>
          <a:xfrm>
            <a:off x="5436096" y="692696"/>
            <a:ext cx="37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CIR </a:t>
            </a:r>
            <a:r>
              <a:rPr lang="sk-SK" b="1" dirty="0" err="1">
                <a:solidFill>
                  <a:srgbClr val="FFFF00"/>
                </a:solidFill>
              </a:rPr>
              <a:t>ortofotomapa</a:t>
            </a:r>
            <a:r>
              <a:rPr lang="sk-SK" b="1" dirty="0">
                <a:solidFill>
                  <a:srgbClr val="FFFF00"/>
                </a:solidFill>
              </a:rPr>
              <a:t> – 2014-2016</a:t>
            </a:r>
          </a:p>
        </p:txBody>
      </p:sp>
      <p:sp>
        <p:nvSpPr>
          <p:cNvPr id="15" name="TextovéPole 19"/>
          <p:cNvSpPr txBox="1"/>
          <p:nvPr/>
        </p:nvSpPr>
        <p:spPr>
          <a:xfrm>
            <a:off x="6898495" y="3795936"/>
            <a:ext cx="240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Orientačná mapa </a:t>
            </a:r>
          </a:p>
        </p:txBody>
      </p:sp>
      <p:sp>
        <p:nvSpPr>
          <p:cNvPr id="18" name="TextovéPole 19"/>
          <p:cNvSpPr txBox="1"/>
          <p:nvPr/>
        </p:nvSpPr>
        <p:spPr>
          <a:xfrm>
            <a:off x="50231" y="1097058"/>
            <a:ext cx="171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Pixel 0.2 m</a:t>
            </a:r>
          </a:p>
        </p:txBody>
      </p:sp>
      <p:sp>
        <p:nvSpPr>
          <p:cNvPr id="19" name="TextovéPole 19"/>
          <p:cNvSpPr txBox="1"/>
          <p:nvPr/>
        </p:nvSpPr>
        <p:spPr>
          <a:xfrm>
            <a:off x="155964" y="4233853"/>
            <a:ext cx="39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Pixel 0.5 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429500" y="1019697"/>
            <a:ext cx="39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Pixel 0.2 m</a:t>
            </a:r>
          </a:p>
        </p:txBody>
      </p:sp>
      <p:sp>
        <p:nvSpPr>
          <p:cNvPr id="22" name="TextovéPole 19"/>
          <p:cNvSpPr txBox="1"/>
          <p:nvPr/>
        </p:nvSpPr>
        <p:spPr>
          <a:xfrm>
            <a:off x="7584508" y="4042604"/>
            <a:ext cx="142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Pixel 1 m</a:t>
            </a:r>
          </a:p>
        </p:txBody>
      </p:sp>
      <p:cxnSp>
        <p:nvCxnSpPr>
          <p:cNvPr id="23" name="Přímá spojovací šipka 36"/>
          <p:cNvCxnSpPr>
            <a:cxnSpLocks/>
          </p:cNvCxnSpPr>
          <p:nvPr/>
        </p:nvCxnSpPr>
        <p:spPr>
          <a:xfrm flipH="1" flipV="1">
            <a:off x="3563888" y="5851139"/>
            <a:ext cx="4538526" cy="981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96"/>
          </a:xfrm>
        </p:spPr>
      </p:pic>
      <p:sp>
        <p:nvSpPr>
          <p:cNvPr id="11" name="BlokTextu 10"/>
          <p:cNvSpPr txBox="1"/>
          <p:nvPr/>
        </p:nvSpPr>
        <p:spPr>
          <a:xfrm>
            <a:off x="195794" y="56298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2005</a:t>
            </a:r>
          </a:p>
        </p:txBody>
      </p:sp>
      <p:pic>
        <p:nvPicPr>
          <p:cNvPr id="15" name="Obrázek 14" descr="1999_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196752"/>
            <a:ext cx="2593176" cy="4149081"/>
          </a:xfrm>
          <a:prstGeom prst="rect">
            <a:avLst/>
          </a:prstGeom>
        </p:spPr>
      </p:pic>
      <p:pic>
        <p:nvPicPr>
          <p:cNvPr id="16" name="Obrázek 15" descr="1949_Pezinok_8-6_U_or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96752"/>
            <a:ext cx="2664296" cy="4142959"/>
          </a:xfrm>
          <a:prstGeom prst="rect">
            <a:avLst/>
          </a:prstGeom>
        </p:spPr>
      </p:pic>
      <p:pic>
        <p:nvPicPr>
          <p:cNvPr id="17" name="Obrázek 16" descr="2005_Pezinok_8-6_vyr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5725" y="836712"/>
            <a:ext cx="3608275" cy="2956925"/>
          </a:xfrm>
          <a:prstGeom prst="rect">
            <a:avLst/>
          </a:prstGeom>
        </p:spPr>
      </p:pic>
      <p:pic>
        <p:nvPicPr>
          <p:cNvPr id="18" name="Obrázek 17" descr="2014Pezinok_8-6-4_vyr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7566" y="3905672"/>
            <a:ext cx="3596434" cy="295232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07504" y="260648"/>
            <a:ext cx="7488832" cy="5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5A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5A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Časové sady – </a:t>
            </a:r>
          </a:p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aktualizácia databáz a monitoring zmien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1520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1949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915816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1999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52120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2005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724128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2014</a:t>
            </a:r>
          </a:p>
        </p:txBody>
      </p:sp>
      <p:sp>
        <p:nvSpPr>
          <p:cNvPr id="28" name="Rámeček 27"/>
          <p:cNvSpPr/>
          <p:nvPr/>
        </p:nvSpPr>
        <p:spPr>
          <a:xfrm>
            <a:off x="2987824" y="3284984"/>
            <a:ext cx="2736304" cy="230425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0" name="Rámeček 29"/>
          <p:cNvSpPr/>
          <p:nvPr/>
        </p:nvSpPr>
        <p:spPr>
          <a:xfrm>
            <a:off x="323528" y="3284984"/>
            <a:ext cx="2736304" cy="230425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36" name="Přímá spojovací šipka 35"/>
          <p:cNvCxnSpPr/>
          <p:nvPr/>
        </p:nvCxnSpPr>
        <p:spPr>
          <a:xfrm>
            <a:off x="4499992" y="4509120"/>
            <a:ext cx="316835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4499992" y="2204864"/>
            <a:ext cx="3096344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V="1">
            <a:off x="1979712" y="2204864"/>
            <a:ext cx="5616624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1979712" y="4509120"/>
            <a:ext cx="5616624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3" grpId="0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49263" y="116632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Kontinu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lna</a:t>
            </a:r>
            <a:r>
              <a:rPr lang="en-US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ortofotomapa</a:t>
            </a:r>
            <a:r>
              <a:rPr lang="en-US" altLang="cs-CZ" sz="3200" b="1" dirty="0">
                <a:solidFill>
                  <a:schemeClr val="accent6">
                    <a:lumMod val="75000"/>
                  </a:schemeClr>
                </a:solidFill>
              </a:rPr>
              <a:t> SR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– RGB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8167" y="980728"/>
            <a:ext cx="8424863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LOŠNÉ SNÍMKOVANIE CELEJ SR</a:t>
            </a:r>
            <a:endParaRPr lang="cs-CZ" sz="24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2002 - 2003 – základná sada,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50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2005 - 2006 – </a:t>
            </a:r>
            <a:r>
              <a:rPr lang="en-US" sz="2000" b="1" dirty="0">
                <a:solidFill>
                  <a:schemeClr val="tx2"/>
                </a:solidFill>
              </a:rPr>
              <a:t>1.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50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2008 - 2010 – </a:t>
            </a:r>
            <a:r>
              <a:rPr lang="en-US" sz="2000" b="1" dirty="0">
                <a:solidFill>
                  <a:schemeClr val="tx2"/>
                </a:solidFill>
              </a:rPr>
              <a:t>2.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25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r. 2011 - 2013 – </a:t>
            </a:r>
            <a:r>
              <a:rPr lang="en-US" sz="2000" b="1" dirty="0">
                <a:solidFill>
                  <a:schemeClr val="tx2"/>
                </a:solidFill>
              </a:rPr>
              <a:t>3.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aktualizácia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rozlíšenie</a:t>
            </a:r>
            <a:r>
              <a:rPr lang="cs-CZ" sz="2000" b="1" dirty="0">
                <a:solidFill>
                  <a:schemeClr val="tx2"/>
                </a:solidFill>
              </a:rPr>
              <a:t> GE 25 cm</a:t>
            </a: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C00000"/>
                </a:solidFill>
              </a:rPr>
              <a:t>r. 201</a:t>
            </a:r>
            <a:r>
              <a:rPr lang="en-US" sz="2000" b="1" dirty="0">
                <a:solidFill>
                  <a:srgbClr val="C00000"/>
                </a:solidFill>
              </a:rPr>
              <a:t>4 </a:t>
            </a:r>
            <a:r>
              <a:rPr lang="cs-CZ" sz="2000" b="1" dirty="0">
                <a:solidFill>
                  <a:srgbClr val="C00000"/>
                </a:solidFill>
              </a:rPr>
              <a:t>- 201</a:t>
            </a:r>
            <a:r>
              <a:rPr lang="en-US" sz="2000" b="1" dirty="0">
                <a:solidFill>
                  <a:srgbClr val="C00000"/>
                </a:solidFill>
              </a:rPr>
              <a:t>6</a:t>
            </a:r>
            <a:r>
              <a:rPr lang="cs-CZ" sz="2000" b="1" dirty="0">
                <a:solidFill>
                  <a:srgbClr val="C00000"/>
                </a:solidFill>
              </a:rPr>
              <a:t> – </a:t>
            </a:r>
            <a:r>
              <a:rPr lang="en-US" sz="2000" b="1" dirty="0">
                <a:solidFill>
                  <a:srgbClr val="C00000"/>
                </a:solidFill>
              </a:rPr>
              <a:t>4.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aktualizácia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cs-CZ" sz="2000" b="1" dirty="0" err="1">
                <a:solidFill>
                  <a:srgbClr val="C00000"/>
                </a:solidFill>
              </a:rPr>
              <a:t>rozlíšenie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u="sng" dirty="0">
                <a:solidFill>
                  <a:srgbClr val="C00000"/>
                </a:solidFill>
              </a:rPr>
              <a:t>GE 2</a:t>
            </a:r>
            <a:r>
              <a:rPr lang="en-US" sz="2000" b="1" u="sng" dirty="0">
                <a:solidFill>
                  <a:srgbClr val="C00000"/>
                </a:solidFill>
              </a:rPr>
              <a:t>0</a:t>
            </a:r>
            <a:r>
              <a:rPr lang="cs-CZ" sz="2000" b="1" u="sng" dirty="0">
                <a:solidFill>
                  <a:srgbClr val="C00000"/>
                </a:solidFill>
              </a:rPr>
              <a:t> cm 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      </a:t>
            </a:r>
            <a:r>
              <a:rPr lang="cs-CZ" sz="2000" b="1" u="sng" dirty="0">
                <a:solidFill>
                  <a:srgbClr val="C00000"/>
                </a:solidFill>
              </a:rPr>
              <a:t>- </a:t>
            </a:r>
            <a:r>
              <a:rPr lang="cs-CZ" sz="2000" b="1" u="sng" dirty="0" err="1">
                <a:solidFill>
                  <a:srgbClr val="C00000"/>
                </a:solidFill>
              </a:rPr>
              <a:t>aktualizácia</a:t>
            </a:r>
            <a:r>
              <a:rPr lang="cs-CZ" sz="2000" b="1" u="sng" dirty="0">
                <a:solidFill>
                  <a:srgbClr val="C00000"/>
                </a:solidFill>
              </a:rPr>
              <a:t> sady je ukončená – </a:t>
            </a:r>
            <a:r>
              <a:rPr lang="cs-CZ" sz="2000" b="1" u="sng" dirty="0" err="1">
                <a:solidFill>
                  <a:srgbClr val="C00000"/>
                </a:solidFill>
              </a:rPr>
              <a:t>najaktuálnejšie</a:t>
            </a:r>
            <a:r>
              <a:rPr lang="cs-CZ" sz="2000" b="1" u="sng" dirty="0">
                <a:solidFill>
                  <a:srgbClr val="C00000"/>
                </a:solidFill>
              </a:rPr>
              <a:t> </a:t>
            </a:r>
            <a:r>
              <a:rPr lang="cs-CZ" sz="2000" b="1" u="sng" dirty="0" err="1">
                <a:solidFill>
                  <a:srgbClr val="C00000"/>
                </a:solidFill>
              </a:rPr>
              <a:t>dáta</a:t>
            </a:r>
            <a:r>
              <a:rPr lang="cs-CZ" sz="2000" b="1" u="sng" dirty="0">
                <a:solidFill>
                  <a:srgbClr val="C00000"/>
                </a:solidFill>
              </a:rPr>
              <a:t> </a:t>
            </a:r>
            <a:endParaRPr lang="en-US" sz="2000" b="1" u="sng" dirty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Obrázok 13" descr="1 ortofoto_SR_50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18519"/>
            <a:ext cx="7624564" cy="372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2980" y="62955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Kontinu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lna</a:t>
            </a:r>
            <a:r>
              <a:rPr lang="en-US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cs-CZ" sz="3200" b="1" dirty="0" err="1">
                <a:solidFill>
                  <a:schemeClr val="accent6">
                    <a:lumMod val="75000"/>
                  </a:schemeClr>
                </a:solidFill>
              </a:rPr>
              <a:t>ortofotomapa</a:t>
            </a:r>
            <a:r>
              <a:rPr lang="en-US" altLang="cs-CZ" sz="3200" b="1" dirty="0">
                <a:solidFill>
                  <a:schemeClr val="accent6">
                    <a:lumMod val="75000"/>
                  </a:schemeClr>
                </a:solidFill>
              </a:rPr>
              <a:t> SR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– CIR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59568" y="706006"/>
            <a:ext cx="8424863" cy="12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sz="2400" b="1" dirty="0">
                <a:solidFill>
                  <a:srgbClr val="00A5AA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r. 2011 – 2013 – </a:t>
            </a:r>
            <a:r>
              <a:rPr lang="en-US" sz="2000" b="1" dirty="0">
                <a:solidFill>
                  <a:schemeClr val="tx2"/>
                </a:solidFill>
              </a:rPr>
              <a:t>3.</a:t>
            </a:r>
            <a:r>
              <a:rPr lang="cs-CZ" sz="2000" b="1" dirty="0">
                <a:solidFill>
                  <a:schemeClr val="tx2"/>
                </a:solidFill>
              </a:rPr>
              <a:t> aktualizácia GE 25 cm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rgbClr val="C00000"/>
                </a:solidFill>
              </a:rPr>
              <a:t>r. 201</a:t>
            </a:r>
            <a:r>
              <a:rPr lang="en-US" sz="2000" b="1" dirty="0">
                <a:solidFill>
                  <a:srgbClr val="C00000"/>
                </a:solidFill>
              </a:rPr>
              <a:t>4 </a:t>
            </a:r>
            <a:r>
              <a:rPr lang="cs-CZ" sz="2000" b="1" dirty="0">
                <a:solidFill>
                  <a:srgbClr val="C00000"/>
                </a:solidFill>
              </a:rPr>
              <a:t>– 201</a:t>
            </a:r>
            <a:r>
              <a:rPr lang="en-US" sz="2000" b="1" dirty="0">
                <a:solidFill>
                  <a:srgbClr val="C00000"/>
                </a:solidFill>
              </a:rPr>
              <a:t>6</a:t>
            </a:r>
            <a:r>
              <a:rPr lang="cs-CZ" sz="2000" b="1" dirty="0">
                <a:solidFill>
                  <a:srgbClr val="C00000"/>
                </a:solidFill>
              </a:rPr>
              <a:t> – </a:t>
            </a:r>
            <a:r>
              <a:rPr lang="en-US" sz="2000" b="1" dirty="0">
                <a:solidFill>
                  <a:srgbClr val="C00000"/>
                </a:solidFill>
              </a:rPr>
              <a:t>4.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aktualizácia</a:t>
            </a:r>
            <a:r>
              <a:rPr lang="cs-CZ" sz="2000" b="1" dirty="0">
                <a:solidFill>
                  <a:srgbClr val="C00000"/>
                </a:solidFill>
              </a:rPr>
              <a:t> GE 2</a:t>
            </a:r>
            <a:r>
              <a:rPr lang="en-US" sz="2000" b="1" dirty="0">
                <a:solidFill>
                  <a:srgbClr val="C00000"/>
                </a:solidFill>
              </a:rPr>
              <a:t>0</a:t>
            </a:r>
            <a:r>
              <a:rPr lang="cs-CZ" sz="2000" b="1" dirty="0">
                <a:solidFill>
                  <a:srgbClr val="C00000"/>
                </a:solidFill>
              </a:rPr>
              <a:t> cm – </a:t>
            </a:r>
            <a:r>
              <a:rPr lang="cs-CZ" sz="2000" b="1" dirty="0" err="1">
                <a:solidFill>
                  <a:srgbClr val="C00000"/>
                </a:solidFill>
              </a:rPr>
              <a:t>aktualizácia</a:t>
            </a:r>
            <a:r>
              <a:rPr lang="cs-CZ" sz="2000" b="1" dirty="0">
                <a:solidFill>
                  <a:srgbClr val="C00000"/>
                </a:solidFill>
              </a:rPr>
              <a:t> sady je ukončená – </a:t>
            </a:r>
            <a:r>
              <a:rPr lang="cs-CZ" sz="2000" b="1" dirty="0" err="1">
                <a:solidFill>
                  <a:srgbClr val="C00000"/>
                </a:solidFill>
              </a:rPr>
              <a:t>najaktuálnejšie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dáta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4824"/>
            <a:ext cx="9144000" cy="43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8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277069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Digitálny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terénny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model </a:t>
            </a:r>
            <a:r>
              <a:rPr lang="en-US" altLang="cs-CZ" sz="3200" b="1" dirty="0">
                <a:solidFill>
                  <a:schemeClr val="accent6">
                    <a:lumMod val="75000"/>
                  </a:schemeClr>
                </a:solidFill>
              </a:rPr>
              <a:t>SR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0527" y="982788"/>
            <a:ext cx="9001000" cy="26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k-SK" altLang="cs-CZ" sz="1600" dirty="0">
                <a:solidFill>
                  <a:schemeClr val="tx2"/>
                </a:solidFill>
              </a:rPr>
              <a:t>V etape fotogrametrického spracovania lokalít SR od r. 1997 až 2005 bol vytvorený </a:t>
            </a:r>
            <a:r>
              <a:rPr lang="sk-SK" altLang="cs-CZ" sz="1600" u="sng" dirty="0">
                <a:solidFill>
                  <a:schemeClr val="tx2"/>
                </a:solidFill>
              </a:rPr>
              <a:t>novo zameraný DTM</a:t>
            </a:r>
            <a:r>
              <a:rPr lang="sk-SK" altLang="cs-CZ" sz="1600" dirty="0">
                <a:solidFill>
                  <a:schemeClr val="tx2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k-SK" altLang="cs-CZ" sz="1600" u="sng" dirty="0">
                <a:solidFill>
                  <a:schemeClr val="tx2"/>
                </a:solidFill>
              </a:rPr>
              <a:t>DTM sa neustále spresňuje a aktualizuje novým snímkovaním</a:t>
            </a:r>
            <a:r>
              <a:rPr lang="sk-SK" altLang="cs-CZ" sz="1600" dirty="0">
                <a:solidFill>
                  <a:schemeClr val="tx2"/>
                </a:solidFill>
              </a:rPr>
              <a:t> (napr. v rokoch 2012 a 2013  v údoliach a intravilánoch miest) a </a:t>
            </a:r>
            <a:r>
              <a:rPr lang="sk-SK" altLang="cs-CZ" sz="1600" u="sng" dirty="0">
                <a:solidFill>
                  <a:srgbClr val="C00000"/>
                </a:solidFill>
              </a:rPr>
              <a:t>bol použitý ako podklad pre „Povodňové mapy“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k-SK" altLang="cs-CZ" sz="1600" dirty="0">
                <a:solidFill>
                  <a:schemeClr val="tx2"/>
                </a:solidFill>
              </a:rPr>
              <a:t>Tento DTM je k dispozícii </a:t>
            </a:r>
            <a:r>
              <a:rPr lang="sk-SK" altLang="cs-CZ" sz="1600" u="sng" dirty="0">
                <a:solidFill>
                  <a:schemeClr val="tx2"/>
                </a:solidFill>
              </a:rPr>
              <a:t>pre celé územie SR.</a:t>
            </a:r>
            <a:r>
              <a:rPr lang="sk-SK" altLang="cs-CZ" sz="1600" dirty="0">
                <a:solidFill>
                  <a:schemeClr val="tx2"/>
                </a:solidFill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k-SK" altLang="cs-CZ" sz="1600" u="sng" dirty="0">
                <a:solidFill>
                  <a:schemeClr val="tx2"/>
                </a:solidFill>
              </a:rPr>
              <a:t>V porovnaní</a:t>
            </a:r>
            <a:r>
              <a:rPr lang="sk-SK" altLang="cs-CZ" sz="1600" dirty="0">
                <a:solidFill>
                  <a:schemeClr val="tx2"/>
                </a:solidFill>
              </a:rPr>
              <a:t> s dostupným výškopisom  </a:t>
            </a:r>
            <a:r>
              <a:rPr lang="sk-SK" altLang="cs-CZ" sz="1600" u="sng" dirty="0">
                <a:solidFill>
                  <a:schemeClr val="tx2"/>
                </a:solidFill>
              </a:rPr>
              <a:t>zo ZM 1: 10 000 platí, že na väčšine územia SR</a:t>
            </a:r>
            <a:r>
              <a:rPr lang="sk-SK" altLang="cs-CZ" sz="1600" dirty="0">
                <a:solidFill>
                  <a:schemeClr val="tx2"/>
                </a:solidFill>
              </a:rPr>
              <a:t> je jeho presnosť a podrobnosť</a:t>
            </a:r>
            <a:r>
              <a:rPr lang="sk-SK" altLang="cs-CZ" sz="1600" u="sng" dirty="0">
                <a:solidFill>
                  <a:schemeClr val="tx2"/>
                </a:solidFill>
              </a:rPr>
              <a:t> podstatne presnejšia</a:t>
            </a:r>
            <a:r>
              <a:rPr lang="sk-SK" altLang="cs-CZ" sz="1600" dirty="0">
                <a:solidFill>
                  <a:schemeClr val="tx2"/>
                </a:solidFill>
              </a:rPr>
              <a:t> a len na niektorých málo územiach sú jeho parametre rovnaké.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k-SK" altLang="cs-CZ" sz="1600" b="1" u="sng" dirty="0">
                <a:solidFill>
                  <a:srgbClr val="C00000"/>
                </a:solidFill>
              </a:rPr>
              <a:t>Z každej novej sady sa VŽDY aktualizuje aj DTM</a:t>
            </a:r>
          </a:p>
          <a:p>
            <a:pPr>
              <a:defRPr/>
            </a:pPr>
            <a:endParaRPr lang="sk-SK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 descr="DTM_nove_mest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77072"/>
            <a:ext cx="4367864" cy="2296029"/>
          </a:xfrm>
          <a:prstGeom prst="rect">
            <a:avLst/>
          </a:prstGeom>
        </p:spPr>
      </p:pic>
      <p:pic>
        <p:nvPicPr>
          <p:cNvPr id="16" name="Obrázek 15" descr="DTM_nove_mesto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9641" y="3184036"/>
            <a:ext cx="450435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8.3.2012</a:t>
            </a:r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b="1">
                <a:solidFill>
                  <a:schemeClr val="tx2"/>
                </a:solidFill>
              </a:rPr>
              <a:t>ZÁPATÍ PREZENTACE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2A8C568-DDCC-4CEB-9698-2144EF690E60}" type="slidenum">
              <a:rPr lang="cs-CZ" smtClean="0"/>
              <a:pPr algn="l"/>
              <a:t>9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6"/>
            <a:ext cx="9144000" cy="687609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4787" y="116632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Podrobná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ortofotomapa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</a:rPr>
              <a:t>0,05m-0.1m/pixel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954"/>
            <a:ext cx="9144000" cy="4208046"/>
          </a:xfrm>
          <a:prstGeom prst="rect">
            <a:avLst/>
          </a:prstGeom>
        </p:spPr>
      </p:pic>
      <p:sp>
        <p:nvSpPr>
          <p:cNvPr id="13" name="TextovéPole 19"/>
          <p:cNvSpPr txBox="1"/>
          <p:nvPr/>
        </p:nvSpPr>
        <p:spPr>
          <a:xfrm>
            <a:off x="66143" y="6172200"/>
            <a:ext cx="25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Bratislava (03.2016), </a:t>
            </a:r>
          </a:p>
          <a:p>
            <a:r>
              <a:rPr lang="sk-SK" b="1" dirty="0">
                <a:solidFill>
                  <a:srgbClr val="FFFF00"/>
                </a:solidFill>
              </a:rPr>
              <a:t>pixel 0.1 m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3" y="0"/>
            <a:ext cx="6297794" cy="6858000"/>
          </a:xfrm>
          <a:prstGeom prst="rect">
            <a:avLst/>
          </a:prstGeom>
        </p:spPr>
      </p:pic>
      <p:sp>
        <p:nvSpPr>
          <p:cNvPr id="15" name="TextovéPole 19"/>
          <p:cNvSpPr txBox="1"/>
          <p:nvPr/>
        </p:nvSpPr>
        <p:spPr>
          <a:xfrm>
            <a:off x="7508566" y="35332"/>
            <a:ext cx="171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Pixel 0.05 m</a:t>
            </a:r>
          </a:p>
        </p:txBody>
      </p:sp>
    </p:spTree>
    <p:extLst>
      <p:ext uri="{BB962C8B-B14F-4D97-AF65-F5344CB8AC3E}">
        <p14:creationId xmlns:p14="http://schemas.microsoft.com/office/powerpoint/2010/main" val="3475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Aerodynami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MotívSurvey2</Template>
  <TotalTime>3344</TotalTime>
  <Words>925</Words>
  <Application>Microsoft Office PowerPoint</Application>
  <PresentationFormat>Prezentácia na obrazovke (4:3)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Aerodynamika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GEOINFORMATIKA  JAKO NÁSTROJ  PRO ROZHODOVÁNÍ</dc:title>
  <dc:creator>Jan Sirotek</dc:creator>
  <cp:lastModifiedBy>Renata Sramkova</cp:lastModifiedBy>
  <cp:revision>405</cp:revision>
  <cp:lastPrinted>2017-03-29T09:21:35Z</cp:lastPrinted>
  <dcterms:created xsi:type="dcterms:W3CDTF">2012-04-10T07:16:03Z</dcterms:created>
  <dcterms:modified xsi:type="dcterms:W3CDTF">2017-03-29T20:22:55Z</dcterms:modified>
</cp:coreProperties>
</file>